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63" r:id="rId4"/>
    <p:sldId id="265" r:id="rId5"/>
    <p:sldId id="264" r:id="rId6"/>
    <p:sldId id="266" r:id="rId7"/>
    <p:sldId id="267" r:id="rId8"/>
    <p:sldId id="268" r:id="rId9"/>
    <p:sldId id="259" r:id="rId10"/>
    <p:sldId id="260" r:id="rId11"/>
    <p:sldId id="258" r:id="rId12"/>
    <p:sldId id="257" r:id="rId13"/>
    <p:sldId id="269" r:id="rId14"/>
    <p:sldId id="270" r:id="rId15"/>
    <p:sldId id="284" r:id="rId16"/>
    <p:sldId id="271" r:id="rId17"/>
    <p:sldId id="272" r:id="rId18"/>
    <p:sldId id="273" r:id="rId19"/>
    <p:sldId id="274" r:id="rId20"/>
    <p:sldId id="275" r:id="rId21"/>
    <p:sldId id="297" r:id="rId22"/>
    <p:sldId id="278" r:id="rId23"/>
    <p:sldId id="276" r:id="rId24"/>
    <p:sldId id="277" r:id="rId25"/>
    <p:sldId id="279" r:id="rId26"/>
    <p:sldId id="280" r:id="rId27"/>
    <p:sldId id="282" r:id="rId28"/>
    <p:sldId id="283" r:id="rId29"/>
    <p:sldId id="286" r:id="rId30"/>
    <p:sldId id="287" r:id="rId31"/>
    <p:sldId id="288" r:id="rId32"/>
    <p:sldId id="289" r:id="rId33"/>
    <p:sldId id="290" r:id="rId34"/>
    <p:sldId id="291" r:id="rId35"/>
    <p:sldId id="292" r:id="rId36"/>
    <p:sldId id="293" r:id="rId37"/>
    <p:sldId id="294" r:id="rId38"/>
    <p:sldId id="295" r:id="rId39"/>
    <p:sldId id="296" r:id="rId40"/>
    <p:sldId id="299" r:id="rId41"/>
    <p:sldId id="300" r:id="rId42"/>
    <p:sldId id="301" r:id="rId43"/>
    <p:sldId id="304" r:id="rId44"/>
    <p:sldId id="305" r:id="rId45"/>
    <p:sldId id="302" r:id="rId46"/>
    <p:sldId id="303" r:id="rId47"/>
  </p:sldIdLst>
  <p:sldSz cx="9144000" cy="6858000" type="screen4x3"/>
  <p:notesSz cx="701675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B075FE-0AD6-457A-9A98-A9DD8A2CD94D}" type="datetimeFigureOut">
              <a:rPr lang="en-US" smtClean="0"/>
              <a:t>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65E82-1711-4D5F-8A8D-FFE85594F214}" type="slidenum">
              <a:rPr lang="en-US" smtClean="0"/>
              <a:t>‹#›</a:t>
            </a:fld>
            <a:endParaRPr lang="en-US"/>
          </a:p>
        </p:txBody>
      </p:sp>
    </p:spTree>
    <p:extLst>
      <p:ext uri="{BB962C8B-B14F-4D97-AF65-F5344CB8AC3E}">
        <p14:creationId xmlns:p14="http://schemas.microsoft.com/office/powerpoint/2010/main" val="1984490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B075FE-0AD6-457A-9A98-A9DD8A2CD94D}" type="datetimeFigureOut">
              <a:rPr lang="en-US" smtClean="0"/>
              <a:t>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65E82-1711-4D5F-8A8D-FFE85594F214}" type="slidenum">
              <a:rPr lang="en-US" smtClean="0"/>
              <a:t>‹#›</a:t>
            </a:fld>
            <a:endParaRPr lang="en-US"/>
          </a:p>
        </p:txBody>
      </p:sp>
    </p:spTree>
    <p:extLst>
      <p:ext uri="{BB962C8B-B14F-4D97-AF65-F5344CB8AC3E}">
        <p14:creationId xmlns:p14="http://schemas.microsoft.com/office/powerpoint/2010/main" val="3632104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B075FE-0AD6-457A-9A98-A9DD8A2CD94D}" type="datetimeFigureOut">
              <a:rPr lang="en-US" smtClean="0"/>
              <a:t>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65E82-1711-4D5F-8A8D-FFE85594F214}" type="slidenum">
              <a:rPr lang="en-US" smtClean="0"/>
              <a:t>‹#›</a:t>
            </a:fld>
            <a:endParaRPr lang="en-US"/>
          </a:p>
        </p:txBody>
      </p:sp>
    </p:spTree>
    <p:extLst>
      <p:ext uri="{BB962C8B-B14F-4D97-AF65-F5344CB8AC3E}">
        <p14:creationId xmlns:p14="http://schemas.microsoft.com/office/powerpoint/2010/main" val="926771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B075FE-0AD6-457A-9A98-A9DD8A2CD94D}" type="datetimeFigureOut">
              <a:rPr lang="en-US" smtClean="0"/>
              <a:t>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65E82-1711-4D5F-8A8D-FFE85594F214}" type="slidenum">
              <a:rPr lang="en-US" smtClean="0"/>
              <a:t>‹#›</a:t>
            </a:fld>
            <a:endParaRPr lang="en-US"/>
          </a:p>
        </p:txBody>
      </p:sp>
    </p:spTree>
    <p:extLst>
      <p:ext uri="{BB962C8B-B14F-4D97-AF65-F5344CB8AC3E}">
        <p14:creationId xmlns:p14="http://schemas.microsoft.com/office/powerpoint/2010/main" val="2111705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B075FE-0AD6-457A-9A98-A9DD8A2CD94D}" type="datetimeFigureOut">
              <a:rPr lang="en-US" smtClean="0"/>
              <a:t>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65E82-1711-4D5F-8A8D-FFE85594F214}" type="slidenum">
              <a:rPr lang="en-US" smtClean="0"/>
              <a:t>‹#›</a:t>
            </a:fld>
            <a:endParaRPr lang="en-US"/>
          </a:p>
        </p:txBody>
      </p:sp>
    </p:spTree>
    <p:extLst>
      <p:ext uri="{BB962C8B-B14F-4D97-AF65-F5344CB8AC3E}">
        <p14:creationId xmlns:p14="http://schemas.microsoft.com/office/powerpoint/2010/main" val="1569660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B075FE-0AD6-457A-9A98-A9DD8A2CD94D}" type="datetimeFigureOut">
              <a:rPr lang="en-US" smtClean="0"/>
              <a:t>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E65E82-1711-4D5F-8A8D-FFE85594F214}" type="slidenum">
              <a:rPr lang="en-US" smtClean="0"/>
              <a:t>‹#›</a:t>
            </a:fld>
            <a:endParaRPr lang="en-US"/>
          </a:p>
        </p:txBody>
      </p:sp>
    </p:spTree>
    <p:extLst>
      <p:ext uri="{BB962C8B-B14F-4D97-AF65-F5344CB8AC3E}">
        <p14:creationId xmlns:p14="http://schemas.microsoft.com/office/powerpoint/2010/main" val="2945657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B075FE-0AD6-457A-9A98-A9DD8A2CD94D}" type="datetimeFigureOut">
              <a:rPr lang="en-US" smtClean="0"/>
              <a:t>11/3/2013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E65E82-1711-4D5F-8A8D-FFE85594F214}" type="slidenum">
              <a:rPr lang="en-US" smtClean="0"/>
              <a:t>‹#›</a:t>
            </a:fld>
            <a:endParaRPr lang="en-US"/>
          </a:p>
        </p:txBody>
      </p:sp>
    </p:spTree>
    <p:extLst>
      <p:ext uri="{BB962C8B-B14F-4D97-AF65-F5344CB8AC3E}">
        <p14:creationId xmlns:p14="http://schemas.microsoft.com/office/powerpoint/2010/main" val="1244153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B075FE-0AD6-457A-9A98-A9DD8A2CD94D}" type="datetimeFigureOut">
              <a:rPr lang="en-US" smtClean="0"/>
              <a:t>11/3/2013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E65E82-1711-4D5F-8A8D-FFE85594F214}" type="slidenum">
              <a:rPr lang="en-US" smtClean="0"/>
              <a:t>‹#›</a:t>
            </a:fld>
            <a:endParaRPr lang="en-US"/>
          </a:p>
        </p:txBody>
      </p:sp>
    </p:spTree>
    <p:extLst>
      <p:ext uri="{BB962C8B-B14F-4D97-AF65-F5344CB8AC3E}">
        <p14:creationId xmlns:p14="http://schemas.microsoft.com/office/powerpoint/2010/main" val="199484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B075FE-0AD6-457A-9A98-A9DD8A2CD94D}" type="datetimeFigureOut">
              <a:rPr lang="en-US" smtClean="0"/>
              <a:t>11/3/2013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E65E82-1711-4D5F-8A8D-FFE85594F214}" type="slidenum">
              <a:rPr lang="en-US" smtClean="0"/>
              <a:t>‹#›</a:t>
            </a:fld>
            <a:endParaRPr lang="en-US"/>
          </a:p>
        </p:txBody>
      </p:sp>
    </p:spTree>
    <p:extLst>
      <p:ext uri="{BB962C8B-B14F-4D97-AF65-F5344CB8AC3E}">
        <p14:creationId xmlns:p14="http://schemas.microsoft.com/office/powerpoint/2010/main" val="1267789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B075FE-0AD6-457A-9A98-A9DD8A2CD94D}" type="datetimeFigureOut">
              <a:rPr lang="en-US" smtClean="0"/>
              <a:t>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E65E82-1711-4D5F-8A8D-FFE85594F214}" type="slidenum">
              <a:rPr lang="en-US" smtClean="0"/>
              <a:t>‹#›</a:t>
            </a:fld>
            <a:endParaRPr lang="en-US"/>
          </a:p>
        </p:txBody>
      </p:sp>
    </p:spTree>
    <p:extLst>
      <p:ext uri="{BB962C8B-B14F-4D97-AF65-F5344CB8AC3E}">
        <p14:creationId xmlns:p14="http://schemas.microsoft.com/office/powerpoint/2010/main" val="2378895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B075FE-0AD6-457A-9A98-A9DD8A2CD94D}" type="datetimeFigureOut">
              <a:rPr lang="en-US" smtClean="0"/>
              <a:t>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E65E82-1711-4D5F-8A8D-FFE85594F214}" type="slidenum">
              <a:rPr lang="en-US" smtClean="0"/>
              <a:t>‹#›</a:t>
            </a:fld>
            <a:endParaRPr lang="en-US"/>
          </a:p>
        </p:txBody>
      </p:sp>
    </p:spTree>
    <p:extLst>
      <p:ext uri="{BB962C8B-B14F-4D97-AF65-F5344CB8AC3E}">
        <p14:creationId xmlns:p14="http://schemas.microsoft.com/office/powerpoint/2010/main" val="3411281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075FE-0AD6-457A-9A98-A9DD8A2CD94D}" type="datetimeFigureOut">
              <a:rPr lang="en-US" smtClean="0"/>
              <a:t>11/3/2013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65E82-1711-4D5F-8A8D-FFE85594F214}" type="slidenum">
              <a:rPr lang="en-US" smtClean="0"/>
              <a:t>‹#›</a:t>
            </a:fld>
            <a:endParaRPr lang="en-US"/>
          </a:p>
        </p:txBody>
      </p:sp>
    </p:spTree>
    <p:extLst>
      <p:ext uri="{BB962C8B-B14F-4D97-AF65-F5344CB8AC3E}">
        <p14:creationId xmlns:p14="http://schemas.microsoft.com/office/powerpoint/2010/main" val="409890667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frm=1&amp;source=images&amp;cd=&amp;cad=rja&amp;docid=ayycuM_E1f7srM&amp;tbnid=-6jzv_Y6Qpa9uM:&amp;ved=0CAUQjRw&amp;url=http://www.csus.edu/indiv/s/slaymaker/archives/geol10l/wholemaps.htm&amp;ei=kuFsUvzLLIqgkQew3IE4&amp;psig=AFQjCNHpfe30VOopSBmnk8-K2XDze40y-A&amp;ust=1382953742555988"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url?sa=i&amp;rct=j&amp;q=&amp;esrc=s&amp;frm=1&amp;source=images&amp;cd=&amp;cad=rja&amp;docid=HOJNHIfPdmehVM&amp;tbnid=5hJWri-dJVK7cM:&amp;ved=0CAUQjRw&amp;url=http://fcit.usf.edu/florida/maps/pages/3700/f3741/f3741.htm&amp;ei=GuJsUtPBHNTOkQeh64HgAQ&amp;bvm=bv.55123115,d.eW0&amp;psig=AFQjCNFQvuDm8wLAhoU_oBmP8ldrp39tTg&amp;ust=1382953873844479"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google.com/url?sa=i&amp;rct=j&amp;q=&amp;esrc=s&amp;frm=1&amp;source=images&amp;cd=&amp;cad=rja&amp;docid=SReeiYO6QbUUkM&amp;tbnid=LKKClpxnRFZ3BM:&amp;ved=0CAUQjRw&amp;url=http://www.themrscott.com/Articles_of_Confederation.html&amp;ei=LO1sUryxHoeikQfhioG4AQ&amp;psig=AFQjCNF7uxMU_1rPscIW0F5L5DIS-_1B_Q&amp;ust=1382956416406847"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url?sa=i&amp;rct=j&amp;q=&amp;esrc=s&amp;frm=1&amp;source=images&amp;cd=&amp;cad=rja&amp;docid=HA9yCWA3t9i46M&amp;tbnid=UNyhT4eKsDjHIM:&amp;ved=0CAUQjRw&amp;url=http://kottke.org/09/09/barack-obama-jedi-knight&amp;ei=6e9sUqiCF5KkkQeMmoHwBw&amp;psig=AFQjCNF69Cs_pNC2QjiQP1R8Hb0PKKMJLQ&amp;ust=1382957390967747"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url?sa=i&amp;rct=j&amp;q=&amp;esrc=s&amp;frm=1&amp;source=images&amp;cd=&amp;cad=rja&amp;docid=T4ryq9GKUbg8EM&amp;tbnid=Os22rgMlghIMVM:&amp;ved=0CAUQjRw&amp;url=http://www.outsidethebeltway.com/scotus_judges_must_avoid_bias/&amp;ei=jO9sUuesFIaUkQecmIGgAg&amp;psig=AFQjCNGlWT1dISVW1RE-3rHBYqWxAXV1Eg&amp;ust=1382957304546908"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google.com/url?sa=i&amp;rct=j&amp;q=&amp;esrc=s&amp;frm=1&amp;source=images&amp;cd=&amp;cad=rja&amp;docid=4w7mAKFQi6Iu_M&amp;tbnid=2-1f7MUE3ZCdlM:&amp;ved=0CAUQjRw&amp;url=http://government.pppst.com/articles.html&amp;ei=xupsUsGNMZDxkQeM74HAAQ&amp;bvm=bv.55123115,d.eW0&amp;psig=AFQjCNFpMYMaT3AIu9gdkqQRaPyBN8j6ww&amp;ust=138295602404128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hyperlink" Target="http://www.google.com/url?sa=i&amp;rct=j&amp;q=&amp;esrc=s&amp;frm=1&amp;source=images&amp;cd=&amp;cad=rja&amp;docid=jZDRN2w2f2FO8M&amp;tbnid=xL0nIPdJwSXU8M:&amp;ved=0CAUQjRw&amp;url=http://www.congressforkids.net/Legislativebranch_veto.htm&amp;ei=kPBsUsTSOsfIkAf-y4GgAQ&amp;psig=AFQjCNFtslIDyNUm_Z9uDVBYVZwRWyVMTQ&amp;ust=1382957539851962"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url?sa=i&amp;rct=j&amp;q=&amp;esrc=s&amp;frm=1&amp;source=images&amp;cd=&amp;cad=rja&amp;docid=gchsyS-VmXda4M&amp;tbnid=a47dl_pXNud7qM:&amp;ved=0CAUQjRw&amp;url=http://robot6.comicbookresources.com/2013/01/the-empire-strikes-back-against-white-houses-rejection-of-death-star/&amp;ei=OPdsUvzNNI7rkAfp7ICYAQ&amp;bvm=bv.55123115,d.eW0&amp;psig=AFQjCNF78nphCPZeB64cu8YGsEFBsy1i6w&amp;ust=1382959224211889"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url?sa=i&amp;rct=j&amp;q=&amp;esrc=s&amp;frm=1&amp;source=images&amp;cd=&amp;cad=rja&amp;docid=GzaNdhGa0r1UZM&amp;tbnid=F9oAPhK7zTrJZM:&amp;ved=0CAUQjRw&amp;url=http://www.freedomsphoenix.com/News/050550-2009-05-22-obama-curtails-bushs-policy-of-preemption.htm&amp;ei=gfpsUu6lB87ekQe56YEw&amp;bvm=bv.55123115,d.eW0&amp;psig=AFQjCNF-kqbZZQDNKilB-M2924YcdiTtsw&amp;ust=1382959909910780"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hyperlink" Target="http://www.google.com/url?sa=i&amp;rct=j&amp;q=&amp;esrc=s&amp;frm=1&amp;source=images&amp;cd=&amp;cad=rja&amp;docid=4HbJJYtctXYWeM&amp;tbnid=_VH85RrQDsQUoM:&amp;ved=0CAUQjRw&amp;url=http://xroads.virginia.edu/~hyper/FEDERAL/frame.html&amp;ei=6vpsUr_mOM3lkAfY8YG4AQ&amp;bvm=bv.55123115,d.eW0&amp;psig=AFQjCNGj59s6AS68Qzf6Zb0LndcsXy2KGg&amp;ust=1382960202289005"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447800"/>
            <a:ext cx="7772400" cy="1470025"/>
          </a:xfrm>
        </p:spPr>
        <p:txBody>
          <a:bodyPr>
            <a:normAutofit fontScale="90000"/>
          </a:bodyPr>
          <a:lstStyle/>
          <a:p>
            <a:r>
              <a:rPr lang="en-US" sz="10700" dirty="0" smtClean="0">
                <a:solidFill>
                  <a:srgbClr val="FFFF00"/>
                </a:solidFill>
              </a:rPr>
              <a:t>Unit Three</a:t>
            </a:r>
            <a:r>
              <a:rPr lang="en-US" dirty="0" smtClean="0"/>
              <a:t/>
            </a:r>
            <a:br>
              <a:rPr lang="en-US" dirty="0" smtClean="0"/>
            </a:br>
            <a:r>
              <a:rPr lang="en-US" dirty="0" smtClean="0"/>
              <a:t>Theme: The United States Constitution</a:t>
            </a:r>
            <a:endParaRPr lang="en-US" dirty="0"/>
          </a:p>
        </p:txBody>
      </p:sp>
      <p:sp>
        <p:nvSpPr>
          <p:cNvPr id="3" name="Subtitle 2"/>
          <p:cNvSpPr>
            <a:spLocks noGrp="1"/>
          </p:cNvSpPr>
          <p:nvPr>
            <p:ph type="subTitle" idx="1"/>
          </p:nvPr>
        </p:nvSpPr>
        <p:spPr>
          <a:xfrm>
            <a:off x="1371600" y="3886200"/>
            <a:ext cx="6400800" cy="2209800"/>
          </a:xfrm>
        </p:spPr>
        <p:txBody>
          <a:bodyPr>
            <a:normAutofit fontScale="92500" lnSpcReduction="20000"/>
          </a:bodyPr>
          <a:lstStyle/>
          <a:p>
            <a:r>
              <a:rPr lang="en-US" dirty="0" smtClean="0"/>
              <a:t>Unit Essential Question: </a:t>
            </a:r>
          </a:p>
          <a:p>
            <a:endParaRPr lang="en-US" dirty="0" smtClean="0"/>
          </a:p>
          <a:p>
            <a:r>
              <a:rPr lang="en-US" dirty="0" smtClean="0">
                <a:solidFill>
                  <a:srgbClr val="FFFF00"/>
                </a:solidFill>
              </a:rPr>
              <a:t>How did compromise, conflict, and change lead to the ratification of the United States Constitution?</a:t>
            </a:r>
            <a:endParaRPr lang="en-US" dirty="0">
              <a:solidFill>
                <a:srgbClr val="FFFF00"/>
              </a:solidFill>
            </a:endParaRPr>
          </a:p>
        </p:txBody>
      </p:sp>
    </p:spTree>
    <p:extLst>
      <p:ext uri="{BB962C8B-B14F-4D97-AF65-F5344CB8AC3E}">
        <p14:creationId xmlns:p14="http://schemas.microsoft.com/office/powerpoint/2010/main" val="559364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csus.edu/indiv/s/slaymaker/archives/geol10l/LAdonaldsonvill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5247061"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867400" y="381000"/>
            <a:ext cx="2743200" cy="3785652"/>
          </a:xfrm>
          <a:prstGeom prst="rect">
            <a:avLst/>
          </a:prstGeom>
          <a:noFill/>
        </p:spPr>
        <p:txBody>
          <a:bodyPr wrap="square" rtlCol="0">
            <a:spAutoFit/>
          </a:bodyPr>
          <a:lstStyle/>
          <a:p>
            <a:pPr algn="ctr"/>
            <a:r>
              <a:rPr lang="en-US" sz="6000" dirty="0" smtClean="0"/>
              <a:t>French System of Land Division</a:t>
            </a:r>
            <a:endParaRPr lang="en-US" sz="6000" dirty="0"/>
          </a:p>
        </p:txBody>
      </p:sp>
    </p:spTree>
    <p:extLst>
      <p:ext uri="{BB962C8B-B14F-4D97-AF65-F5344CB8AC3E}">
        <p14:creationId xmlns:p14="http://schemas.microsoft.com/office/powerpoint/2010/main" val="3711739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archives.gov/publications/prologue/images/george-washington-surveyo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52400"/>
            <a:ext cx="5331901" cy="6629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encrypted-tbn0.gstatic.com/images?q=tbn:ANd9GcTwaS5VAQ9lln5mXgeSymBpytcPweYolVPcdZDT8EmVXpfjqhaUG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4164" y="3467100"/>
            <a:ext cx="3394056" cy="22098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lonestar.edu/departments/landsurveyingmapping/MC_LandSurvey_Rushmo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4165" y="1405878"/>
            <a:ext cx="3394056" cy="1880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097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fcit.usf.edu/florida/maps/pages/3700/f3741/f374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1201"/>
            <a:ext cx="9109906" cy="4876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6927"/>
            <a:ext cx="8610600" cy="1938992"/>
          </a:xfrm>
          <a:prstGeom prst="rect">
            <a:avLst/>
          </a:prstGeom>
          <a:noFill/>
        </p:spPr>
        <p:txBody>
          <a:bodyPr wrap="square" rtlCol="0">
            <a:spAutoFit/>
          </a:bodyPr>
          <a:lstStyle/>
          <a:p>
            <a:pPr algn="ctr"/>
            <a:r>
              <a:rPr lang="en-US" sz="6000" dirty="0" smtClean="0"/>
              <a:t>Township Map</a:t>
            </a:r>
          </a:p>
          <a:p>
            <a:pPr algn="ctr"/>
            <a:r>
              <a:rPr lang="en-US" sz="6000" dirty="0" smtClean="0">
                <a:solidFill>
                  <a:srgbClr val="FFFF00"/>
                </a:solidFill>
              </a:rPr>
              <a:t>Land Ordinance of 1785</a:t>
            </a:r>
            <a:endParaRPr lang="en-US" sz="6000" dirty="0">
              <a:solidFill>
                <a:srgbClr val="FFFF00"/>
              </a:solidFill>
            </a:endParaRPr>
          </a:p>
        </p:txBody>
      </p:sp>
    </p:spTree>
    <p:extLst>
      <p:ext uri="{BB962C8B-B14F-4D97-AF65-F5344CB8AC3E}">
        <p14:creationId xmlns:p14="http://schemas.microsoft.com/office/powerpoint/2010/main" val="351126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solidFill>
                  <a:srgbClr val="FFFF00"/>
                </a:solidFill>
              </a:rPr>
              <a:t>Northwest Ordinance of 1787</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solidFill>
                  <a:srgbClr val="FFFF00"/>
                </a:solidFill>
              </a:rPr>
              <a:t>Laws that govern the new Northwest Territory</a:t>
            </a:r>
          </a:p>
          <a:p>
            <a:pPr lvl="1"/>
            <a:r>
              <a:rPr lang="en-US" dirty="0" smtClean="0"/>
              <a:t>How can new states enter the Confederation?</a:t>
            </a:r>
          </a:p>
          <a:p>
            <a:r>
              <a:rPr lang="en-US" dirty="0" smtClean="0">
                <a:solidFill>
                  <a:srgbClr val="FFFF00"/>
                </a:solidFill>
              </a:rPr>
              <a:t>Slavery in the Northwest Territory is banned</a:t>
            </a:r>
          </a:p>
          <a:p>
            <a:r>
              <a:rPr lang="en-US" dirty="0" smtClean="0">
                <a:solidFill>
                  <a:srgbClr val="FFFF00"/>
                </a:solidFill>
              </a:rPr>
              <a:t>Schools in each township are established </a:t>
            </a:r>
            <a:r>
              <a:rPr lang="en-US" dirty="0" smtClean="0"/>
              <a:t>(the birth of the one room school house)</a:t>
            </a:r>
            <a:endParaRPr lang="en-US" dirty="0"/>
          </a:p>
        </p:txBody>
      </p:sp>
    </p:spTree>
    <p:extLst>
      <p:ext uri="{BB962C8B-B14F-4D97-AF65-F5344CB8AC3E}">
        <p14:creationId xmlns:p14="http://schemas.microsoft.com/office/powerpoint/2010/main" val="1424522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91926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750332"/>
            <a:ext cx="7848600" cy="5047536"/>
          </a:xfrm>
          <a:prstGeom prst="rect">
            <a:avLst/>
          </a:prstGeom>
          <a:noFill/>
        </p:spPr>
        <p:txBody>
          <a:bodyPr wrap="square" rtlCol="0">
            <a:spAutoFit/>
          </a:bodyPr>
          <a:lstStyle/>
          <a:p>
            <a:r>
              <a:rPr lang="en-US" sz="4000" dirty="0" smtClean="0"/>
              <a:t>Journal: Northwest Territory</a:t>
            </a:r>
          </a:p>
          <a:p>
            <a:endParaRPr lang="en-US" sz="4000" dirty="0" smtClean="0"/>
          </a:p>
          <a:p>
            <a:pPr marL="457200" indent="-457200">
              <a:buFont typeface="Arial" panose="020B0604020202020204" pitchFamily="34" charset="0"/>
              <a:buChar char="•"/>
            </a:pPr>
            <a:r>
              <a:rPr lang="en-US" sz="3200" dirty="0" smtClean="0"/>
              <a:t>The Northwest Territory has been opened for settlement.  Land is incredibly cheap!  Will your character move?  Why or why not?  What challenges would your character encounter?</a:t>
            </a:r>
          </a:p>
          <a:p>
            <a:pPr marL="285750" indent="-285750">
              <a:buFont typeface="Arial" panose="020B0604020202020204" pitchFamily="34" charset="0"/>
              <a:buChar char="•"/>
            </a:pPr>
            <a:endParaRPr lang="en-US" dirty="0"/>
          </a:p>
          <a:p>
            <a:pPr marL="457200" indent="-457200">
              <a:buFont typeface="Arial" panose="020B0604020202020204" pitchFamily="34" charset="0"/>
              <a:buChar char="•"/>
            </a:pPr>
            <a:r>
              <a:rPr lang="en-US" sz="3200" dirty="0" smtClean="0"/>
              <a:t>1 Paragraph</a:t>
            </a:r>
          </a:p>
          <a:p>
            <a:pPr marL="457200" indent="-457200">
              <a:buFont typeface="Arial" panose="020B0604020202020204" pitchFamily="34" charset="0"/>
              <a:buChar char="•"/>
            </a:pPr>
            <a:r>
              <a:rPr lang="en-US" sz="3200" dirty="0" smtClean="0"/>
              <a:t>Due end of class</a:t>
            </a:r>
            <a:endParaRPr lang="en-US" sz="3200" dirty="0"/>
          </a:p>
        </p:txBody>
      </p:sp>
    </p:spTree>
    <p:extLst>
      <p:ext uri="{BB962C8B-B14F-4D97-AF65-F5344CB8AC3E}">
        <p14:creationId xmlns:p14="http://schemas.microsoft.com/office/powerpoint/2010/main" val="3705449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milanareaschools.org/~hmorelock/Civics/documents/U1D6_Articles%20of%20Confederation_files/image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9916" y="2980968"/>
            <a:ext cx="5770455" cy="36583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19098" y="457200"/>
            <a:ext cx="8458200" cy="1938992"/>
          </a:xfrm>
          <a:prstGeom prst="rect">
            <a:avLst/>
          </a:prstGeom>
          <a:noFill/>
        </p:spPr>
        <p:txBody>
          <a:bodyPr wrap="square" rtlCol="0">
            <a:spAutoFit/>
          </a:bodyPr>
          <a:lstStyle/>
          <a:p>
            <a:pPr algn="ctr"/>
            <a:r>
              <a:rPr lang="en-US" sz="6000" dirty="0" smtClean="0">
                <a:solidFill>
                  <a:srgbClr val="FFFF00"/>
                </a:solidFill>
              </a:rPr>
              <a:t>Weaknesses of the Articles of Confederation</a:t>
            </a:r>
            <a:endParaRPr lang="en-US" sz="6000" dirty="0">
              <a:solidFill>
                <a:srgbClr val="FFFF00"/>
              </a:solidFill>
            </a:endParaRPr>
          </a:p>
        </p:txBody>
      </p:sp>
      <p:sp>
        <p:nvSpPr>
          <p:cNvPr id="3" name="TextBox 2"/>
          <p:cNvSpPr txBox="1"/>
          <p:nvPr/>
        </p:nvSpPr>
        <p:spPr>
          <a:xfrm>
            <a:off x="304800" y="2396192"/>
            <a:ext cx="3048000"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solidFill>
                  <a:srgbClr val="FFFF00"/>
                </a:solidFill>
              </a:rPr>
              <a:t>No Money</a:t>
            </a:r>
            <a:endParaRPr lang="en-US" sz="3200" dirty="0">
              <a:solidFill>
                <a:srgbClr val="FFFF00"/>
              </a:solidFill>
            </a:endParaRPr>
          </a:p>
        </p:txBody>
      </p:sp>
    </p:spTree>
    <p:extLst>
      <p:ext uri="{BB962C8B-B14F-4D97-AF65-F5344CB8AC3E}">
        <p14:creationId xmlns:p14="http://schemas.microsoft.com/office/powerpoint/2010/main" val="882707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098" y="457200"/>
            <a:ext cx="8458200" cy="1938992"/>
          </a:xfrm>
          <a:prstGeom prst="rect">
            <a:avLst/>
          </a:prstGeom>
          <a:noFill/>
        </p:spPr>
        <p:txBody>
          <a:bodyPr wrap="square" rtlCol="0">
            <a:spAutoFit/>
          </a:bodyPr>
          <a:lstStyle/>
          <a:p>
            <a:pPr algn="ctr"/>
            <a:r>
              <a:rPr lang="en-US" sz="6000" dirty="0" smtClean="0">
                <a:solidFill>
                  <a:srgbClr val="FFFF00"/>
                </a:solidFill>
              </a:rPr>
              <a:t>Weaknesses of the Articles of Confederation</a:t>
            </a:r>
            <a:endParaRPr lang="en-US" sz="6000" dirty="0">
              <a:solidFill>
                <a:srgbClr val="FFFF00"/>
              </a:solidFill>
            </a:endParaRPr>
          </a:p>
        </p:txBody>
      </p:sp>
      <p:sp>
        <p:nvSpPr>
          <p:cNvPr id="3" name="TextBox 2"/>
          <p:cNvSpPr txBox="1"/>
          <p:nvPr/>
        </p:nvSpPr>
        <p:spPr>
          <a:xfrm>
            <a:off x="304800" y="2396192"/>
            <a:ext cx="3581400" cy="1569660"/>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solidFill>
                  <a:srgbClr val="FFFF00"/>
                </a:solidFill>
              </a:rPr>
              <a:t>No Money</a:t>
            </a:r>
          </a:p>
          <a:p>
            <a:pPr marL="285750" indent="-285750">
              <a:buFont typeface="Arial" panose="020B0604020202020204" pitchFamily="34" charset="0"/>
              <a:buChar char="•"/>
            </a:pPr>
            <a:r>
              <a:rPr lang="en-US" sz="3200" dirty="0" smtClean="0">
                <a:solidFill>
                  <a:srgbClr val="FFFF00"/>
                </a:solidFill>
              </a:rPr>
              <a:t>No power to regulate trade</a:t>
            </a:r>
            <a:endParaRPr lang="en-US" sz="3200" dirty="0">
              <a:solidFill>
                <a:srgbClr val="FFFF00"/>
              </a:solidFill>
            </a:endParaRPr>
          </a:p>
        </p:txBody>
      </p:sp>
      <p:pic>
        <p:nvPicPr>
          <p:cNvPr id="6146" name="Picture 2" descr="http://www.themrscott.com/Articles_of_Confederation_files/shapeimage_4.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487785"/>
            <a:ext cx="4848225" cy="4236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290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098" y="457200"/>
            <a:ext cx="8458200" cy="1938992"/>
          </a:xfrm>
          <a:prstGeom prst="rect">
            <a:avLst/>
          </a:prstGeom>
          <a:noFill/>
        </p:spPr>
        <p:txBody>
          <a:bodyPr wrap="square" rtlCol="0">
            <a:spAutoFit/>
          </a:bodyPr>
          <a:lstStyle/>
          <a:p>
            <a:pPr algn="ctr"/>
            <a:r>
              <a:rPr lang="en-US" sz="6000" dirty="0" smtClean="0">
                <a:solidFill>
                  <a:srgbClr val="FFFF00"/>
                </a:solidFill>
              </a:rPr>
              <a:t>Weaknesses of the Articles of Confederation</a:t>
            </a:r>
            <a:endParaRPr lang="en-US" sz="6000" dirty="0">
              <a:solidFill>
                <a:srgbClr val="FFFF00"/>
              </a:solidFill>
            </a:endParaRPr>
          </a:p>
        </p:txBody>
      </p:sp>
      <p:sp>
        <p:nvSpPr>
          <p:cNvPr id="3" name="TextBox 2"/>
          <p:cNvSpPr txBox="1"/>
          <p:nvPr/>
        </p:nvSpPr>
        <p:spPr>
          <a:xfrm>
            <a:off x="304800" y="2396192"/>
            <a:ext cx="8572498" cy="2062103"/>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solidFill>
                  <a:srgbClr val="FFFF00"/>
                </a:solidFill>
              </a:rPr>
              <a:t>No Money</a:t>
            </a:r>
          </a:p>
          <a:p>
            <a:pPr marL="285750" indent="-285750">
              <a:buFont typeface="Arial" panose="020B0604020202020204" pitchFamily="34" charset="0"/>
              <a:buChar char="•"/>
            </a:pPr>
            <a:r>
              <a:rPr lang="en-US" sz="3200" dirty="0" smtClean="0">
                <a:solidFill>
                  <a:srgbClr val="FFFF00"/>
                </a:solidFill>
              </a:rPr>
              <a:t>No power to regulate trade</a:t>
            </a:r>
          </a:p>
          <a:p>
            <a:pPr marL="285750" indent="-285750">
              <a:buFont typeface="Arial" panose="020B0604020202020204" pitchFamily="34" charset="0"/>
              <a:buChar char="•"/>
            </a:pPr>
            <a:r>
              <a:rPr lang="en-US" sz="3200" dirty="0" smtClean="0">
                <a:solidFill>
                  <a:srgbClr val="FFFF00"/>
                </a:solidFill>
              </a:rPr>
              <a:t>No Executive</a:t>
            </a:r>
          </a:p>
          <a:p>
            <a:r>
              <a:rPr lang="en-US" sz="3200" dirty="0">
                <a:solidFill>
                  <a:srgbClr val="FFFF00"/>
                </a:solidFill>
              </a:rPr>
              <a:t> </a:t>
            </a:r>
            <a:r>
              <a:rPr lang="en-US" sz="3200" dirty="0" smtClean="0">
                <a:solidFill>
                  <a:srgbClr val="FFFF00"/>
                </a:solidFill>
              </a:rPr>
              <a:t> Branch</a:t>
            </a:r>
            <a:endParaRPr lang="en-US" sz="3200" dirty="0">
              <a:solidFill>
                <a:srgbClr val="FFFF00"/>
              </a:solidFill>
            </a:endParaRPr>
          </a:p>
        </p:txBody>
      </p:sp>
      <p:pic>
        <p:nvPicPr>
          <p:cNvPr id="7174" name="Picture 6" descr="http://also.kottke.org/misc/images/obama-lightsaber-0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0" y="3409949"/>
            <a:ext cx="4762500" cy="3448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957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098" y="457200"/>
            <a:ext cx="8458200" cy="1938992"/>
          </a:xfrm>
          <a:prstGeom prst="rect">
            <a:avLst/>
          </a:prstGeom>
          <a:noFill/>
        </p:spPr>
        <p:txBody>
          <a:bodyPr wrap="square" rtlCol="0">
            <a:spAutoFit/>
          </a:bodyPr>
          <a:lstStyle/>
          <a:p>
            <a:pPr algn="ctr"/>
            <a:r>
              <a:rPr lang="en-US" sz="6000" dirty="0" smtClean="0">
                <a:solidFill>
                  <a:srgbClr val="FFFF00"/>
                </a:solidFill>
              </a:rPr>
              <a:t>Weaknesses of the Articles of Confederation</a:t>
            </a:r>
            <a:endParaRPr lang="en-US" sz="6000" dirty="0">
              <a:solidFill>
                <a:srgbClr val="FFFF00"/>
              </a:solidFill>
            </a:endParaRPr>
          </a:p>
        </p:txBody>
      </p:sp>
      <p:sp>
        <p:nvSpPr>
          <p:cNvPr id="3" name="TextBox 2"/>
          <p:cNvSpPr txBox="1"/>
          <p:nvPr/>
        </p:nvSpPr>
        <p:spPr>
          <a:xfrm>
            <a:off x="304800" y="2396192"/>
            <a:ext cx="8572498" cy="2554545"/>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solidFill>
                  <a:srgbClr val="FFFF00"/>
                </a:solidFill>
              </a:rPr>
              <a:t>No Money</a:t>
            </a:r>
          </a:p>
          <a:p>
            <a:pPr marL="285750" indent="-285750">
              <a:buFont typeface="Arial" panose="020B0604020202020204" pitchFamily="34" charset="0"/>
              <a:buChar char="•"/>
            </a:pPr>
            <a:r>
              <a:rPr lang="en-US" sz="3200" dirty="0" smtClean="0">
                <a:solidFill>
                  <a:srgbClr val="FFFF00"/>
                </a:solidFill>
              </a:rPr>
              <a:t>No power to regulate </a:t>
            </a:r>
          </a:p>
          <a:p>
            <a:r>
              <a:rPr lang="en-US" sz="3200" dirty="0">
                <a:solidFill>
                  <a:srgbClr val="FFFF00"/>
                </a:solidFill>
              </a:rPr>
              <a:t> </a:t>
            </a:r>
            <a:r>
              <a:rPr lang="en-US" sz="3200" dirty="0" smtClean="0">
                <a:solidFill>
                  <a:srgbClr val="FFFF00"/>
                </a:solidFill>
              </a:rPr>
              <a:t>   trade</a:t>
            </a:r>
          </a:p>
          <a:p>
            <a:pPr marL="285750" indent="-285750">
              <a:buFont typeface="Arial" panose="020B0604020202020204" pitchFamily="34" charset="0"/>
              <a:buChar char="•"/>
            </a:pPr>
            <a:r>
              <a:rPr lang="en-US" sz="3200" dirty="0" smtClean="0">
                <a:solidFill>
                  <a:srgbClr val="FFFF00"/>
                </a:solidFill>
              </a:rPr>
              <a:t>No Executive Branch</a:t>
            </a:r>
          </a:p>
          <a:p>
            <a:pPr marL="285750" indent="-285750">
              <a:buFont typeface="Arial" panose="020B0604020202020204" pitchFamily="34" charset="0"/>
              <a:buChar char="•"/>
            </a:pPr>
            <a:r>
              <a:rPr lang="en-US" sz="3200" dirty="0" smtClean="0">
                <a:solidFill>
                  <a:srgbClr val="FFFF00"/>
                </a:solidFill>
              </a:rPr>
              <a:t>No Judicial Branch</a:t>
            </a:r>
            <a:endParaRPr lang="en-US" sz="3200" dirty="0">
              <a:solidFill>
                <a:srgbClr val="FFFF00"/>
              </a:solidFill>
            </a:endParaRPr>
          </a:p>
        </p:txBody>
      </p:sp>
      <p:pic>
        <p:nvPicPr>
          <p:cNvPr id="8194" name="Picture 2" descr="http://www.outsidethebeltway.com/wp-content/uploads/2009/06/judg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2505" y="2600325"/>
            <a:ext cx="4448175" cy="425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220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743200"/>
            <a:ext cx="8229600" cy="3195927"/>
          </a:xfrm>
        </p:spPr>
        <p:txBody>
          <a:bodyPr/>
          <a:lstStyle/>
          <a:p>
            <a:r>
              <a:rPr lang="en-US" dirty="0" smtClean="0"/>
              <a:t>System of government set up right after signing of the Declaration of Independence</a:t>
            </a:r>
          </a:p>
          <a:p>
            <a:r>
              <a:rPr lang="en-US" dirty="0" smtClean="0"/>
              <a:t>Idea proposed by Benjamin Franklin</a:t>
            </a:r>
          </a:p>
          <a:p>
            <a:r>
              <a:rPr lang="en-US" dirty="0" smtClean="0"/>
              <a:t>Committee of 13 appointed to develop the Articles of Confederation</a:t>
            </a:r>
            <a:endParaRPr lang="en-US" dirty="0"/>
          </a:p>
        </p:txBody>
      </p:sp>
      <p:pic>
        <p:nvPicPr>
          <p:cNvPr id="4098" name="Picture 2" descr="http://government.pppst.com/banner_articles_confederation.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57200"/>
            <a:ext cx="6753225" cy="25527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343400" y="2057400"/>
            <a:ext cx="2286000" cy="457200"/>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9506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098" y="457200"/>
            <a:ext cx="8458200" cy="1938992"/>
          </a:xfrm>
          <a:prstGeom prst="rect">
            <a:avLst/>
          </a:prstGeom>
          <a:noFill/>
        </p:spPr>
        <p:txBody>
          <a:bodyPr wrap="square" rtlCol="0">
            <a:spAutoFit/>
          </a:bodyPr>
          <a:lstStyle/>
          <a:p>
            <a:pPr algn="ctr"/>
            <a:r>
              <a:rPr lang="en-US" sz="6000" dirty="0" smtClean="0">
                <a:solidFill>
                  <a:srgbClr val="FFFF00"/>
                </a:solidFill>
              </a:rPr>
              <a:t>Weaknesses of the Articles of Confederation</a:t>
            </a:r>
            <a:endParaRPr lang="en-US" sz="6000" dirty="0">
              <a:solidFill>
                <a:srgbClr val="FFFF00"/>
              </a:solidFill>
            </a:endParaRPr>
          </a:p>
        </p:txBody>
      </p:sp>
      <p:sp>
        <p:nvSpPr>
          <p:cNvPr id="3" name="TextBox 2"/>
          <p:cNvSpPr txBox="1"/>
          <p:nvPr/>
        </p:nvSpPr>
        <p:spPr>
          <a:xfrm>
            <a:off x="304800" y="2396192"/>
            <a:ext cx="8572498" cy="3046988"/>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solidFill>
                  <a:srgbClr val="FFFF00"/>
                </a:solidFill>
              </a:rPr>
              <a:t>No Money</a:t>
            </a:r>
          </a:p>
          <a:p>
            <a:pPr marL="285750" indent="-285750">
              <a:buFont typeface="Arial" panose="020B0604020202020204" pitchFamily="34" charset="0"/>
              <a:buChar char="•"/>
            </a:pPr>
            <a:r>
              <a:rPr lang="en-US" sz="3200" dirty="0" smtClean="0">
                <a:solidFill>
                  <a:srgbClr val="FFFF00"/>
                </a:solidFill>
              </a:rPr>
              <a:t>No power to regulate </a:t>
            </a:r>
          </a:p>
          <a:p>
            <a:r>
              <a:rPr lang="en-US" sz="3200" dirty="0">
                <a:solidFill>
                  <a:srgbClr val="FFFF00"/>
                </a:solidFill>
              </a:rPr>
              <a:t> </a:t>
            </a:r>
            <a:r>
              <a:rPr lang="en-US" sz="3200" dirty="0" smtClean="0">
                <a:solidFill>
                  <a:srgbClr val="FFFF00"/>
                </a:solidFill>
              </a:rPr>
              <a:t>   trade</a:t>
            </a:r>
          </a:p>
          <a:p>
            <a:pPr marL="285750" indent="-285750">
              <a:buFont typeface="Arial" panose="020B0604020202020204" pitchFamily="34" charset="0"/>
              <a:buChar char="•"/>
            </a:pPr>
            <a:r>
              <a:rPr lang="en-US" sz="3200" dirty="0" smtClean="0">
                <a:solidFill>
                  <a:srgbClr val="FFFF00"/>
                </a:solidFill>
              </a:rPr>
              <a:t>No Executive Branch</a:t>
            </a:r>
          </a:p>
          <a:p>
            <a:pPr marL="285750" indent="-285750">
              <a:buFont typeface="Arial" panose="020B0604020202020204" pitchFamily="34" charset="0"/>
              <a:buChar char="•"/>
            </a:pPr>
            <a:r>
              <a:rPr lang="en-US" sz="3200" dirty="0" smtClean="0">
                <a:solidFill>
                  <a:srgbClr val="FFFF00"/>
                </a:solidFill>
              </a:rPr>
              <a:t>No Judicial Branch</a:t>
            </a:r>
          </a:p>
          <a:p>
            <a:pPr marL="285750" indent="-285750">
              <a:buFont typeface="Arial" panose="020B0604020202020204" pitchFamily="34" charset="0"/>
              <a:buChar char="•"/>
            </a:pPr>
            <a:r>
              <a:rPr lang="en-US" sz="3200" dirty="0" smtClean="0">
                <a:solidFill>
                  <a:srgbClr val="FFFF00"/>
                </a:solidFill>
              </a:rPr>
              <a:t>No Checks &amp; Balances</a:t>
            </a:r>
            <a:endParaRPr lang="en-US" sz="3200" dirty="0">
              <a:solidFill>
                <a:srgbClr val="FFFF00"/>
              </a:solidFill>
            </a:endParaRPr>
          </a:p>
        </p:txBody>
      </p:sp>
      <p:sp>
        <p:nvSpPr>
          <p:cNvPr id="4" name="AutoShape 2" descr="data:image/jpeg;base64,/9j/4AAQSkZJRgABAQAAAQABAAD/2wCEAAkGBxMSEhUTEhIWFRITFxkbFxYYGBYYGBgcGBkeFxghGBcYHiggGholGxcZIjIhJSkuLi4uGCEzOTMsNygtLisBCgoKDg0OGxAQGy8kICYsLCsyLS0sLDQsLDAwLDU0Liw0Ly82LDcsLy8sLSwsLCwsLCwsLDUuLDQtLCwsLCwsLf/AABEIAMkA+wMBIgACEQEDEQH/xAAcAAEAAgMBAQEAAAAAAAAAAAAABAcDBQYCAQj/xABGEAACAQIDBAYHBgMGBAcAAAABAgMAEQQSIQUiMVEGE0FhcYEHFDJCUpGhI1NigpKxM3LRFReTosHSQ4Oy4SQ0Y6OzwvD/xAAaAQEAAwEBAQAAAAAAAAAAAAAAAQMEBQIG/8QAMBEAAgIBAwIDBQgDAAAAAAAAAAECAxEEITESQRNRYQVxgaHBFCIjMpHR8PEVQlL/2gAMAwEAAhEDEQA/ALxpSlAKUpQClKUApSlAKUqFtbasWGjMkzhV7O0seSjiTQE2ouO2jDCLyypGPxMB8r1WW3unk811g+wj5ixkYd7cF8F1765I6kk6seJOpPiTqazy1CXG5phppPnYt+Xp3gVNuuLfyxyEfPL+1bPZO3sPibiCUMQLlbFWA55WANu+qMLgcSB51mwmJaJ0kjNnjYMp7x/oeBHI14Woed0WPSrGz3L/AKVC2dtSKaOORXW0iqQLi+8L2tz4i3cam1rMRodv9KEw8crohmMBAkVCu4Wtlzk6jiL2BsNTWTo5t8YoaoEJjSRbMWVkkvaxKqbhlZSLaEd9Vl0owMuExZyN6t611qvK7ZsPKrAsSWcEox1uhBsbFSL1pOiO3mwjxPCkksoZlaPOTG0TgWAvco/W71wLHzNSovp6pNL07v8An6/Dc0ShF/crTk+W+yyls+cY5znGHvhrB+gqVD2PiHkgjkkVVd1BYKbqL8j4VMqChrApSlCBSlKAUpSgFKUoBSlKAUpSgFKUoBSlKAUpSgFKUoBVI9J9sti52kY7ikrGvYFB08zxPkOwVd1UXt/Zxw+IkiPBWOU81bVfobeINZ9RnpNOlx1GseTsAuf28T2V86on2jfuGg/qaYb2b9puT49v9PKslZDdyeVjA4AfIVjtlOnBtLdgPEeANZq8ypcW7ezx7PrQNG26NwMHaVXP2NnKWvoSLNbiwVxew+8PPS5tnY5ZkDofEdqntB//AGvGqT6ObSEM0crDcO7IPwPuuD4cfy12OIjkwk4EchUXB622ZeqvvM/YbC+nHNa3tC+iqTXC9GU2xU003hpZXr5r9jpunGyUxOEdZGZQm+CoBN1BtoezXu8RVczYOH7RYWfI8hEaIyFBEVztYNdmlvlJB+HW+tWhgtqh47zpka1nFiVAtcltN1bcc1ra6njVcbeSDrmMM0UmG3AwUGVYiTqVAbiAVJW40104VZcnjKPGks/1k3tlr6/sdh6PtoM8TxsAFiYiMDNol/ZYsL3X2bHXS9dZWl6MYJcOhgVw2UKxsoSxa4NkHsru6A68dTW6q6OcbmSxxcn08ClKVJ4FKUoBSlKAUpSgFKUoBSlKAUpSgFKUoBSlKAUpSgFV/wClTZekeJUaj7N/A3ZCe4G4/OKsCoW2tnjEQSQn/iKQDyPunyNj5V5nHqi0e65dMkyhE0YjnvD9j/p86yV5xMTKbEWeNiGHaCCVceWvyr4swOl7Hkbg/Wuc0dRM90JpWPEcAPiIHl2/QGoJZN6PbLfEzJEunWNdvwJpmPjb6kCrr/slMqqOEYULfUgqLK2bjmtpe9cN6KIx1s7e8EQDwJa//SKsmt1EcRz5nO1Esyx5HG+kaCRMBOyNfcyEm4fI7AEBhx89bX158XsfPg/VHxUcOIw00JlR8lniVFMuXMN18oK2zX1JsRViekOMts7E5WykIDfuVgxHmAR51ROJ21PLBHhnlJgguEjGi2BuuftfKCAAdBYaaXrfVpndFYfcxz1qoymspr57rn4p/Atf0V42d8J108zyM8jBgzEhVAB3QeADNw+HwFWADVJ+jzbMsCSmNkJzgCFxpqAZJGYbyiwVR8TXHZcd9sbaLzCxXKUDMSvCJ0yWXvWRXNgANL7oNVX9MbpQRZTGcqY2NbPv6nX0rzGtgBe/fXqqyRSlKAUpSgFKUoBSlKAUpSgFKUoBSlKAUpSgFKUoBSlKA0O0+h+EnZmaMh3Nyysym/O17fSuD6W9CGwymWMmWAe1mAzoObWFivMi1uVtRbVfHUEEEXB0IPA+NVyrjIshbKJ+d8pXhcry7R4X7O6guxBsQBfj2k6cOXGui6YbCOEnKqPsZLtGeQvqv5b/ACI760VYZJxeGdGLUllHVejbG9XjAhOkyMv5hvr9Aw86tqqE2ZjOpmil+7dWPgDvfNb1fKOCAQbgi4PMGteneY4MepjieTmPSZiur2dObXLZFt27zqDbnpc27qoBX430udL8Tpbhx4g+Vquz0yS2wSL8Uw+isf3tVKKvG+trWJHYe/t4V3tAsV59fofP69/iY8l9S2fR3s7Cy3VSxUIrWsVMjG4Yswscy2AKe7mGnCrJw+HRBZEVRyUAD6Vx3ojw2XABravI5+Vk/wDrXZTTKgzOwVebEAfM1yZ19E5LOd3v3Z2PGdsVLGFhbdlt2MlKheuM/wDCjJHxvdF8gRmPyt309fyfxlyfjBzR/q938wHnUEE2lfFYEXBuDX2gFKUoBSlKAUpSgFKUoBSlKAUpSgFKUoBSlKAUpSgFKUoDRdM9jjFYV1AvIm/HzzKOH5hcedUwDX6Eqj+k+DEOLnjHshyR4OA4Hlmt5Vm1EeJGvSy3cTV1afo322JYPV3P2sAsL+9H7pHPL7J8udVZUnZ+OeCRZYjZ0NxyPMNzUjQ1RVPokaLq+uODtPTVKBBAvvGQkDuC2P1YfOuE2ngLbPwsmly82YD2gGK5C3IfZva/G9fOnPSJ8bKrHQIoVVtbKzWL21N97S/blq4j0bV9nLg2AH2Krew0dQCG8cwvX0UbPBqr9Xn4f0z5qVfjW2e7Hx/tGj9GO1OvwiwRlYjhxZwN5zmJbMubRQTfiG1v3V2cGARTmsWf43OZvIn2R3Cwqjuhe0js/aAE24oLRzA8BfS57gwBvyvV9A31HA1n1dXRZlcPc06W3rrw+VsfaUqJjNpRRWDtvHgigs7fyot2PkKymk8ts8A3iYxnkNUPjHw8xY99eXx5iF51CqOMi6oP5r6p9QOdYzPiJPYRYU+KXefyjU2HiW8q1GLxeEQ77Ni5OAvZxfkg0jDdyDN40B1VK1HRuaV0brPZDWQG+cAaEOSASb9pUG3PidvQClKUApSlAKUpQClKUApSlAKUpQClKUApSlAKVpdt9JY8OhYRzYhhcZMPE8xuOwlBlX8xFU/0t9KW1JMyQYSXBx/E0TtLbxZcq+QPjQF4Y7aMUIvLIqcrkXPgOJqoOme1YMTi2eB1cdWmbKytZgWGuUkA2A041Tm0MZLIxaeR3duJkZiT2+9W56HYtFZ0LAF7ZeRtfTx1qm7eDL6Npo6+lK+opYhVBZjwVQWY+CjU1hOia3DyLFjIBMMqmaJzexUI0ga7WJsCuuvZxtX6TRwQCCCCLgjUEHhY1XPRr0ZQlTLjYz1jm4jVmUKO3NlNi57eVvGu/wBnYGOCJIYlyxxiyi5Nh4nWuxO12RjnssHChV4c5Y4byVZ052dgZNomSbHRQoVAlCnNKHWwtaxA3bam9svDWuu6GymDCpDGz4qxbq2HsJGWJjVpnNmKrYGxJHC1gK97T6PYJp1thYQUPXTOEQEAEsuY82cX17FbnWSDE4zEqpjXqI2AIuCpsRf3hmPhlTuak7JSSTfBMK1Ft45JmLZ7XxOIWJTwjhJDN3ZyM7H+QKagYfaQF1wOGub6uRxP4tdTz6x1buNe5tkRQZTIr4iWZsoBNkY5S2+WOq2U+2WPLjatxs+QSwlcvVkZkZVPsEXU5SAPEGw0INVlhqhsOaf/AM1PcfdpYjzuAtvykj4u2mHkELsY4UWKKQRysxZpiGtZiT7ozqdSd2/C1YdlOkUsSqFWY5oZ0UbzFQWSRgLm2l8x7JuNbXaeymlZssgRJUyTArmLD3StzZWszC5B4jTSgJC7kxHuyi/500PzW36DU2oWOhPVgrcvFZlPEnLxHiy3H5qlxuGAYG4IBB5g6igPVKUoBSlKAUpSgFKUoBSlKAUpSgFKV8ZgASeA40BFmxLFykaglQCzMbKt+A0uSdL200I11rz6hm/iuZPw+yn6Bx/MTXrZi7mcixlJc8xf2Qe8KFHlUugPKIALAAAcANBXqlY55lRSzsFUcSxAA8SaA8S4ONvajRvFQf3Fa3FdFMDJ/EwWHa/OKP8Ae1Zv7bj45ZTH951b5P2uR25rZe+puGxSSDNG6up7VII+lAaI9BcB2YcKOStIq/pDWrbbO2RBhxaGGOO/EqoBPieJ86m1ExW0oY9HlRTyLDMfBeJ8qjCRLbZLqHtHHdXZVGeZ/Yjva/MsfdQdrfuSAY0mPkkH2SGNLazTAqAOaxmzMf5so7zwqBCRlZ43KREXlxkhGdwPuyRYL+KwUX3QeIkgNGtnR3zRqc+LltbO2lo1GulgoI1soVdSxtCgxD4qZllYxl4lkw2Vmsh1ILLoGcd9/YbhX2WQq0bFDHh4QJIojxdA2WV5QdQ651kAOvEneO7k2hhI0nAkRWjVy6hhcZJiFksPwTFWPJZTQG2Det4UMpCubEG9wksbcxxCyJY87GsuzMLIrySSFAZchyJchSoyk5zYsSMo4DRBX3C7UhLiJL8WUEKQl09pVa1iRY6D4W5VD2sJTNkWVkzR5oQLBTJGbsJDa5BBTS/DNyoDZYzEJCM7A3chd1bsxOijTj58K+4HFiVMwBXVlKtbMpU2INiRe4qPKBisNdSV6xQyk8UcHMtxzVwNO6oexcUXmZhG6rKgaQFWUJKlkYXYANcWF1uPs++gI+yy0TIzu7MzmGcsxP2gN4mAJsgbsC6faryrcbO3S8X3Zuv8jXK+QOZfy1ixWx0kkLlnCtlLRggKzIbqWIGa4sBobGwrLjDkeOTsJyN4Md0nwew/MaAm0pSgFKUoBSlKAUpSgFKUoBSlKAVC2obhY/vWyn+WxZ/8oI8xU2tRiMaRiGURO7qgCgCws5uzF2soG6BxvunSgNvUTGbRiiIV23zwQAs58EW7Ed9q1mMna4GInEWbUQwXaRh279s5HeirbnUHCY4m64LDhQTvPo7HsJZ75L+Lsw7UoDbS4qdgWsuGjGpeUhnt/IDlXxZj3rWpkx0CupVXxM3FXkv841Ck2740y99SoejzyEPiZSzCxsDcjwewy+MaoayHGLh2dYsOBHEy9fIWCkBgCWtYtJYG5Y2GjakgigMSrjXIlaRYVTeKsBlIsbhlUkgWN8xfs9kV5JSYsThcPM6mx6uSNm88yqR86ndIYVtHK4DJC4Lq2q5DoWIOl0Nmv2BTzrlUw8KzMcqSQxSFkYgMvVmwmVW/ACjWGv2Tc6A374VTp/Z8h/meHL/8p/avbu0A0TC4VD77MCe/cAUE/mrW/wBmRRSWZARFJla5bWKc/Ztx4q4yX5Kx7azSbPTDyOUjUPG3XxkKMzRncnS/E2BJA/Eg7KA8YvGx6kiTFMihyZAY4EW/tBcoDgam6q504ipe1tnmyS4lxKinK6WCxKkm6WVdTmUlTmJJADWtepu2CAseIFisft9oaKSwfyG6/wCTvqPhZ8sb4VkMhiuhvopiI3C7ngMm6eJJVtKAw4ma2HDyb0uEfK44l7bjDL7xkibMBzZeVa6WK6lTeX1ZdTrl9WcWsvxs8d9fiiHCwvl2cSXjOcZm+xeTUkMi5o2S4tmkiNs5HYo1qThl9WmC65IrR9pvDKfsSb8erlBj7lJJ40BAGLyI6O95Q3WRWuS0sVhIFCgm0ilH0vcYhuVdTjsKZkQqTHIpV0YrcqbWIK37VLKRftrVdF9mKjzSBiy5jHGT2IllIFuwZVS/aIQe2uhJtqeFAR9n4MQplDM12ZiWtcliWbRQANSdAKk1C/tANpEpk7xog/OdD+W57qerSP8AxJLD4I7r839o+Iy0BlxGNRDlJu3Yqgs36V1t38KjzJLMpUqIkYWN7NJ5AbqnvufCpeHwyRiyKFHcOPjzNZaAClKUApSlAKUpQClKUApSlAKUpQCtBt/Cz5jKkgWMIFYC6sBmu7EjVhlINlKHdO9rW/r4wuLHgaA51tk4fDqDKGmMjABQtw7WJAyDRjod6Qki2rVttn4rrUYZTEyEoyHLdCACPZJX2WU6cxUb1brIXgLWeM2Vu0FbPC/eRZfEqa+7Mhm615ZEWMOiAoGzkst964AA0Nu24A4cKA1eznEPVSM7ZzIcPiM7s2ZybIwzHS7hbKNLTcNK220sA7PnjyXdDHIHBKlDqDYasVJYZbgEOdayYuLDxMcQ6KHNhny3c30AWwLEmwFhqbVmwWMWVSyXFiVIYFWBGmqnUc/MUB9weGyRJGzZ8qBSxHtWFiSO+tJ0mxyqhVImc4co7WChEBuLEsRcMhdd0GwJvamzJ3RkaSR3LM0M2Y6LKDuMqgAKrWIAA16xLk1M2zGFdZSpaNlMUyqrOSjeycqgk2bSwHCRj2UBoIpNBnLPEg6l9w2aGYKY2Lg9ilCSR2PrUn1mbKrtneTCMQ9owAQBlkuxbUMhzi3bl8K12y5mw7LFiYZEhcPEZHC5GiN2jLkE5CCWGU2IEvdW22NjwsyxlwzyAxuAQSzRC8clh2PENTw3VFAMFg2YvButHHYpnZivVSXKWiQAMo3k3m9zvrzFCEeMS2cwMIXvezI9jh3Kk62ay63sWc09YTDSIrMA0L9WqkgF4JSMmUduRrDn9k3Os3SWRM26Vd3Ro3iDHOynVSAqs11bhpoHY0Bn25hLuCDlE4CFuOSRDnw7+TXHeSoqFPl2j1QTMtl+3ZW0UNYmPMPaJZVOh0Cg8CA0x8LNiohFOgSIqBJfKXkIsTlUXEaki97lu5SL1nxeaHqYMMI4wwfKWUlbqAwWwIN2uzZr+4dDegNpDEqKFUAKoAAHAAaCoGDwqyqJJbyZtQG9gAm62ThwtqRevLY/rYFKbrzbgF9VbUSeaWe/8tbJECgACwAsB3CgPVKUoBSlKAUpSgFKUoBSlKAUpSgFKUoBSlKAUpSgIWK3JEk7GtG3mbof1HL/AMyou2WlMiRpKYhIr5WAUkyKLqpzA7pXM2mpyHUVssVAHRkPBgRftHeO8cagSRtPCNQsyMCDY2WSM9oBuVJBHerd9AfT/wCKwwI3HYAjt6uVD2jtKyLYjtsahbG2grznJ/xUvMgueqmjIjYOeAYiy/8AK762mzMEYg2Z8zO5c2GVQWAuFXWwuL6km5NTKA1WL2PnkZusKxuUZ0UC7NGd05z7OgUGwvuLYitrUafHIpy3zP8AAozN5gcB3mwrH9s/KJfJ3/2r/moCbWvk2HhmNzBHc8SFCk+JFr16Oy04gt1g4SXJceZ7Pw8O6voxEiaSIWHxxi/6k9oeV/KgNcmDwPW9UI1z3ItZ8pIGYjMd0tl1y3vapuMy4XDyPDEi9WjMFUBRoO21afF4lM0yLImbdxEN2CnOtg62axF8ov3SmtzFtfDyIrdahWRQQMy3IYX4eB4UBhVpYXj6yZpY5TlJZYxlci6kFALK1itjfUrrzzbdjvCWBCvGQ6E6AMpuovyb2T3MRWugjkkwxgEbbt1SVtwWU3ifW75gAp9nivnW1gwRuHlbrHHDSyKe3IutvEknvoCPsrBnM0zBl6wkrGbfZ5gua9veYqCdTbzN9pSlAKUpQClKUApSlAKUpQClKUApSlAKUpQClKUApSlAKgswilubBJRck6AOo7fFB/7dTq8SxKwsyhgCDYgHUcDr20BF9fzaRIZPxeyn6zx/KDT1R3/iyG3wR3RfNr5j8wDyqbSgOV2r0wwuCkMDRupUA7qLlIOtxrrWTYfTfDYqUQxiQOwJGZQAba2vfjb9q530v7M0hxIHA9W3gbsn1zfOq+2TjjBPHMvGN1bxAO8PMXHnWeVsoywdWnSV209S5+p+hcTMERnbgilj4AXNccPSbg/hm/SP91b7pHiR6jPIpuDA5B7mXT96oKptscWsFej0sLU3Mu3H9NMPFFDM6SZJwxQhQSMpsb66VAHpLwXwS/oX/dWu6Q7MzbEw7Ab0KRP5MLN/1X8qrKvM7ZRZbRpKbIt77Not/wDvNwfwzfpH+6tpsLphh8WZBEHzRrmKlQCw/CL6/wDcVW2weg02LhWaOWIKxIs2e4INtbDz866Lo70ExeFxEcwmhOQ7wu+8p0Yezy+oFTGdj7bHi2jTRTSlujcD0k4HnJ/hmn95GB5yf4ZrS7e9G8kuIkkgkjWNzmCtmBUn2uAta9z51y3SbojNgVR5GR1ckXTNoRqL3A46/I0lOxdj1XRpZ4Sby+38RYf95GB5yf4ZrbbA6T4fGFhCxzIASGGU2PaOYqicPGGdVLBAxALNey37TbsqxdhdBMZhZ0mjmhup1F3syniDu8CP9DUQtnJ8C/SUVx5w+2SyXcAEkgAC5J0AA5muVx3pDwMZsHaU/gUkfNrA+Va/0tbQeOCOJSQszNnI7QoBt4En6VX/AEY6PyY2Xq4yFCi7udQo4cBxJ5V6nY1LpiV6bSQlX4lj2LSwPpAwMmhkMZ/GpA+YuPrXTYfEJIoZGVlPBlIIPgRVYY70Wyqt4sQrn4WUpfwIJrnNn7QxezJ7WZD70T+y4v8ALnZhTxJR/MiXpKrF+DLfyZe1K1nR7bkWMiEsR7mU+0jcj/XtrZ1cnndHOlFxeGKUpUkClKUApSlAKUpQClKUApSlAKUpQGp6VbN9Zwk0Vt4qSv8AMu8v1Aqga/SlUR032Z6vjZUHssc6+D6/Q3HlWa+PDOr7Ns5h8TrMFtfrNhSqTvQr1R8LjJ/lIHlVbGp+D2kUgnh92cJ5FHDftcVBUXIHM1TKWcHQpq8Ny9Xkv6HAB8EsB4NAE+aWqgnQqSrCzKSCO8aH61+j4EsqjkAPkKo/p7gOpx0wtuuQ6+Di5/zZquvjsmc/2dZ9+UfPc0cUrjRWYdykj6CpuzdpzwSpKpkJjYGxLWPMHxFxWfojtcYTFJK1+r1VwBe6sOXcbHyqyf7xsB/6n+H/AN6rhFPfODZfZOLwodSOswWKWWNZEN1dQw8DULpLskYrDSQniwup5MNVPzHyvWiT0j4HQXkA5lCAPHXhXXg3rWmpLBw5QnVJNpryPzdJGVJVhZlJBB4gjQg1b3oz6QesQdQ5vLAANeLJ7p77cD5c65P0o7F6nEiZRuYjU8g62DfMWPzrm9g7VfCzpMmpQ6j4lOjDzH1tWSL8OZ2rILU0ZXPK95aXpT2aZcJ1ii7QNm/Kd1vlcHyrj/RdtdIMS0bkBcQAoY9jKSVHnmI8bVbOGnjniDrZo5VuORDDgR9LVTXTboq+CkLKCcO53G+H8LcjyPaKtsTTU0Y9JOM4Oiexd1c3082CuKwzG32sKs8Z7dBcqe4/vauF6PekWaBRHMvXIODXtIPEm4bz176m7e9JXWwtHBCyM6lS7kboIscoHE27a9O2Eo7lcdHfXYnH9TkujG3Xwc6yrcobCRfiXt8xxBq+sPMrorqbq6hlPMEXH0r831dfo1xTSYCPN7hZAeYU6fvbyquiW+DR7SqWFYvcdTSlK1HIFKUoBSlKAUpSgFKUoBSlKAUpSgFV76Wtkl0inRSWUlGsCTZt5eHYCD+qrCpXmUepYLabXVNTR+cvU5Pu3/Q39KkbOwMhliHVvrIg9lu1h3V+haVT9n9Te/abx+X5iq29LmzGYwTIpbRkawJPxLw/N9KsmlXTj1LBgotdU1NH5y9Tk+7f9Df0p6nJ92/6G/pX6NpVP2f1N/8Ak3/z8z85epyfdv8Aob+lXJ6OtptNhAkgYSQ7hzAglfcOvdp4qa6mle4VdLzko1Gs8aPS4/M0vTDY3reFkiHtgZozyZdR89R51Rnqcn3T/ob+lfo2lLKlJ5I02sdMXHGStvRZtaRCcJKrhTdoiVYAHiy3PPiPOrExWGSRCkihkYWKkXBFZaV7jHCwU3W+JPrSwVh0h9GbAl8GwZfu3NiP5WtY+B+dcZitgYqM2fDSg9yMR5MoINfoKlVyoi+DTX7QsisS3KK2L0QxeIcKInjTteRWRQO4EXY9wq6dj7OXDQxwpqsa2ueJ5k95NzUyleoVqBTqNVK7Z7IUpSrDMf/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MSEhUTEhIWFRITFxkbFxYYGBYYGBgcGBkeFxghGBcYHiggGholGxcZIjIhJSkuLi4uGCEzOTMsNygtLisBCgoKDg0OGxAQGy8kICYsLCsyLS0sLDQsLDAwLDU0Liw0Ly82LDcsLy8sLSwsLCwsLCwsLDUuLDQtLCwsLCwsLf/AABEIAMkA+wMBIgACEQEDEQH/xAAcAAEAAgMBAQEAAAAAAAAAAAAABAcDBQYCAQj/xABGEAACAQIDBAYHBgMGBAcAAAABAgMAEQQSIQUiMVEGE0FhcYEHFDJCUpGhI1NigpKxM3LRFReTosHSQ4Oy4SQ0Y6OzwvD/xAAaAQEAAwEBAQAAAAAAAAAAAAAAAQMEBQIG/8QAMBEAAgIBAwIDBQgDAAAAAAAAAAECAxEEITESQRNRYQVxgaHBFCIjMpHR8PEVQlL/2gAMAwEAAhEDEQA/ALxpSlAKUpQClKUApSlAKUqFtbasWGjMkzhV7O0seSjiTQE2ouO2jDCLyypGPxMB8r1WW3unk811g+wj5ixkYd7cF8F1765I6kk6seJOpPiTqazy1CXG5phppPnYt+Xp3gVNuuLfyxyEfPL+1bPZO3sPibiCUMQLlbFWA55WANu+qMLgcSB51mwmJaJ0kjNnjYMp7x/oeBHI14Woed0WPSrGz3L/AKVC2dtSKaOORXW0iqQLi+8L2tz4i3cam1rMRodv9KEw8crohmMBAkVCu4Wtlzk6jiL2BsNTWTo5t8YoaoEJjSRbMWVkkvaxKqbhlZSLaEd9Vl0owMuExZyN6t611qvK7ZsPKrAsSWcEox1uhBsbFSL1pOiO3mwjxPCkksoZlaPOTG0TgWAvco/W71wLHzNSovp6pNL07v8An6/Dc0ShF/crTk+W+yyls+cY5znGHvhrB+gqVD2PiHkgjkkVVd1BYKbqL8j4VMqChrApSlCBSlKAUpSgFKUoBSlKAUpSgFKUoBSlKAUpSgFKUoBVI9J9sti52kY7ikrGvYFB08zxPkOwVd1UXt/Zxw+IkiPBWOU81bVfobeINZ9RnpNOlx1GseTsAuf28T2V86on2jfuGg/qaYb2b9puT49v9PKslZDdyeVjA4AfIVjtlOnBtLdgPEeANZq8ypcW7ezx7PrQNG26NwMHaVXP2NnKWvoSLNbiwVxew+8PPS5tnY5ZkDofEdqntB//AGvGqT6ObSEM0crDcO7IPwPuuD4cfy12OIjkwk4EchUXB622ZeqvvM/YbC+nHNa3tC+iqTXC9GU2xU003hpZXr5r9jpunGyUxOEdZGZQm+CoBN1BtoezXu8RVczYOH7RYWfI8hEaIyFBEVztYNdmlvlJB+HW+tWhgtqh47zpka1nFiVAtcltN1bcc1ra6njVcbeSDrmMM0UmG3AwUGVYiTqVAbiAVJW40104VZcnjKPGks/1k3tlr6/sdh6PtoM8TxsAFiYiMDNol/ZYsL3X2bHXS9dZWl6MYJcOhgVw2UKxsoSxa4NkHsru6A68dTW6q6OcbmSxxcn08ClKVJ4FKUoBSlKAUpSgFKUoBSlKAUpSgFKUoBSlKAUpSgFV/wClTZekeJUaj7N/A3ZCe4G4/OKsCoW2tnjEQSQn/iKQDyPunyNj5V5nHqi0e65dMkyhE0YjnvD9j/p86yV5xMTKbEWeNiGHaCCVceWvyr4swOl7Hkbg/Wuc0dRM90JpWPEcAPiIHl2/QGoJZN6PbLfEzJEunWNdvwJpmPjb6kCrr/slMqqOEYULfUgqLK2bjmtpe9cN6KIx1s7e8EQDwJa//SKsmt1EcRz5nO1Esyx5HG+kaCRMBOyNfcyEm4fI7AEBhx89bX158XsfPg/VHxUcOIw00JlR8lniVFMuXMN18oK2zX1JsRViekOMts7E5WykIDfuVgxHmAR51ROJ21PLBHhnlJgguEjGi2BuuftfKCAAdBYaaXrfVpndFYfcxz1qoymspr57rn4p/Atf0V42d8J108zyM8jBgzEhVAB3QeADNw+HwFWADVJ+jzbMsCSmNkJzgCFxpqAZJGYbyiwVR8TXHZcd9sbaLzCxXKUDMSvCJ0yWXvWRXNgANL7oNVX9MbpQRZTGcqY2NbPv6nX0rzGtgBe/fXqqyRSlKAUpSgFKUoBSlKAUpSgFKUoBSlKAUpSgFKUoBSlKA0O0+h+EnZmaMh3Nyysym/O17fSuD6W9CGwymWMmWAe1mAzoObWFivMi1uVtRbVfHUEEEXB0IPA+NVyrjIshbKJ+d8pXhcry7R4X7O6guxBsQBfj2k6cOXGui6YbCOEnKqPsZLtGeQvqv5b/ACI760VYZJxeGdGLUllHVejbG9XjAhOkyMv5hvr9Aw86tqqE2ZjOpmil+7dWPgDvfNb1fKOCAQbgi4PMGteneY4MepjieTmPSZiur2dObXLZFt27zqDbnpc27qoBX430udL8Tpbhx4g+Vquz0yS2wSL8Uw+isf3tVKKvG+trWJHYe/t4V3tAsV59fofP69/iY8l9S2fR3s7Cy3VSxUIrWsVMjG4Yswscy2AKe7mGnCrJw+HRBZEVRyUAD6Vx3ojw2XABravI5+Vk/wDrXZTTKgzOwVebEAfM1yZ19E5LOd3v3Z2PGdsVLGFhbdlt2MlKheuM/wDCjJHxvdF8gRmPyt309fyfxlyfjBzR/q938wHnUEE2lfFYEXBuDX2gFKUoBSlKAUpSgFKUoBSlKAUpSgFKUoBSlKAUpSgFKUoDRdM9jjFYV1AvIm/HzzKOH5hcedUwDX6Eqj+k+DEOLnjHshyR4OA4Hlmt5Vm1EeJGvSy3cTV1afo322JYPV3P2sAsL+9H7pHPL7J8udVZUnZ+OeCRZYjZ0NxyPMNzUjQ1RVPokaLq+uODtPTVKBBAvvGQkDuC2P1YfOuE2ngLbPwsmly82YD2gGK5C3IfZva/G9fOnPSJ8bKrHQIoVVtbKzWL21N97S/blq4j0bV9nLg2AH2Krew0dQCG8cwvX0UbPBqr9Xn4f0z5qVfjW2e7Hx/tGj9GO1OvwiwRlYjhxZwN5zmJbMubRQTfiG1v3V2cGARTmsWf43OZvIn2R3Cwqjuhe0js/aAE24oLRzA8BfS57gwBvyvV9A31HA1n1dXRZlcPc06W3rrw+VsfaUqJjNpRRWDtvHgigs7fyot2PkKymk8ts8A3iYxnkNUPjHw8xY99eXx5iF51CqOMi6oP5r6p9QOdYzPiJPYRYU+KXefyjU2HiW8q1GLxeEQ77Ni5OAvZxfkg0jDdyDN40B1VK1HRuaV0brPZDWQG+cAaEOSASb9pUG3PidvQClKUApSlAKUpQClKUApSlAKUpQClKUApSlAKVpdt9JY8OhYRzYhhcZMPE8xuOwlBlX8xFU/0t9KW1JMyQYSXBx/E0TtLbxZcq+QPjQF4Y7aMUIvLIqcrkXPgOJqoOme1YMTi2eB1cdWmbKytZgWGuUkA2A041Tm0MZLIxaeR3duJkZiT2+9W56HYtFZ0LAF7ZeRtfTx1qm7eDL6Npo6+lK+opYhVBZjwVQWY+CjU1hOia3DyLFjIBMMqmaJzexUI0ga7WJsCuuvZxtX6TRwQCCCCLgjUEHhY1XPRr0ZQlTLjYz1jm4jVmUKO3NlNi57eVvGu/wBnYGOCJIYlyxxiyi5Nh4nWuxO12RjnssHChV4c5Y4byVZ052dgZNomSbHRQoVAlCnNKHWwtaxA3bam9svDWuu6GymDCpDGz4qxbq2HsJGWJjVpnNmKrYGxJHC1gK97T6PYJp1thYQUPXTOEQEAEsuY82cX17FbnWSDE4zEqpjXqI2AIuCpsRf3hmPhlTuak7JSSTfBMK1Ft45JmLZ7XxOIWJTwjhJDN3ZyM7H+QKagYfaQF1wOGub6uRxP4tdTz6x1buNe5tkRQZTIr4iWZsoBNkY5S2+WOq2U+2WPLjatxs+QSwlcvVkZkZVPsEXU5SAPEGw0INVlhqhsOaf/AM1PcfdpYjzuAtvykj4u2mHkELsY4UWKKQRysxZpiGtZiT7ozqdSd2/C1YdlOkUsSqFWY5oZ0UbzFQWSRgLm2l8x7JuNbXaeymlZssgRJUyTArmLD3StzZWszC5B4jTSgJC7kxHuyi/500PzW36DU2oWOhPVgrcvFZlPEnLxHiy3H5qlxuGAYG4IBB5g6igPVKUoBSlKAUpSgFKUoBSlKAUpSgFKV8ZgASeA40BFmxLFykaglQCzMbKt+A0uSdL200I11rz6hm/iuZPw+yn6Bx/MTXrZi7mcixlJc8xf2Qe8KFHlUugPKIALAAAcANBXqlY55lRSzsFUcSxAA8SaA8S4ONvajRvFQf3Fa3FdFMDJ/EwWHa/OKP8Ae1Zv7bj45ZTH951b5P2uR25rZe+puGxSSDNG6up7VII+lAaI9BcB2YcKOStIq/pDWrbbO2RBhxaGGOO/EqoBPieJ86m1ExW0oY9HlRTyLDMfBeJ8qjCRLbZLqHtHHdXZVGeZ/Yjva/MsfdQdrfuSAY0mPkkH2SGNLazTAqAOaxmzMf5so7zwqBCRlZ43KREXlxkhGdwPuyRYL+KwUX3QeIkgNGtnR3zRqc+LltbO2lo1GulgoI1soVdSxtCgxD4qZllYxl4lkw2Vmsh1ILLoGcd9/YbhX2WQq0bFDHh4QJIojxdA2WV5QdQ651kAOvEneO7k2hhI0nAkRWjVy6hhcZJiFksPwTFWPJZTQG2Det4UMpCubEG9wksbcxxCyJY87GsuzMLIrySSFAZchyJchSoyk5zYsSMo4DRBX3C7UhLiJL8WUEKQl09pVa1iRY6D4W5VD2sJTNkWVkzR5oQLBTJGbsJDa5BBTS/DNyoDZYzEJCM7A3chd1bsxOijTj58K+4HFiVMwBXVlKtbMpU2INiRe4qPKBisNdSV6xQyk8UcHMtxzVwNO6oexcUXmZhG6rKgaQFWUJKlkYXYANcWF1uPs++gI+yy0TIzu7MzmGcsxP2gN4mAJsgbsC6faryrcbO3S8X3Zuv8jXK+QOZfy1ixWx0kkLlnCtlLRggKzIbqWIGa4sBobGwrLjDkeOTsJyN4Md0nwew/MaAm0pSgFKUoBSlKAUpSgFKUoBSlKAVC2obhY/vWyn+WxZ/8oI8xU2tRiMaRiGURO7qgCgCws5uzF2soG6BxvunSgNvUTGbRiiIV23zwQAs58EW7Ed9q1mMna4GInEWbUQwXaRh279s5HeirbnUHCY4m64LDhQTvPo7HsJZ75L+Lsw7UoDbS4qdgWsuGjGpeUhnt/IDlXxZj3rWpkx0CupVXxM3FXkv841Ck2740y99SoejzyEPiZSzCxsDcjwewy+MaoayHGLh2dYsOBHEy9fIWCkBgCWtYtJYG5Y2GjakgigMSrjXIlaRYVTeKsBlIsbhlUkgWN8xfs9kV5JSYsThcPM6mx6uSNm88yqR86ndIYVtHK4DJC4Lq2q5DoWIOl0Nmv2BTzrlUw8KzMcqSQxSFkYgMvVmwmVW/ACjWGv2Tc6A374VTp/Z8h/meHL/8p/avbu0A0TC4VD77MCe/cAUE/mrW/wBmRRSWZARFJla5bWKc/Ztx4q4yX5Kx7azSbPTDyOUjUPG3XxkKMzRncnS/E2BJA/Eg7KA8YvGx6kiTFMihyZAY4EW/tBcoDgam6q504ipe1tnmyS4lxKinK6WCxKkm6WVdTmUlTmJJADWtepu2CAseIFisft9oaKSwfyG6/wCTvqPhZ8sb4VkMhiuhvopiI3C7ngMm6eJJVtKAw4ma2HDyb0uEfK44l7bjDL7xkibMBzZeVa6WK6lTeX1ZdTrl9WcWsvxs8d9fiiHCwvl2cSXjOcZm+xeTUkMi5o2S4tmkiNs5HYo1qThl9WmC65IrR9pvDKfsSb8erlBj7lJJ40BAGLyI6O95Q3WRWuS0sVhIFCgm0ilH0vcYhuVdTjsKZkQqTHIpV0YrcqbWIK37VLKRftrVdF9mKjzSBiy5jHGT2IllIFuwZVS/aIQe2uhJtqeFAR9n4MQplDM12ZiWtcliWbRQANSdAKk1C/tANpEpk7xog/OdD+W57qerSP8AxJLD4I7r839o+Iy0BlxGNRDlJu3Yqgs36V1t38KjzJLMpUqIkYWN7NJ5AbqnvufCpeHwyRiyKFHcOPjzNZaAClKUApSlAKUpQClKUApSlAKUpQCtBt/Cz5jKkgWMIFYC6sBmu7EjVhlINlKHdO9rW/r4wuLHgaA51tk4fDqDKGmMjABQtw7WJAyDRjod6Qki2rVttn4rrUYZTEyEoyHLdCACPZJX2WU6cxUb1brIXgLWeM2Vu0FbPC/eRZfEqa+7Mhm615ZEWMOiAoGzkst964AA0Nu24A4cKA1eznEPVSM7ZzIcPiM7s2ZybIwzHS7hbKNLTcNK220sA7PnjyXdDHIHBKlDqDYasVJYZbgEOdayYuLDxMcQ6KHNhny3c30AWwLEmwFhqbVmwWMWVSyXFiVIYFWBGmqnUc/MUB9weGyRJGzZ8qBSxHtWFiSO+tJ0mxyqhVImc4co7WChEBuLEsRcMhdd0GwJvamzJ3RkaSR3LM0M2Y6LKDuMqgAKrWIAA16xLk1M2zGFdZSpaNlMUyqrOSjeycqgk2bSwHCRj2UBoIpNBnLPEg6l9w2aGYKY2Lg9ilCSR2PrUn1mbKrtneTCMQ9owAQBlkuxbUMhzi3bl8K12y5mw7LFiYZEhcPEZHC5GiN2jLkE5CCWGU2IEvdW22NjwsyxlwzyAxuAQSzRC8clh2PENTw3VFAMFg2YvButHHYpnZivVSXKWiQAMo3k3m9zvrzFCEeMS2cwMIXvezI9jh3Kk62ay63sWc09YTDSIrMA0L9WqkgF4JSMmUduRrDn9k3Os3SWRM26Vd3Ro3iDHOynVSAqs11bhpoHY0Bn25hLuCDlE4CFuOSRDnw7+TXHeSoqFPl2j1QTMtl+3ZW0UNYmPMPaJZVOh0Cg8CA0x8LNiohFOgSIqBJfKXkIsTlUXEaki97lu5SL1nxeaHqYMMI4wwfKWUlbqAwWwIN2uzZr+4dDegNpDEqKFUAKoAAHAAaCoGDwqyqJJbyZtQG9gAm62ThwtqRevLY/rYFKbrzbgF9VbUSeaWe/8tbJECgACwAsB3CgPVKUoBSlKAUpSgFKUoBSlKAUpSgFKUoBSlKAUpSgIWK3JEk7GtG3mbof1HL/AMyou2WlMiRpKYhIr5WAUkyKLqpzA7pXM2mpyHUVssVAHRkPBgRftHeO8cagSRtPCNQsyMCDY2WSM9oBuVJBHerd9AfT/wCKwwI3HYAjt6uVD2jtKyLYjtsahbG2grznJ/xUvMgueqmjIjYOeAYiy/8AK762mzMEYg2Z8zO5c2GVQWAuFXWwuL6km5NTKA1WL2PnkZusKxuUZ0UC7NGd05z7OgUGwvuLYitrUafHIpy3zP8AAozN5gcB3mwrH9s/KJfJ3/2r/moCbWvk2HhmNzBHc8SFCk+JFr16Oy04gt1g4SXJceZ7Pw8O6voxEiaSIWHxxi/6k9oeV/KgNcmDwPW9UI1z3ItZ8pIGYjMd0tl1y3vapuMy4XDyPDEi9WjMFUBRoO21afF4lM0yLImbdxEN2CnOtg62axF8ov3SmtzFtfDyIrdahWRQQMy3IYX4eB4UBhVpYXj6yZpY5TlJZYxlci6kFALK1itjfUrrzzbdjvCWBCvGQ6E6AMpuovyb2T3MRWugjkkwxgEbbt1SVtwWU3ifW75gAp9nivnW1gwRuHlbrHHDSyKe3IutvEknvoCPsrBnM0zBl6wkrGbfZ5gua9veYqCdTbzN9pSlAKUpQClKUApSlAKUpQClKUApSlAKUpQClKUApSlAKgswilubBJRck6AOo7fFB/7dTq8SxKwsyhgCDYgHUcDr20BF9fzaRIZPxeyn6zx/KDT1R3/iyG3wR3RfNr5j8wDyqbSgOV2r0wwuCkMDRupUA7qLlIOtxrrWTYfTfDYqUQxiQOwJGZQAba2vfjb9q530v7M0hxIHA9W3gbsn1zfOq+2TjjBPHMvGN1bxAO8PMXHnWeVsoywdWnSV209S5+p+hcTMERnbgilj4AXNccPSbg/hm/SP91b7pHiR6jPIpuDA5B7mXT96oKptscWsFej0sLU3Mu3H9NMPFFDM6SZJwxQhQSMpsb66VAHpLwXwS/oX/dWu6Q7MzbEw7Ab0KRP5MLN/1X8qrKvM7ZRZbRpKbIt77Not/wDvNwfwzfpH+6tpsLphh8WZBEHzRrmKlQCw/CL6/wDcVW2weg02LhWaOWIKxIs2e4INtbDz866Lo70ExeFxEcwmhOQ7wu+8p0Yezy+oFTGdj7bHi2jTRTSlujcD0k4HnJ/hmn95GB5yf4ZrS7e9G8kuIkkgkjWNzmCtmBUn2uAta9z51y3SbojNgVR5GR1ckXTNoRqL3A46/I0lOxdj1XRpZ4Sby+38RYf95GB5yf4ZrbbA6T4fGFhCxzIASGGU2PaOYqicPGGdVLBAxALNey37TbsqxdhdBMZhZ0mjmhup1F3syniDu8CP9DUQtnJ8C/SUVx5w+2SyXcAEkgAC5J0AA5muVx3pDwMZsHaU/gUkfNrA+Va/0tbQeOCOJSQszNnI7QoBt4En6VX/AEY6PyY2Xq4yFCi7udQo4cBxJ5V6nY1LpiV6bSQlX4lj2LSwPpAwMmhkMZ/GpA+YuPrXTYfEJIoZGVlPBlIIPgRVYY70Wyqt4sQrn4WUpfwIJrnNn7QxezJ7WZD70T+y4v8ALnZhTxJR/MiXpKrF+DLfyZe1K1nR7bkWMiEsR7mU+0jcj/XtrZ1cnndHOlFxeGKUpUkClKUApSlAKUpQClKUApSlAKUpQGp6VbN9Zwk0Vt4qSv8AMu8v1Aqga/SlUR032Z6vjZUHssc6+D6/Q3HlWa+PDOr7Ns5h8TrMFtfrNhSqTvQr1R8LjJ/lIHlVbGp+D2kUgnh92cJ5FHDftcVBUXIHM1TKWcHQpq8Ny9Xkv6HAB8EsB4NAE+aWqgnQqSrCzKSCO8aH61+j4EsqjkAPkKo/p7gOpx0wtuuQ6+Di5/zZquvjsmc/2dZ9+UfPc0cUrjRWYdykj6CpuzdpzwSpKpkJjYGxLWPMHxFxWfojtcYTFJK1+r1VwBe6sOXcbHyqyf7xsB/6n+H/AN6rhFPfODZfZOLwodSOswWKWWNZEN1dQw8DULpLskYrDSQniwup5MNVPzHyvWiT0j4HQXkA5lCAPHXhXXg3rWmpLBw5QnVJNpryPzdJGVJVhZlJBB4gjQg1b3oz6QesQdQ5vLAANeLJ7p77cD5c65P0o7F6nEiZRuYjU8g62DfMWPzrm9g7VfCzpMmpQ6j4lOjDzH1tWSL8OZ2rILU0ZXPK95aXpT2aZcJ1ii7QNm/Kd1vlcHyrj/RdtdIMS0bkBcQAoY9jKSVHnmI8bVbOGnjniDrZo5VuORDDgR9LVTXTboq+CkLKCcO53G+H8LcjyPaKtsTTU0Y9JOM4Oiexd1c3082CuKwzG32sKs8Z7dBcqe4/vauF6PekWaBRHMvXIODXtIPEm4bz176m7e9JXWwtHBCyM6lS7kboIscoHE27a9O2Eo7lcdHfXYnH9TkujG3Xwc6yrcobCRfiXt8xxBq+sPMrorqbq6hlPMEXH0r831dfo1xTSYCPN7hZAeYU6fvbyquiW+DR7SqWFYvcdTSlK1HIFKUoBSlKAUpSgFKUoBSlKAUpSgFV76Wtkl0inRSWUlGsCTZt5eHYCD+qrCpXmUepYLabXVNTR+cvU5Pu3/Q39KkbOwMhliHVvrIg9lu1h3V+haVT9n9Te/abx+X5iq29LmzGYwTIpbRkawJPxLw/N9KsmlXTj1LBgotdU1NH5y9Tk+7f9Df0p6nJ92/6G/pX6NpVP2f1N/8Ak3/z8z85epyfdv8Aob+lXJ6OtptNhAkgYSQ7hzAglfcOvdp4qa6mle4VdLzko1Gs8aPS4/M0vTDY3reFkiHtgZozyZdR89R51Rnqcn3T/ob+lfo2lLKlJ5I02sdMXHGStvRZtaRCcJKrhTdoiVYAHiy3PPiPOrExWGSRCkihkYWKkXBFZaV7jHCwU3W+JPrSwVh0h9GbAl8GwZfu3NiP5WtY+B+dcZitgYqM2fDSg9yMR5MoINfoKlVyoi+DTX7QsisS3KK2L0QxeIcKInjTteRWRQO4EXY9wq6dj7OXDQxwpqsa2ueJ5k95NzUyleoVqBTqNVK7Z7IUpSrDMf/Z"/>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2" name="Picture 6" descr="http://www.congressforkids.net/images/unclesam_veto.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699745"/>
            <a:ext cx="35718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124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3886200"/>
            <a:ext cx="4572000" cy="646331"/>
          </a:xfrm>
          <a:prstGeom prst="rect">
            <a:avLst/>
          </a:prstGeom>
        </p:spPr>
        <p:txBody>
          <a:bodyPr>
            <a:spAutoFit/>
          </a:bodyPr>
          <a:lstStyle/>
          <a:p>
            <a:r>
              <a:rPr lang="en-US" dirty="0"/>
              <a:t>http://www.dailymotion.com/video/xx4eag_the-birth-of-the-constitution_lifestyle</a:t>
            </a:r>
          </a:p>
        </p:txBody>
      </p:sp>
      <p:sp>
        <p:nvSpPr>
          <p:cNvPr id="3" name="TextBox 2"/>
          <p:cNvSpPr txBox="1"/>
          <p:nvPr/>
        </p:nvSpPr>
        <p:spPr>
          <a:xfrm>
            <a:off x="1219200" y="1143000"/>
            <a:ext cx="6553200" cy="2308324"/>
          </a:xfrm>
          <a:prstGeom prst="rect">
            <a:avLst/>
          </a:prstGeom>
          <a:noFill/>
        </p:spPr>
        <p:txBody>
          <a:bodyPr wrap="square" rtlCol="0">
            <a:spAutoFit/>
          </a:bodyPr>
          <a:lstStyle/>
          <a:p>
            <a:pPr algn="ctr"/>
            <a:r>
              <a:rPr lang="en-US" sz="7200" dirty="0" smtClean="0"/>
              <a:t>Constitutional Convention</a:t>
            </a:r>
            <a:endParaRPr lang="en-US" sz="7200" dirty="0"/>
          </a:p>
        </p:txBody>
      </p:sp>
    </p:spTree>
    <p:extLst>
      <p:ext uri="{BB962C8B-B14F-4D97-AF65-F5344CB8AC3E}">
        <p14:creationId xmlns:p14="http://schemas.microsoft.com/office/powerpoint/2010/main" val="2229138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solidFill>
                  <a:srgbClr val="FFFF00"/>
                </a:solidFill>
              </a:rPr>
              <a:t>Federalists</a:t>
            </a:r>
            <a:endParaRPr lang="en-US" dirty="0">
              <a:solidFill>
                <a:srgbClr val="FFFF00"/>
              </a:solidFill>
            </a:endParaRPr>
          </a:p>
        </p:txBody>
      </p:sp>
      <p:sp>
        <p:nvSpPr>
          <p:cNvPr id="3" name="Content Placeholder 2"/>
          <p:cNvSpPr>
            <a:spLocks noGrp="1"/>
          </p:cNvSpPr>
          <p:nvPr>
            <p:ph idx="1"/>
          </p:nvPr>
        </p:nvSpPr>
        <p:spPr>
          <a:xfrm>
            <a:off x="228600" y="1600200"/>
            <a:ext cx="8763000" cy="4525963"/>
          </a:xfrm>
        </p:spPr>
        <p:txBody>
          <a:bodyPr/>
          <a:lstStyle/>
          <a:p>
            <a:r>
              <a:rPr lang="en-US" dirty="0" smtClean="0">
                <a:solidFill>
                  <a:srgbClr val="FFFF00"/>
                </a:solidFill>
              </a:rPr>
              <a:t>Want a strong central government (Constitution)</a:t>
            </a:r>
          </a:p>
          <a:p>
            <a:pPr marL="457200" lvl="1" indent="0">
              <a:buNone/>
            </a:pPr>
            <a:endParaRPr lang="en-US" dirty="0"/>
          </a:p>
        </p:txBody>
      </p:sp>
      <p:pic>
        <p:nvPicPr>
          <p:cNvPr id="11266" name="Picture 2" descr="http://robot6.comicbookresources.com/wp-content/uploads/2013/01/death-star.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362200"/>
            <a:ext cx="7572375" cy="425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079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solidFill>
                  <a:srgbClr val="FFFF00"/>
                </a:solidFill>
              </a:rPr>
              <a:t>Federalists</a:t>
            </a:r>
            <a:endParaRPr lang="en-US" dirty="0">
              <a:solidFill>
                <a:srgbClr val="FFFF00"/>
              </a:solidFill>
            </a:endParaRPr>
          </a:p>
        </p:txBody>
      </p:sp>
      <p:sp>
        <p:nvSpPr>
          <p:cNvPr id="3" name="Content Placeholder 2"/>
          <p:cNvSpPr>
            <a:spLocks noGrp="1"/>
          </p:cNvSpPr>
          <p:nvPr>
            <p:ph idx="1"/>
          </p:nvPr>
        </p:nvSpPr>
        <p:spPr>
          <a:xfrm>
            <a:off x="228600" y="1600200"/>
            <a:ext cx="8763000" cy="4525963"/>
          </a:xfrm>
        </p:spPr>
        <p:txBody>
          <a:bodyPr/>
          <a:lstStyle/>
          <a:p>
            <a:r>
              <a:rPr lang="en-US" dirty="0" smtClean="0">
                <a:solidFill>
                  <a:srgbClr val="FFFF00"/>
                </a:solidFill>
              </a:rPr>
              <a:t>Want a strong central government (Constitution)</a:t>
            </a:r>
          </a:p>
          <a:p>
            <a:r>
              <a:rPr lang="en-US" dirty="0" smtClean="0"/>
              <a:t>Not an official political party but think of today’s Democratic Party</a:t>
            </a:r>
          </a:p>
          <a:p>
            <a:r>
              <a:rPr lang="en-US" dirty="0" smtClean="0"/>
              <a:t>Men who were Federalists</a:t>
            </a:r>
          </a:p>
          <a:p>
            <a:pPr marL="457200" lvl="1" indent="0">
              <a:buNone/>
            </a:pPr>
            <a:endParaRPr lang="en-US" dirty="0"/>
          </a:p>
        </p:txBody>
      </p:sp>
      <p:sp>
        <p:nvSpPr>
          <p:cNvPr id="4" name="TextBox 3"/>
          <p:cNvSpPr txBox="1"/>
          <p:nvPr/>
        </p:nvSpPr>
        <p:spPr>
          <a:xfrm>
            <a:off x="1219200" y="3920836"/>
            <a:ext cx="3352800" cy="2677656"/>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James Madison</a:t>
            </a:r>
          </a:p>
          <a:p>
            <a:pPr marL="457200" indent="-457200">
              <a:buFont typeface="Arial" panose="020B0604020202020204" pitchFamily="34" charset="0"/>
              <a:buChar char="•"/>
            </a:pPr>
            <a:r>
              <a:rPr lang="en-US" sz="2800" dirty="0" smtClean="0"/>
              <a:t>George Washington</a:t>
            </a:r>
          </a:p>
          <a:p>
            <a:pPr marL="457200" indent="-457200">
              <a:buFont typeface="Arial" panose="020B0604020202020204" pitchFamily="34" charset="0"/>
              <a:buChar char="•"/>
            </a:pPr>
            <a:r>
              <a:rPr lang="en-US" sz="2800" dirty="0" smtClean="0"/>
              <a:t>Ben Franklin</a:t>
            </a:r>
          </a:p>
          <a:p>
            <a:pPr marL="457200" indent="-457200">
              <a:buFont typeface="Arial" panose="020B0604020202020204" pitchFamily="34" charset="0"/>
              <a:buChar char="•"/>
            </a:pPr>
            <a:r>
              <a:rPr lang="en-US" sz="2800" dirty="0" smtClean="0"/>
              <a:t>Alexander Hamilton</a:t>
            </a:r>
            <a:endParaRPr lang="en-US" sz="2800" dirty="0"/>
          </a:p>
        </p:txBody>
      </p:sp>
      <p:sp>
        <p:nvSpPr>
          <p:cNvPr id="5" name="TextBox 4"/>
          <p:cNvSpPr txBox="1"/>
          <p:nvPr/>
        </p:nvSpPr>
        <p:spPr>
          <a:xfrm>
            <a:off x="4191000" y="3920836"/>
            <a:ext cx="3352800"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John Adams</a:t>
            </a:r>
          </a:p>
          <a:p>
            <a:pPr marL="457200" indent="-457200">
              <a:buFont typeface="Arial" panose="020B0604020202020204" pitchFamily="34" charset="0"/>
              <a:buChar char="•"/>
            </a:pPr>
            <a:r>
              <a:rPr lang="en-US" sz="2800" dirty="0" smtClean="0"/>
              <a:t>John Jay</a:t>
            </a:r>
          </a:p>
          <a:p>
            <a:pPr marL="457200" indent="-457200">
              <a:buFont typeface="Arial" panose="020B0604020202020204" pitchFamily="34" charset="0"/>
              <a:buChar char="•"/>
            </a:pPr>
            <a:r>
              <a:rPr lang="en-US" sz="2800" dirty="0" smtClean="0"/>
              <a:t>John Hancock</a:t>
            </a:r>
          </a:p>
          <a:p>
            <a:pPr marL="457200" indent="-457200">
              <a:buFont typeface="Arial" panose="020B0604020202020204" pitchFamily="34" charset="0"/>
              <a:buChar char="•"/>
            </a:pPr>
            <a:r>
              <a:rPr lang="en-US" sz="2800" dirty="0" smtClean="0"/>
              <a:t>Paul Revere</a:t>
            </a:r>
            <a:endParaRPr lang="en-US" sz="2800" dirty="0"/>
          </a:p>
        </p:txBody>
      </p:sp>
    </p:spTree>
    <p:extLst>
      <p:ext uri="{BB962C8B-B14F-4D97-AF65-F5344CB8AC3E}">
        <p14:creationId xmlns:p14="http://schemas.microsoft.com/office/powerpoint/2010/main" val="3959769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solidFill>
                  <a:srgbClr val="FFFF00"/>
                </a:solidFill>
              </a:rPr>
              <a:t>Anti Federalists</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solidFill>
                  <a:srgbClr val="FFFF00"/>
                </a:solidFill>
              </a:rPr>
              <a:t>Want a strong state governments (keep the Articles of Confederation)</a:t>
            </a:r>
          </a:p>
          <a:p>
            <a:pPr marL="457200" lvl="1" indent="0">
              <a:buNone/>
            </a:pPr>
            <a:endParaRPr lang="en-US" dirty="0"/>
          </a:p>
        </p:txBody>
      </p:sp>
      <p:pic>
        <p:nvPicPr>
          <p:cNvPr id="12290" name="Picture 2" descr="http://www.freedomsphoenix.com/Uploads/Graphics/173/05/173-0522011210-states-rights-bumper-sticker.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67" t="36047" r="6825" b="35705"/>
          <a:stretch/>
        </p:blipFill>
        <p:spPr bwMode="auto">
          <a:xfrm>
            <a:off x="838200" y="3352800"/>
            <a:ext cx="7297835" cy="2396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369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solidFill>
                  <a:srgbClr val="FFFF00"/>
                </a:solidFill>
              </a:rPr>
              <a:t>Anti Federalists</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solidFill>
                  <a:srgbClr val="FFFF00"/>
                </a:solidFill>
              </a:rPr>
              <a:t>Want a strong state governments (keep the Articles of Confederation)</a:t>
            </a:r>
          </a:p>
          <a:p>
            <a:r>
              <a:rPr lang="en-US" dirty="0" smtClean="0"/>
              <a:t>Not an official political party but think of today’s Republican Party</a:t>
            </a:r>
          </a:p>
          <a:p>
            <a:r>
              <a:rPr lang="en-US" dirty="0" smtClean="0"/>
              <a:t>Men who were Anti Federalists</a:t>
            </a:r>
          </a:p>
          <a:p>
            <a:pPr marL="457200" lvl="1" indent="0">
              <a:buNone/>
            </a:pPr>
            <a:endParaRPr lang="en-US" dirty="0"/>
          </a:p>
        </p:txBody>
      </p:sp>
      <p:sp>
        <p:nvSpPr>
          <p:cNvPr id="4" name="TextBox 3"/>
          <p:cNvSpPr txBox="1"/>
          <p:nvPr/>
        </p:nvSpPr>
        <p:spPr>
          <a:xfrm>
            <a:off x="1080654" y="4419600"/>
            <a:ext cx="3352800"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Samuel Adams</a:t>
            </a:r>
          </a:p>
          <a:p>
            <a:pPr marL="457200" indent="-457200">
              <a:buFont typeface="Arial" panose="020B0604020202020204" pitchFamily="34" charset="0"/>
              <a:buChar char="•"/>
            </a:pPr>
            <a:r>
              <a:rPr lang="en-US" sz="2800" dirty="0" smtClean="0"/>
              <a:t>Patrick Henry</a:t>
            </a:r>
          </a:p>
          <a:p>
            <a:pPr marL="457200" indent="-457200">
              <a:buFont typeface="Arial" panose="020B0604020202020204" pitchFamily="34" charset="0"/>
              <a:buChar char="•"/>
            </a:pPr>
            <a:r>
              <a:rPr lang="en-US" sz="2800" dirty="0" smtClean="0"/>
              <a:t>John Dickenson</a:t>
            </a:r>
          </a:p>
          <a:p>
            <a:pPr marL="457200" indent="-457200">
              <a:buFont typeface="Arial" panose="020B0604020202020204" pitchFamily="34" charset="0"/>
              <a:buChar char="•"/>
            </a:pPr>
            <a:r>
              <a:rPr lang="en-US" sz="2800" dirty="0" smtClean="0"/>
              <a:t>Richard Henry Lee</a:t>
            </a:r>
          </a:p>
          <a:p>
            <a:pPr marL="457200" indent="-457200">
              <a:buFont typeface="Arial" panose="020B0604020202020204" pitchFamily="34" charset="0"/>
              <a:buChar char="•"/>
            </a:pPr>
            <a:endParaRPr lang="en-US" sz="2800" dirty="0" smtClean="0"/>
          </a:p>
        </p:txBody>
      </p:sp>
      <p:sp>
        <p:nvSpPr>
          <p:cNvPr id="5" name="TextBox 4"/>
          <p:cNvSpPr txBox="1"/>
          <p:nvPr/>
        </p:nvSpPr>
        <p:spPr>
          <a:xfrm>
            <a:off x="4488873" y="4441318"/>
            <a:ext cx="3352800"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George Mason</a:t>
            </a:r>
          </a:p>
          <a:p>
            <a:pPr marL="457200" indent="-457200">
              <a:buFont typeface="Arial" panose="020B0604020202020204" pitchFamily="34" charset="0"/>
              <a:buChar char="•"/>
            </a:pPr>
            <a:r>
              <a:rPr lang="en-US" sz="2800" dirty="0" smtClean="0"/>
              <a:t>Thomas Jefferson</a:t>
            </a:r>
          </a:p>
          <a:p>
            <a:pPr marL="457200" indent="-457200">
              <a:buFont typeface="Arial" panose="020B0604020202020204" pitchFamily="34" charset="0"/>
              <a:buChar char="•"/>
            </a:pPr>
            <a:r>
              <a:rPr lang="en-US" sz="2800" dirty="0" smtClean="0"/>
              <a:t>DeWitt Clinton</a:t>
            </a:r>
          </a:p>
          <a:p>
            <a:pPr marL="457200" indent="-457200">
              <a:buFont typeface="Arial" panose="020B0604020202020204" pitchFamily="34" charset="0"/>
              <a:buChar char="•"/>
            </a:pPr>
            <a:r>
              <a:rPr lang="en-US" sz="2800" dirty="0" smtClean="0"/>
              <a:t>Eldridge Gerry</a:t>
            </a:r>
            <a:endParaRPr lang="en-US" sz="2800" dirty="0"/>
          </a:p>
        </p:txBody>
      </p:sp>
    </p:spTree>
    <p:extLst>
      <p:ext uri="{BB962C8B-B14F-4D97-AF65-F5344CB8AC3E}">
        <p14:creationId xmlns:p14="http://schemas.microsoft.com/office/powerpoint/2010/main" val="2811546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solidFill>
                  <a:srgbClr val="FFFF00"/>
                </a:solidFill>
              </a:rPr>
              <a:t>Federalist Papers</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solidFill>
                  <a:srgbClr val="FFFF00"/>
                </a:solidFill>
              </a:rPr>
              <a:t>Essays written to convince the American people to support the new Constitution</a:t>
            </a:r>
          </a:p>
          <a:p>
            <a:r>
              <a:rPr lang="en-US" dirty="0" smtClean="0"/>
              <a:t>Reassured the citizenry that the central government would not overpower the states</a:t>
            </a:r>
          </a:p>
          <a:p>
            <a:r>
              <a:rPr lang="en-US" dirty="0" smtClean="0"/>
              <a:t>Printed in newspapers all over the country</a:t>
            </a:r>
            <a:endParaRPr lang="en-US" dirty="0"/>
          </a:p>
        </p:txBody>
      </p:sp>
      <p:sp>
        <p:nvSpPr>
          <p:cNvPr id="4" name="AutoShape 2" descr="data:image/jpeg;base64,/9j/4AAQSkZJRgABAQAAAQABAAD/2wCEAAkGBhQSEBUUExQWFRUWFxUXFhgUGBgXFBQXFhgYFRYUGBUXHSYfGRojGhcVHy8gIycpLCwsFx8xNTAqNSYrLCkBCQoKDgwOGg8PGiwkHyQsKiwpLCksKiwsLCwsLCwsLSwsLCwsLCwsLCwsLCwsLCwsLCwsLCwsLCwsLCwsLCwsKf/AABEIAMkA+wMBIgACEQEDEQH/xAAcAAEAAQUBAQAAAAAAAAAAAAAABQECBAYHAwj/xAA5EAABAwIEBAQEBAQHAQAAAAABAAIRAyEEBRIxBkFRYRMicYEHMpGhUrHB0RRC8PEVIzNicoLhNP/EABoBAQACAwEAAAAAAAAAAAAAAAACBAEDBQb/xAAsEQACAgICAQIFAwUBAAAAAAAAAQIRAyEEEjETQQUiUYGRI7HRFWGh8PEU/9oADAMBAAIRAxEAPwDhqIqoCivpUy4gC5JgepVq27gDLGvq63bgiJ2jmVGcuqsnCPZ0Uy/4cV6gDiWNBveSftutpwHw2w7Gy9rqjupJa0f9RuujZXlTCwQ7ltCnMNl7WgWVKWST9y4lCPhHJ63CVJrYZQYJHQOPrLvystF4oyqnTPkaQZOqPlHSF9K43BNqMLHAQQRtce65txdwGWtdUoOJIB1U3QQ5sXjv6qSlTJKpqqOHKiyMbS0vIWOradlKSp0FVUVVkigiIhIIiIAiIgCIiGArVcrUMMKrWk2F/RUWycB5YKuLa5wlrCDB21cvpErEpdVZmEe8kkTvCnwoq12ipXOhp2bfUfXp6LeaHwqwzQJptNuYJn77raMFWAaAItZSfiWVa+3llpx6aSOa5n8NcNBOiPSQR7SuY5/kQouOgy3tMj1BXdOIMVDH8rHr3XGeIMSC4gkJFu9E3BNbRqpVFcSrVbKDCIiGAqqiICq2/gzOy1wY4Dt7c+llqVNkmFt/DeDcxmpzGkTY7uI5wDaFqyUbsafk6hlOdaWyZ5aT1vt1W7YPFF4EiCeX9eoXNOHqrQ4HTp6av69VtlfEv0kt135U7OPYFc/NKpUdDHi7Rs2XF19I81uk/konH1hpnYHmVzvM8lq1sbRBpaQ4CXvq1KhbuNLpMDYTEi/O6m+JsrqmjTDHu0A6ajacB4t5dJNg2xBPK1lm/YzGCjs5BxtgxTxbwBY+Ye5M+ygFPZjSFTUWio1rW7VjqcL3h0C0duRUEV0Mb1RQzL5rCKiqpmpBERDIREQBERAEREAVquVqyRYW6cPVKmFFMg0/MdWk/O+RMAnYwQB7LVMuoB9VjXTBN4sY9eS6HkOUtraXugnWIH4b2tyiAearciVKi7woXJyNyr497sIyvSlmqTBAJAEiINhcbrDyPiWo8kOxGpwsWjQQ0n8TdIIlbLhsAzww0GPKR9f7rAwOQ06b3eUSYk2vFhPWAq2y3cfFHlij4jHtO+kyRtfmFxvPKZFepTfbS4xPT912jFhlOYIAA9lybiOn4uLcSDpmSdg5gtb1W3G9mnIm1o1yphwCDNrLFcIMKUxuHayzdpt1uNiFHVhf1/srUWUssaPNERTNAREQFzVM4LMHtIAGtxPlGwnlZu9/RQsq5tYgyCZEEHmI2gqEo2bYz6m+ZZmGKY8CpTLSZMnaDt9PVdHyjNYF77fXquecL5tUrsHiFpDBpFvOT1J9AtzwLb2XK5F3vyd3iKLjrx/c2oVmEajBOw6/TqtexnFFAVHMdUA5ObuWjuALGLqUp0SILG6ndzpA73Wp8ZN1tcKmHbN40VWtfMfOYjV6XWmO3s2VV9dmtceVKdI0gwAeJrc6JuDEGDstCrETZbLx7jC+pRB3bSE2i57ey1aV1sEaimcXlTubS/3QCqqBVW8qoIiISCIiAIiIAiIgCtVytWSLPbCV9D2u6Fbrk+cuYWeE4OhwNjyM2M7c91oi2LgyjrqObzOn7T+6r543Gy3w8jjPr7M6tl1ao8B9R952GmDflA+6lngwL/ufoo3LciAFwDzsJ9174nFtpM0g7Kmlo6MpW9fsRmc4iZHqD2tdadmeMw9OnqOrxLt2mZBt5rRspyrVNep4bJMm55CTEk+6ifiXw+aOHo1JGnV4YBs4w2dUdPL+S244WzTly9I6NEr4hpgAWF5m6xnOlV1QrVeSo5MpNhERZIhERAF74LCGrUbTbu4gfXmvBbRwbgh5q3MHS3tIufoYWJOkSjHs6Nv4G4dD6lfCsPnpQWVDYVJAJaRyvMKbGFq0HaajHNPRwIWLwDj2UsfL7eK1zSe7NJZ6XJ+q7VjcHSrN01mg8ryD7EfoqMod2zoQz+lSrRy6lxAWfMLdeSxM9zai+nJ8PrJiSQOq23PPh0DLqNYMbbyvaXmexaZPpC458R+Ha+EAL3gtcYlrdG4tYkn6rWuPtWWHy402tmmZxmBrVnPPOw9BssJZFbAua1rjs7py7FY66MaSpHHm23bKhJVFUKRhFV64bDOqODWNLnGwDRJPsFZTplxAFyTAjcrt3w74ap4cNbY1jBe7c/8AEH8PK260ZcqxqzdCHYgOF/gdWqtbUxVQUWm+hsOqQepPlb91t5+C2Ba35ajoFz4h1T7Q3rstofjfEfH8oMAcvX1O6zqYI2Men7Lkz5c2/P4LiwpI49nfweYQ44SoQ5tyyqQW+geBI95XNMxyypQqGnVYWOG4d+fcdxYr6dxuGnVsJEGLLm/GeUse0tfsPlduaZPMHpO7dj2VnBy231lsjLj2rRyBF6YijpcWncEg+y8l0yi9FVaqlUWSLCy8vzJ1B4fTs4Hnz7HssanTLiANzYK/EUdLyJkcj1WHT0yUey+ZHRMs4kxmJa1rIM2hoEiTHM2Hdbfl3w2r1tL8TVDQbwDqdHSwgfVR/AeXUhTG5LQGgyQLmJPaSDddWw7SGgEyYuevpC1+jFFmXInVIiso4Sw+GADGSfxPMu9ei5R8cuImVa9PCsEmj5nn/c8CGCOg/NdI+IXFv8DhdTP9V5LKY3AcWk6yOgj8lxTIMvNas7E1iXuc4uBO7nl0l595Sco4lZHFinnkomBg8jIpu8Vj5IOmNgfzneyg8RRLXEEEdJ3hdYqEkAeWHT2I6zy91F5jkbKrS03cNo3HoYVPHy32+ZHUz/DF0uD2vqc3RSWc5DVwzoqNIB+U8j27Hso1dE4TVOmEREMBTnDOZmk6D/puIBk2a4ixWJl+TuqEF3lba53I7BZObtpU9TKIOnyXcZJIuSf/ABQk09G2EWtm85LUPj0iNJhzg4O2IdeCOlrey+g8HQ00xqMmAYJ+XsPRcA+D9ZlbE0WuI1Na5pnbytJpn2AK7VnWd08ONLhqLpIYBLnfhG9ib3K0rT2bJfNVEm+uDzIBMNvBd3Hbf6LiHx0BLqIbBpF5ILR/M1o1Bx5m9j0W24Tjp1WhU0ltPEU9QqNDQ5haLnSXybAjsVy7jvjZ+M8Oi9wOh7nE6dLojSAYsTpnZZW9mVHqarnNaGspi1pI+wH5qIXvXrGo8nrYeg2Csq0HNMOBB7rdHSo0S27PNVCoqhSIoneFMPqrBxFmeb32b97+y7BwtXgudBmDFt4/9XNuEcuIZJF3EcthyJPKYt9V0nIwAwk2J8sdOVu37Bczly2dHDHSROYGoA6eVu239lMiv5Z3npF1z7P6GIj/AC2uA3+cNabEgSeZ6wBPNRWS0MT4jDre0nzFviagACBD6cxJHIdFz44O0e3YuNWzpgr6wtK40adDjyuFmcSVa1NlFtJx11XFpMCQYLjGoxaNzyutBx/8SSfF8WztILy0hxuTYfMIG4kXlbuPitqVh6NNzb/UJ/rcqPUjjqfPuR7SY/VR5C7i8HGyeSiKqLJqMjBiTygXP7L0xpu0/wBrLKw+CIaBpuYJO8zcDtAKl8vyNlWt4dQ/6QBcBz1X37C5VdS7ZKR0nhcOPvXj8/8ADp/CuT1zQZ8lwJI+WbyI5iefZbnTxL6TAHAENHmcJAECRv2soPhXGaaRl8tNgBdwN9jsBB/JeHEXELaFDUWuILi2i0kEvqwS0mP5BuZP6BWW6KVOTpGm/EPHnF4qnQkaaQFWoY/mfYMkctEH/sVj4NkAeUDfbpyjkvDCMedTnnU97i97urnG/l5DkOgAWVJBt9T9VxM+bvLXg9Vw+J6MFfn3PRrbbn0/VZ1XCNw7fGqeXy8zAb3uPoO4VmDoPZ/mEPJJ0sLYI1jqSYt+y0Xjjij+Id4TH6qbDJd+N0RzAMC42E79FY42G/nZQ+Icvr+nH7/wRvEfET8S/wCZ3ht+QOMn/k7kT+ihkRdI8+elGiXGAprB5U1t3Q4/ZeuEwzabbb81ktAIlVpZG/BZjjS8l7VC5lQOvrN/QBShfePqsil6b7qKdM2NWQ2QY59Gv/llzXOsNJgh0yI78vdfSWRcPuoYc1MXV8apGuo5wFjEuYJ3O4k9eS4PkGUipmVADYu1GP8AYC6L2Gy+gsyxVB7CDVhzQYaJIJ3k2MDa6zJ7TIpPwaBxpk1SnRqYoEis8Gq8MlulsxptzDdO42XFMXjHPc57iS51pO8C3LsAF9E8QcZ0qLabSfGJ8ziTaDLAwvgzPMC/ZcGxeXeJi60DSzxHHbYEkgCeynBrbIztpEfgqGpw6C5WfVfNjdZlXBhrbD0WBVuZUXK2TjHqjAxVHSeyrggC9s7SJ9JWTihLVgArfF2jRJVI6dlWLaBuCI2AG5t5rSY6dxKnsFiy6o4t+V23QRH6Fcdwtdw2J5Ht5djHOF0zhrP3VqLZp6A2Wh4+WoRBfA3BGppPqqHIxVG0dDjTjJ78nR8qxjX0wHAyNiBJ6LJOXMpzUNzsLABvoOptdQWSYncH/wB6qaxlEPYWucWzZpBEtdbzXtPr3XJarRbktmvcWV5oUnttorNd7OOn9VCcVuptYXGNTbgAD1MnoN/ZV4tyyqyk2nSruNN0yKjiQTY2ebnYb+k8lrfGGMOiSfMWN+v8x+x+qu4cafWmZk1GLZp2KfY9Zv6Xso2obq81SSvIhdpKjhTlZRSmS5cXPDuQII9Z3+yjWtW1ZJhyWtFwOtlX5E3CGi78PwxyZfm8Iz349lFhdzb2+Z3IfW6s+HlM1qlUk3JaXE7ukk+2x+q17iLFzU8MfLTt6nmfqp/gvMnU6ekECTP35ydlHi4+kez9zbz+R6uXpHxH9zqdXFMpslzgylTBc+ByAkN7k9lqlV9THVjVIim0FtFhgOYw3Mx/MSJPSAFFYrNTjXtE/wCQ1wczkarxbW6bhrTIAgTMkdNlyukS3e4EkHl29J5rTys1/px+5Z4PG6L1p/b+TEZkjhO0fX7rLy3JQ94aBqO7iTZoteOR/dKuKOotmTt6n1HJbRQp08FhHVq1nOBMTdxIJbTFxPWPXoquHD3lRd5fKlix37vwaD8Us3dh2totefEc0tcNLQynScDAYGzBde8kwO65Op7irNjXqS4hzpJcdrwBEDYRb2UCuylR5abbewiIskCYZjwbKv8AiFjf+v6j6KMKt1clp9NFlzo2TAtluo891ltC17CY0hS+HxgO8LU1RtWzOwVU06zKjJDhMlu8EEGFJYPiqo7xHNqHyzLXQRpEkl07yOcKKDrfssbLsWMM+qS1jqdSnUa5lRuoOMamBsEFp1htxcLCSehfXZi4zPjXcGjUGggNE2v80kXus+hSDWj+j7qHyvDOBkt7zZTREBSl9ERj9WedR1iFE1xDoWdWrWWA90lYRItqNGlRrt1JVKdlGlbsZpyGTSMNPeFt3w64ipUqjsPif/nrkAumDQqCQysDsBfS7segK00CyqFOUFJNP3IqTVNHcsRg3YOsaVQjbVTffTUZ+IfkRyUhVw7a93Ma91tOoNIA7B1uW60fgTjmjVpswGZQ6iDFCuXQ7DnZrXP3DOQds3ZwLfl3rNeD8TQbOEf4zYs15AdHKHSGvHcEf8VyMuBxl5Oli5Ckql5NUzrIXtlz6FFjARdobIF5ENJA/utF4txoc8Bu0AfTc+5W351g8ze0sqUXsbckuhrLD8QJkekrn2b4YsfpJJcPmnra0cvRXePHdtkeTkuNIjHBWhejgvNXDlsvYLrc8FVFDCuedwDE9eg73Wm03qTxGcl+H8Pv9lXz43OkvuX+Hnji7N+a0RVWoXOLjuSSfe6z8BWc7TTFgZ1Eb6ef2kKNU9lFPQWyNyJUssukdEOHhebLvx7m2ZXR0gcosImB2CmjjY2B2mR0jmsPB0dQAt+37LJfhwIE3NuzpNtlxUnJnqpuMVv2Jrh8U6dN+MxFqbNREm5cy8xz2gDmTC57xp8Rn4x5gxTBIpsiIaRGp1z5zHWAIAT4l5/qdTwlMg06IaXFpnU8t2kGCGg+suctGXaw4+kaPJcnkPLkcvwerRJPoSvMNnZX0p2G5tbnPJbjw7ldSmBob5ju8iQOwP5rOTIsatmMHHlndIx+G/hhjMY0PDBSp/jrHSDePK2C47HlHdbWPgcBZ2JM89NOW+xLgVsGBzqtQaBIcYj5fKOdmiArxnmIdfxDfpsqr5sfoXl8KyfVHByVaqqkK8cpl7SvdlchYwKuDlFqzZGVEpRzIxv9Qr6uJFtVx06Eix/VRJeniqHpk/UNjGLEWiOir/FSoRuPH4Vf/iA6Fa+jJ94mfiHx6LFAk9l4Ox4iIP7KyljI5WWVBmO0TJNQNF1gBoJnkr69edlYxboRo1TlZ6OKoFQlVC2EC4TC+m8gxzRhqP8ADkMwhY11PSHOLWOiWHU7ylrtU3dHIDl8wyt64G+JzsFSGHqhz8OHFw0RrZqu8AEiQfWxcTDrRX5GNzjolB09nfHZXTc7zO1WtMxvc732sORndaD8Z8lo/wCHS0FrqL2vbDH6SHEUnNLgNDfnBG3ywFM5TndWoGubRIouYDTqNdrnzNc2I3gg9zETO8R8TMq/jcD4lOo9mkPc5ge40XFvm0up7GYEGJktVDDqaN806OCOC8ntXsrXBdcqtHkqyrjSKsAWDFHvg2Auk8lOUKokdoWvAq4VT1K0ZMXf3OhxeX6Cqjp2WZq0UyXEcj9FFZ9xa3wzojxHeUR/KI3/AK5+i0c4h0RqMdJMLzUMXHWN2S5POlmVJUipkkkm55nmrYVUVk5tE1w4aVN4fUcJGwP5ldFweZCqRocNusmPyXIZXpSxLmmWkg9rKpl43qO7Opx+f6MOnVUdpFBrTqe6T059vRWhoPQdjMj1gwuS0+IsQ0yKr59Z/NWuz+uTPiv+sfYKv/4pfVFv+qQ90/8ABHoiLpnCCIiAIiIAiIgCIiAK9isVwKygXkqoKtCBZBVUlVVpQwbrwD8SamAPhVAauFcfMyYdTJ3fSPI842JvY3XSs74xw9HBmu0+NSrSab2iA9w0g0nttpqTzi1zC4BC9RiXBhZqOgkOLZOkuAIDtPWCbrRPApS7E4yaVFkqhKKi3kSupeZCvJViwwERFgBERAEREAREQBERAVduqIUQBERAEREAREQBERAEREBcCroVgV2pZBeFYmpUlZBdKoqSmpAXFUKalaSsAEqiIsAIiIAiIgCIiAIiIAiIgCIiAIiIAiIgCIiAIiIAiIgCIiAIiIAiIgCIiAIiIAiIgCIiAIiIAiIgCIiAIiIAiIgCIiAIiIAiIgCIiAIiIAiIgCIiAIiIAiIgCIiAIiIAiIgCIiAIiIAiIgCIiAIiIAiIgCIiAIiIAiIgCIiAIiIAiIgCIiAIiIAiIgCIiAIiIAiIgP/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QSEBUUExQWFRUWFxUXFhgUGBgXFBQXFhgYFRYUGBUXHSYfGRojGhcVHy8gIycpLCwsFx8xNTAqNSYrLCkBCQoKDgwOGg8PGiwkHyQsKiwpLCksKiwsLCwsLCwsLSwsLCwsLCwsLCwsLCwsLCwsLCwsLCwsLCwsLCwsLCwsKf/AABEIAMkA+wMBIgACEQEDEQH/xAAcAAEAAQUBAQAAAAAAAAAAAAAABQECBAYHAwj/xAA5EAABAwIEBAQEBAQHAQAAAAABAAIRAyEEBRIxBkFRYRMicYEHMpGhUrHB0RRC8PEVIzNicoLhNP/EABoBAQACAwEAAAAAAAAAAAAAAAACBAEDBQb/xAAsEQACAgICAQIFAwUBAAAAAAAAAQIRAyEEEjETQQUiUYGRI7HRFWGh8PEU/9oADAMBAAIRAxEAPwDhqIqoCivpUy4gC5JgepVq27gDLGvq63bgiJ2jmVGcuqsnCPZ0Uy/4cV6gDiWNBveSftutpwHw2w7Gy9rqjupJa0f9RuujZXlTCwQ7ltCnMNl7WgWVKWST9y4lCPhHJ63CVJrYZQYJHQOPrLvystF4oyqnTPkaQZOqPlHSF9K43BNqMLHAQQRtce65txdwGWtdUoOJIB1U3QQ5sXjv6qSlTJKpqqOHKiyMbS0vIWOradlKSp0FVUVVkigiIhIIiIAiIgCIiGArVcrUMMKrWk2F/RUWycB5YKuLa5wlrCDB21cvpErEpdVZmEe8kkTvCnwoq12ipXOhp2bfUfXp6LeaHwqwzQJptNuYJn77raMFWAaAItZSfiWVa+3llpx6aSOa5n8NcNBOiPSQR7SuY5/kQouOgy3tMj1BXdOIMVDH8rHr3XGeIMSC4gkJFu9E3BNbRqpVFcSrVbKDCIiGAqqiICq2/gzOy1wY4Dt7c+llqVNkmFt/DeDcxmpzGkTY7uI5wDaFqyUbsafk6hlOdaWyZ5aT1vt1W7YPFF4EiCeX9eoXNOHqrQ4HTp6av69VtlfEv0kt135U7OPYFc/NKpUdDHi7Rs2XF19I81uk/konH1hpnYHmVzvM8lq1sbRBpaQ4CXvq1KhbuNLpMDYTEi/O6m+JsrqmjTDHu0A6ajacB4t5dJNg2xBPK1lm/YzGCjs5BxtgxTxbwBY+Ye5M+ygFPZjSFTUWio1rW7VjqcL3h0C0duRUEV0Mb1RQzL5rCKiqpmpBERDIREQBERAEREAVquVqyRYW6cPVKmFFMg0/MdWk/O+RMAnYwQB7LVMuoB9VjXTBN4sY9eS6HkOUtraXugnWIH4b2tyiAearciVKi7woXJyNyr497sIyvSlmqTBAJAEiINhcbrDyPiWo8kOxGpwsWjQQ0n8TdIIlbLhsAzww0GPKR9f7rAwOQ06b3eUSYk2vFhPWAq2y3cfFHlij4jHtO+kyRtfmFxvPKZFepTfbS4xPT912jFhlOYIAA9lybiOn4uLcSDpmSdg5gtb1W3G9mnIm1o1yphwCDNrLFcIMKUxuHayzdpt1uNiFHVhf1/srUWUssaPNERTNAREQFzVM4LMHtIAGtxPlGwnlZu9/RQsq5tYgyCZEEHmI2gqEo2bYz6m+ZZmGKY8CpTLSZMnaDt9PVdHyjNYF77fXquecL5tUrsHiFpDBpFvOT1J9AtzwLb2XK5F3vyd3iKLjrx/c2oVmEajBOw6/TqtexnFFAVHMdUA5ObuWjuALGLqUp0SILG6ndzpA73Wp8ZN1tcKmHbN40VWtfMfOYjV6XWmO3s2VV9dmtceVKdI0gwAeJrc6JuDEGDstCrETZbLx7jC+pRB3bSE2i57ey1aV1sEaimcXlTubS/3QCqqBVW8qoIiISCIiAIiIAiIgCtVytWSLPbCV9D2u6Fbrk+cuYWeE4OhwNjyM2M7c91oi2LgyjrqObzOn7T+6r543Gy3w8jjPr7M6tl1ao8B9R952GmDflA+6lngwL/ufoo3LciAFwDzsJ9174nFtpM0g7Kmlo6MpW9fsRmc4iZHqD2tdadmeMw9OnqOrxLt2mZBt5rRspyrVNep4bJMm55CTEk+6ifiXw+aOHo1JGnV4YBs4w2dUdPL+S244WzTly9I6NEr4hpgAWF5m6xnOlV1QrVeSo5MpNhERZIhERAF74LCGrUbTbu4gfXmvBbRwbgh5q3MHS3tIufoYWJOkSjHs6Nv4G4dD6lfCsPnpQWVDYVJAJaRyvMKbGFq0HaajHNPRwIWLwDj2UsfL7eK1zSe7NJZ6XJ+q7VjcHSrN01mg8ryD7EfoqMod2zoQz+lSrRy6lxAWfMLdeSxM9zai+nJ8PrJiSQOq23PPh0DLqNYMbbyvaXmexaZPpC458R+Ha+EAL3gtcYlrdG4tYkn6rWuPtWWHy402tmmZxmBrVnPPOw9BssJZFbAua1rjs7py7FY66MaSpHHm23bKhJVFUKRhFV64bDOqODWNLnGwDRJPsFZTplxAFyTAjcrt3w74ap4cNbY1jBe7c/8AEH8PK260ZcqxqzdCHYgOF/gdWqtbUxVQUWm+hsOqQepPlb91t5+C2Ba35ajoFz4h1T7Q3rstofjfEfH8oMAcvX1O6zqYI2Men7Lkz5c2/P4LiwpI49nfweYQ44SoQ5tyyqQW+geBI95XNMxyypQqGnVYWOG4d+fcdxYr6dxuGnVsJEGLLm/GeUse0tfsPlduaZPMHpO7dj2VnBy231lsjLj2rRyBF6YijpcWncEg+y8l0yi9FVaqlUWSLCy8vzJ1B4fTs4Hnz7HssanTLiANzYK/EUdLyJkcj1WHT0yUey+ZHRMs4kxmJa1rIM2hoEiTHM2Hdbfl3w2r1tL8TVDQbwDqdHSwgfVR/AeXUhTG5LQGgyQLmJPaSDddWw7SGgEyYuevpC1+jFFmXInVIiso4Sw+GADGSfxPMu9ei5R8cuImVa9PCsEmj5nn/c8CGCOg/NdI+IXFv8DhdTP9V5LKY3AcWk6yOgj8lxTIMvNas7E1iXuc4uBO7nl0l595Sco4lZHFinnkomBg8jIpu8Vj5IOmNgfzneyg8RRLXEEEdJ3hdYqEkAeWHT2I6zy91F5jkbKrS03cNo3HoYVPHy32+ZHUz/DF0uD2vqc3RSWc5DVwzoqNIB+U8j27Hso1dE4TVOmEREMBTnDOZmk6D/puIBk2a4ixWJl+TuqEF3lba53I7BZObtpU9TKIOnyXcZJIuSf/ABQk09G2EWtm85LUPj0iNJhzg4O2IdeCOlrey+g8HQ00xqMmAYJ+XsPRcA+D9ZlbE0WuI1Na5pnbytJpn2AK7VnWd08ONLhqLpIYBLnfhG9ib3K0rT2bJfNVEm+uDzIBMNvBd3Hbf6LiHx0BLqIbBpF5ILR/M1o1Bx5m9j0W24Tjp1WhU0ltPEU9QqNDQ5haLnSXybAjsVy7jvjZ+M8Oi9wOh7nE6dLojSAYsTpnZZW9mVHqarnNaGspi1pI+wH5qIXvXrGo8nrYeg2Csq0HNMOBB7rdHSo0S27PNVCoqhSIoneFMPqrBxFmeb32b97+y7BwtXgudBmDFt4/9XNuEcuIZJF3EcthyJPKYt9V0nIwAwk2J8sdOVu37Bczly2dHDHSROYGoA6eVu239lMiv5Z3npF1z7P6GIj/AC2uA3+cNabEgSeZ6wBPNRWS0MT4jDre0nzFviagACBD6cxJHIdFz44O0e3YuNWzpgr6wtK40adDjyuFmcSVa1NlFtJx11XFpMCQYLjGoxaNzyutBx/8SSfF8WztILy0hxuTYfMIG4kXlbuPitqVh6NNzb/UJ/rcqPUjjqfPuR7SY/VR5C7i8HGyeSiKqLJqMjBiTygXP7L0xpu0/wBrLKw+CIaBpuYJO8zcDtAKl8vyNlWt4dQ/6QBcBz1X37C5VdS7ZKR0nhcOPvXj8/8ADp/CuT1zQZ8lwJI+WbyI5iefZbnTxL6TAHAENHmcJAECRv2soPhXGaaRl8tNgBdwN9jsBB/JeHEXELaFDUWuILi2i0kEvqwS0mP5BuZP6BWW6KVOTpGm/EPHnF4qnQkaaQFWoY/mfYMkctEH/sVj4NkAeUDfbpyjkvDCMedTnnU97i97urnG/l5DkOgAWVJBt9T9VxM+bvLXg9Vw+J6MFfn3PRrbbn0/VZ1XCNw7fGqeXy8zAb3uPoO4VmDoPZ/mEPJJ0sLYI1jqSYt+y0Xjjij+Id4TH6qbDJd+N0RzAMC42E79FY42G/nZQ+Icvr+nH7/wRvEfET8S/wCZ3ht+QOMn/k7kT+ihkRdI8+elGiXGAprB5U1t3Q4/ZeuEwzabbb81ktAIlVpZG/BZjjS8l7VC5lQOvrN/QBShfePqsil6b7qKdM2NWQ2QY59Gv/llzXOsNJgh0yI78vdfSWRcPuoYc1MXV8apGuo5wFjEuYJ3O4k9eS4PkGUipmVADYu1GP8AYC6L2Gy+gsyxVB7CDVhzQYaJIJ3k2MDa6zJ7TIpPwaBxpk1SnRqYoEis8Gq8MlulsxptzDdO42XFMXjHPc57iS51pO8C3LsAF9E8QcZ0qLabSfGJ8ziTaDLAwvgzPMC/ZcGxeXeJi60DSzxHHbYEkgCeynBrbIztpEfgqGpw6C5WfVfNjdZlXBhrbD0WBVuZUXK2TjHqjAxVHSeyrggC9s7SJ9JWTihLVgArfF2jRJVI6dlWLaBuCI2AG5t5rSY6dxKnsFiy6o4t+V23QRH6Fcdwtdw2J5Ht5djHOF0zhrP3VqLZp6A2Wh4+WoRBfA3BGppPqqHIxVG0dDjTjJ78nR8qxjX0wHAyNiBJ6LJOXMpzUNzsLABvoOptdQWSYncH/wB6qaxlEPYWucWzZpBEtdbzXtPr3XJarRbktmvcWV5oUnttorNd7OOn9VCcVuptYXGNTbgAD1MnoN/ZV4tyyqyk2nSruNN0yKjiQTY2ebnYb+k8lrfGGMOiSfMWN+v8x+x+qu4cafWmZk1GLZp2KfY9Zv6Xso2obq81SSvIhdpKjhTlZRSmS5cXPDuQII9Z3+yjWtW1ZJhyWtFwOtlX5E3CGi78PwxyZfm8Iz349lFhdzb2+Z3IfW6s+HlM1qlUk3JaXE7ukk+2x+q17iLFzU8MfLTt6nmfqp/gvMnU6ekECTP35ydlHi4+kez9zbz+R6uXpHxH9zqdXFMpslzgylTBc+ByAkN7k9lqlV9THVjVIim0FtFhgOYw3Mx/MSJPSAFFYrNTjXtE/wCQ1wczkarxbW6bhrTIAgTMkdNlyukS3e4EkHl29J5rTys1/px+5Z4PG6L1p/b+TEZkjhO0fX7rLy3JQ94aBqO7iTZoteOR/dKuKOotmTt6n1HJbRQp08FhHVq1nOBMTdxIJbTFxPWPXoquHD3lRd5fKlix37vwaD8Us3dh2totefEc0tcNLQynScDAYGzBde8kwO65Op7irNjXqS4hzpJcdrwBEDYRb2UCuylR5abbewiIskCYZjwbKv8AiFjf+v6j6KMKt1clp9NFlzo2TAtluo891ltC17CY0hS+HxgO8LU1RtWzOwVU06zKjJDhMlu8EEGFJYPiqo7xHNqHyzLXQRpEkl07yOcKKDrfssbLsWMM+qS1jqdSnUa5lRuoOMamBsEFp1htxcLCSehfXZi4zPjXcGjUGggNE2v80kXus+hSDWj+j7qHyvDOBkt7zZTREBSl9ERj9WedR1iFE1xDoWdWrWWA90lYRItqNGlRrt1JVKdlGlbsZpyGTSMNPeFt3w64ipUqjsPif/nrkAumDQqCQysDsBfS7segK00CyqFOUFJNP3IqTVNHcsRg3YOsaVQjbVTffTUZ+IfkRyUhVw7a93Ma91tOoNIA7B1uW60fgTjmjVpswGZQ6iDFCuXQ7DnZrXP3DOQds3ZwLfl3rNeD8TQbOEf4zYs15AdHKHSGvHcEf8VyMuBxl5Oli5Ckql5NUzrIXtlz6FFjARdobIF5ENJA/utF4txoc8Bu0AfTc+5W351g8ze0sqUXsbckuhrLD8QJkekrn2b4YsfpJJcPmnra0cvRXePHdtkeTkuNIjHBWhejgvNXDlsvYLrc8FVFDCuedwDE9eg73Wm03qTxGcl+H8Pv9lXz43OkvuX+Hnji7N+a0RVWoXOLjuSSfe6z8BWc7TTFgZ1Eb6ef2kKNU9lFPQWyNyJUssukdEOHhebLvx7m2ZXR0gcosImB2CmjjY2B2mR0jmsPB0dQAt+37LJfhwIE3NuzpNtlxUnJnqpuMVv2Jrh8U6dN+MxFqbNREm5cy8xz2gDmTC57xp8Rn4x5gxTBIpsiIaRGp1z5zHWAIAT4l5/qdTwlMg06IaXFpnU8t2kGCGg+suctGXaw4+kaPJcnkPLkcvwerRJPoSvMNnZX0p2G5tbnPJbjw7ldSmBob5ju8iQOwP5rOTIsatmMHHlndIx+G/hhjMY0PDBSp/jrHSDePK2C47HlHdbWPgcBZ2JM89NOW+xLgVsGBzqtQaBIcYj5fKOdmiArxnmIdfxDfpsqr5sfoXl8KyfVHByVaqqkK8cpl7SvdlchYwKuDlFqzZGVEpRzIxv9Qr6uJFtVx06Eix/VRJeniqHpk/UNjGLEWiOir/FSoRuPH4Vf/iA6Fa+jJ94mfiHx6LFAk9l4Ox4iIP7KyljI5WWVBmO0TJNQNF1gBoJnkr69edlYxboRo1TlZ6OKoFQlVC2EC4TC+m8gxzRhqP8ADkMwhY11PSHOLWOiWHU7ylrtU3dHIDl8wyt64G+JzsFSGHqhz8OHFw0RrZqu8AEiQfWxcTDrRX5GNzjolB09nfHZXTc7zO1WtMxvc732sORndaD8Z8lo/wCHS0FrqL2vbDH6SHEUnNLgNDfnBG3ywFM5TndWoGubRIouYDTqNdrnzNc2I3gg9zETO8R8TMq/jcD4lOo9mkPc5ge40XFvm0up7GYEGJktVDDqaN806OCOC8ntXsrXBdcqtHkqyrjSKsAWDFHvg2Auk8lOUKokdoWvAq4VT1K0ZMXf3OhxeX6Cqjp2WZq0UyXEcj9FFZ9xa3wzojxHeUR/KI3/AK5+i0c4h0RqMdJMLzUMXHWN2S5POlmVJUipkkkm55nmrYVUVk5tE1w4aVN4fUcJGwP5ldFweZCqRocNusmPyXIZXpSxLmmWkg9rKpl43qO7Opx+f6MOnVUdpFBrTqe6T059vRWhoPQdjMj1gwuS0+IsQ0yKr59Z/NWuz+uTPiv+sfYKv/4pfVFv+qQ90/8ABHoiLpnCCIiAIiIAiIgCIiAK9isVwKygXkqoKtCBZBVUlVVpQwbrwD8SamAPhVAauFcfMyYdTJ3fSPI842JvY3XSs74xw9HBmu0+NSrSab2iA9w0g0nttpqTzi1zC4BC9RiXBhZqOgkOLZOkuAIDtPWCbrRPApS7E4yaVFkqhKKi3kSupeZCvJViwwERFgBERAEREAREQBERAVduqIUQBERAEREAREQBERAEREBcCroVgV2pZBeFYmpUlZBdKoqSmpAXFUKalaSsAEqiIsAIiIAiIgCIiAIiIAiIgCIiAIiIAiIgCIiAIiIAiIgCIiAIiIAiIgCIiAIiIAiIgCIiAIiIAiIgCIiAIiIAiIgCIiAIiIAiIgCIiAIiIAiIgCIiAIiIAiIgCIiAIiIAiIgCIiAIiIAiIgCIiAIiIAiIgCIiAIiIAiIgCIiAIiIAiIgCIiAIiIAiIgCIiAIiIAiIgP/Z"/>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51223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solidFill>
                  <a:srgbClr val="FFFF00"/>
                </a:solidFill>
              </a:rPr>
              <a:t>Federalist Papers</a:t>
            </a:r>
            <a:endParaRPr lang="en-US" dirty="0">
              <a:solidFill>
                <a:srgbClr val="FFFF00"/>
              </a:solidFill>
            </a:endParaRPr>
          </a:p>
        </p:txBody>
      </p:sp>
      <p:sp>
        <p:nvSpPr>
          <p:cNvPr id="4" name="AutoShape 2" descr="data:image/jpeg;base64,/9j/4AAQSkZJRgABAQAAAQABAAD/2wCEAAkGBhQSEBUUExQWFRUWFxUXFhgUGBgXFBQXFhgYFRYUGBUXHSYfGRojGhcVHy8gIycpLCwsFx8xNTAqNSYrLCkBCQoKDgwOGg8PGiwkHyQsKiwpLCksKiwsLCwsLCwsLSwsLCwsLCwsLCwsLCwsLCwsLCwsLCwsLCwsLCwsLCwsKf/AABEIAMkA+wMBIgACEQEDEQH/xAAcAAEAAQUBAQAAAAAAAAAAAAAABQECBAYHAwj/xAA5EAABAwIEBAQEBAQHAQAAAAABAAIRAyEEBRIxBkFRYRMicYEHMpGhUrHB0RRC8PEVIzNicoLhNP/EABoBAQACAwEAAAAAAAAAAAAAAAACBAEDBQb/xAAsEQACAgICAQIFAwUBAAAAAAAAAQIRAyEEEjETQQUiUYGRI7HRFWGh8PEU/9oADAMBAAIRAxEAPwDhqIqoCivpUy4gC5JgepVq27gDLGvq63bgiJ2jmVGcuqsnCPZ0Uy/4cV6gDiWNBveSftutpwHw2w7Gy9rqjupJa0f9RuujZXlTCwQ7ltCnMNl7WgWVKWST9y4lCPhHJ63CVJrYZQYJHQOPrLvystF4oyqnTPkaQZOqPlHSF9K43BNqMLHAQQRtce65txdwGWtdUoOJIB1U3QQ5sXjv6qSlTJKpqqOHKiyMbS0vIWOradlKSp0FVUVVkigiIhIIiIAiIgCIiGArVcrUMMKrWk2F/RUWycB5YKuLa5wlrCDB21cvpErEpdVZmEe8kkTvCnwoq12ipXOhp2bfUfXp6LeaHwqwzQJptNuYJn77raMFWAaAItZSfiWVa+3llpx6aSOa5n8NcNBOiPSQR7SuY5/kQouOgy3tMj1BXdOIMVDH8rHr3XGeIMSC4gkJFu9E3BNbRqpVFcSrVbKDCIiGAqqiICq2/gzOy1wY4Dt7c+llqVNkmFt/DeDcxmpzGkTY7uI5wDaFqyUbsafk6hlOdaWyZ5aT1vt1W7YPFF4EiCeX9eoXNOHqrQ4HTp6av69VtlfEv0kt135U7OPYFc/NKpUdDHi7Rs2XF19I81uk/konH1hpnYHmVzvM8lq1sbRBpaQ4CXvq1KhbuNLpMDYTEi/O6m+JsrqmjTDHu0A6ajacB4t5dJNg2xBPK1lm/YzGCjs5BxtgxTxbwBY+Ye5M+ygFPZjSFTUWio1rW7VjqcL3h0C0duRUEV0Mb1RQzL5rCKiqpmpBERDIREQBERAEREAVquVqyRYW6cPVKmFFMg0/MdWk/O+RMAnYwQB7LVMuoB9VjXTBN4sY9eS6HkOUtraXugnWIH4b2tyiAearciVKi7woXJyNyr497sIyvSlmqTBAJAEiINhcbrDyPiWo8kOxGpwsWjQQ0n8TdIIlbLhsAzww0GPKR9f7rAwOQ06b3eUSYk2vFhPWAq2y3cfFHlij4jHtO+kyRtfmFxvPKZFepTfbS4xPT912jFhlOYIAA9lybiOn4uLcSDpmSdg5gtb1W3G9mnIm1o1yphwCDNrLFcIMKUxuHayzdpt1uNiFHVhf1/srUWUssaPNERTNAREQFzVM4LMHtIAGtxPlGwnlZu9/RQsq5tYgyCZEEHmI2gqEo2bYz6m+ZZmGKY8CpTLSZMnaDt9PVdHyjNYF77fXquecL5tUrsHiFpDBpFvOT1J9AtzwLb2XK5F3vyd3iKLjrx/c2oVmEajBOw6/TqtexnFFAVHMdUA5ObuWjuALGLqUp0SILG6ndzpA73Wp8ZN1tcKmHbN40VWtfMfOYjV6XWmO3s2VV9dmtceVKdI0gwAeJrc6JuDEGDstCrETZbLx7jC+pRB3bSE2i57ey1aV1sEaimcXlTubS/3QCqqBVW8qoIiISCIiAIiIAiIgCtVytWSLPbCV9D2u6Fbrk+cuYWeE4OhwNjyM2M7c91oi2LgyjrqObzOn7T+6r543Gy3w8jjPr7M6tl1ao8B9R952GmDflA+6lngwL/ufoo3LciAFwDzsJ9174nFtpM0g7Kmlo6MpW9fsRmc4iZHqD2tdadmeMw9OnqOrxLt2mZBt5rRspyrVNep4bJMm55CTEk+6ifiXw+aOHo1JGnV4YBs4w2dUdPL+S244WzTly9I6NEr4hpgAWF5m6xnOlV1QrVeSo5MpNhERZIhERAF74LCGrUbTbu4gfXmvBbRwbgh5q3MHS3tIufoYWJOkSjHs6Nv4G4dD6lfCsPnpQWVDYVJAJaRyvMKbGFq0HaajHNPRwIWLwDj2UsfL7eK1zSe7NJZ6XJ+q7VjcHSrN01mg8ryD7EfoqMod2zoQz+lSrRy6lxAWfMLdeSxM9zai+nJ8PrJiSQOq23PPh0DLqNYMbbyvaXmexaZPpC458R+Ha+EAL3gtcYlrdG4tYkn6rWuPtWWHy402tmmZxmBrVnPPOw9BssJZFbAua1rjs7py7FY66MaSpHHm23bKhJVFUKRhFV64bDOqODWNLnGwDRJPsFZTplxAFyTAjcrt3w74ap4cNbY1jBe7c/8AEH8PK260ZcqxqzdCHYgOF/gdWqtbUxVQUWm+hsOqQepPlb91t5+C2Ba35ajoFz4h1T7Q3rstofjfEfH8oMAcvX1O6zqYI2Men7Lkz5c2/P4LiwpI49nfweYQ44SoQ5tyyqQW+geBI95XNMxyypQqGnVYWOG4d+fcdxYr6dxuGnVsJEGLLm/GeUse0tfsPlduaZPMHpO7dj2VnBy231lsjLj2rRyBF6YijpcWncEg+y8l0yi9FVaqlUWSLCy8vzJ1B4fTs4Hnz7HssanTLiANzYK/EUdLyJkcj1WHT0yUey+ZHRMs4kxmJa1rIM2hoEiTHM2Hdbfl3w2r1tL8TVDQbwDqdHSwgfVR/AeXUhTG5LQGgyQLmJPaSDddWw7SGgEyYuevpC1+jFFmXInVIiso4Sw+GADGSfxPMu9ei5R8cuImVa9PCsEmj5nn/c8CGCOg/NdI+IXFv8DhdTP9V5LKY3AcWk6yOgj8lxTIMvNas7E1iXuc4uBO7nl0l595Sco4lZHFinnkomBg8jIpu8Vj5IOmNgfzneyg8RRLXEEEdJ3hdYqEkAeWHT2I6zy91F5jkbKrS03cNo3HoYVPHy32+ZHUz/DF0uD2vqc3RSWc5DVwzoqNIB+U8j27Hso1dE4TVOmEREMBTnDOZmk6D/puIBk2a4ixWJl+TuqEF3lba53I7BZObtpU9TKIOnyXcZJIuSf/ABQk09G2EWtm85LUPj0iNJhzg4O2IdeCOlrey+g8HQ00xqMmAYJ+XsPRcA+D9ZlbE0WuI1Na5pnbytJpn2AK7VnWd08ONLhqLpIYBLnfhG9ib3K0rT2bJfNVEm+uDzIBMNvBd3Hbf6LiHx0BLqIbBpF5ILR/M1o1Bx5m9j0W24Tjp1WhU0ltPEU9QqNDQ5haLnSXybAjsVy7jvjZ+M8Oi9wOh7nE6dLojSAYsTpnZZW9mVHqarnNaGspi1pI+wH5qIXvXrGo8nrYeg2Csq0HNMOBB7rdHSo0S27PNVCoqhSIoneFMPqrBxFmeb32b97+y7BwtXgudBmDFt4/9XNuEcuIZJF3EcthyJPKYt9V0nIwAwk2J8sdOVu37Bczly2dHDHSROYGoA6eVu239lMiv5Z3npF1z7P6GIj/AC2uA3+cNabEgSeZ6wBPNRWS0MT4jDre0nzFviagACBD6cxJHIdFz44O0e3YuNWzpgr6wtK40adDjyuFmcSVa1NlFtJx11XFpMCQYLjGoxaNzyutBx/8SSfF8WztILy0hxuTYfMIG4kXlbuPitqVh6NNzb/UJ/rcqPUjjqfPuR7SY/VR5C7i8HGyeSiKqLJqMjBiTygXP7L0xpu0/wBrLKw+CIaBpuYJO8zcDtAKl8vyNlWt4dQ/6QBcBz1X37C5VdS7ZKR0nhcOPvXj8/8ADp/CuT1zQZ8lwJI+WbyI5iefZbnTxL6TAHAENHmcJAECRv2soPhXGaaRl8tNgBdwN9jsBB/JeHEXELaFDUWuILi2i0kEvqwS0mP5BuZP6BWW6KVOTpGm/EPHnF4qnQkaaQFWoY/mfYMkctEH/sVj4NkAeUDfbpyjkvDCMedTnnU97i97urnG/l5DkOgAWVJBt9T9VxM+bvLXg9Vw+J6MFfn3PRrbbn0/VZ1XCNw7fGqeXy8zAb3uPoO4VmDoPZ/mEPJJ0sLYI1jqSYt+y0Xjjij+Id4TH6qbDJd+N0RzAMC42E79FY42G/nZQ+Icvr+nH7/wRvEfET8S/wCZ3ht+QOMn/k7kT+ihkRdI8+elGiXGAprB5U1t3Q4/ZeuEwzabbb81ktAIlVpZG/BZjjS8l7VC5lQOvrN/QBShfePqsil6b7qKdM2NWQ2QY59Gv/llzXOsNJgh0yI78vdfSWRcPuoYc1MXV8apGuo5wFjEuYJ3O4k9eS4PkGUipmVADYu1GP8AYC6L2Gy+gsyxVB7CDVhzQYaJIJ3k2MDa6zJ7TIpPwaBxpk1SnRqYoEis8Gq8MlulsxptzDdO42XFMXjHPc57iS51pO8C3LsAF9E8QcZ0qLabSfGJ8ziTaDLAwvgzPMC/ZcGxeXeJi60DSzxHHbYEkgCeynBrbIztpEfgqGpw6C5WfVfNjdZlXBhrbD0WBVuZUXK2TjHqjAxVHSeyrggC9s7SJ9JWTihLVgArfF2jRJVI6dlWLaBuCI2AG5t5rSY6dxKnsFiy6o4t+V23QRH6Fcdwtdw2J5Ht5djHOF0zhrP3VqLZp6A2Wh4+WoRBfA3BGppPqqHIxVG0dDjTjJ78nR8qxjX0wHAyNiBJ6LJOXMpzUNzsLABvoOptdQWSYncH/wB6qaxlEPYWucWzZpBEtdbzXtPr3XJarRbktmvcWV5oUnttorNd7OOn9VCcVuptYXGNTbgAD1MnoN/ZV4tyyqyk2nSruNN0yKjiQTY2ebnYb+k8lrfGGMOiSfMWN+v8x+x+qu4cafWmZk1GLZp2KfY9Zv6Xso2obq81SSvIhdpKjhTlZRSmS5cXPDuQII9Z3+yjWtW1ZJhyWtFwOtlX5E3CGi78PwxyZfm8Iz349lFhdzb2+Z3IfW6s+HlM1qlUk3JaXE7ukk+2x+q17iLFzU8MfLTt6nmfqp/gvMnU6ekECTP35ydlHi4+kez9zbz+R6uXpHxH9zqdXFMpslzgylTBc+ByAkN7k9lqlV9THVjVIim0FtFhgOYw3Mx/MSJPSAFFYrNTjXtE/wCQ1wczkarxbW6bhrTIAgTMkdNlyukS3e4EkHl29J5rTys1/px+5Z4PG6L1p/b+TEZkjhO0fX7rLy3JQ94aBqO7iTZoteOR/dKuKOotmTt6n1HJbRQp08FhHVq1nOBMTdxIJbTFxPWPXoquHD3lRd5fKlix37vwaD8Us3dh2totefEc0tcNLQynScDAYGzBde8kwO65Op7irNjXqS4hzpJcdrwBEDYRb2UCuylR5abbewiIskCYZjwbKv8AiFjf+v6j6KMKt1clp9NFlzo2TAtluo891ltC17CY0hS+HxgO8LU1RtWzOwVU06zKjJDhMlu8EEGFJYPiqo7xHNqHyzLXQRpEkl07yOcKKDrfssbLsWMM+qS1jqdSnUa5lRuoOMamBsEFp1htxcLCSehfXZi4zPjXcGjUGggNE2v80kXus+hSDWj+j7qHyvDOBkt7zZTREBSl9ERj9WedR1iFE1xDoWdWrWWA90lYRItqNGlRrt1JVKdlGlbsZpyGTSMNPeFt3w64ipUqjsPif/nrkAumDQqCQysDsBfS7segK00CyqFOUFJNP3IqTVNHcsRg3YOsaVQjbVTffTUZ+IfkRyUhVw7a93Ma91tOoNIA7B1uW60fgTjmjVpswGZQ6iDFCuXQ7DnZrXP3DOQds3ZwLfl3rNeD8TQbOEf4zYs15AdHKHSGvHcEf8VyMuBxl5Oli5Ckql5NUzrIXtlz6FFjARdobIF5ENJA/utF4txoc8Bu0AfTc+5W351g8ze0sqUXsbckuhrLD8QJkekrn2b4YsfpJJcPmnra0cvRXePHdtkeTkuNIjHBWhejgvNXDlsvYLrc8FVFDCuedwDE9eg73Wm03qTxGcl+H8Pv9lXz43OkvuX+Hnji7N+a0RVWoXOLjuSSfe6z8BWc7TTFgZ1Eb6ef2kKNU9lFPQWyNyJUssukdEOHhebLvx7m2ZXR0gcosImB2CmjjY2B2mR0jmsPB0dQAt+37LJfhwIE3NuzpNtlxUnJnqpuMVv2Jrh8U6dN+MxFqbNREm5cy8xz2gDmTC57xp8Rn4x5gxTBIpsiIaRGp1z5zHWAIAT4l5/qdTwlMg06IaXFpnU8t2kGCGg+suctGXaw4+kaPJcnkPLkcvwerRJPoSvMNnZX0p2G5tbnPJbjw7ldSmBob5ju8iQOwP5rOTIsatmMHHlndIx+G/hhjMY0PDBSp/jrHSDePK2C47HlHdbWPgcBZ2JM89NOW+xLgVsGBzqtQaBIcYj5fKOdmiArxnmIdfxDfpsqr5sfoXl8KyfVHByVaqqkK8cpl7SvdlchYwKuDlFqzZGVEpRzIxv9Qr6uJFtVx06Eix/VRJeniqHpk/UNjGLEWiOir/FSoRuPH4Vf/iA6Fa+jJ94mfiHx6LFAk9l4Ox4iIP7KyljI5WWVBmO0TJNQNF1gBoJnkr69edlYxboRo1TlZ6OKoFQlVC2EC4TC+m8gxzRhqP8ADkMwhY11PSHOLWOiWHU7ylrtU3dHIDl8wyt64G+JzsFSGHqhz8OHFw0RrZqu8AEiQfWxcTDrRX5GNzjolB09nfHZXTc7zO1WtMxvc732sORndaD8Z8lo/wCHS0FrqL2vbDH6SHEUnNLgNDfnBG3ywFM5TndWoGubRIouYDTqNdrnzNc2I3gg9zETO8R8TMq/jcD4lOo9mkPc5ge40XFvm0up7GYEGJktVDDqaN806OCOC8ntXsrXBdcqtHkqyrjSKsAWDFHvg2Auk8lOUKokdoWvAq4VT1K0ZMXf3OhxeX6Cqjp2WZq0UyXEcj9FFZ9xa3wzojxHeUR/KI3/AK5+i0c4h0RqMdJMLzUMXHWN2S5POlmVJUipkkkm55nmrYVUVk5tE1w4aVN4fUcJGwP5ldFweZCqRocNusmPyXIZXpSxLmmWkg9rKpl43qO7Opx+f6MOnVUdpFBrTqe6T059vRWhoPQdjMj1gwuS0+IsQ0yKr59Z/NWuz+uTPiv+sfYKv/4pfVFv+qQ90/8ABHoiLpnCCIiAIiIAiIgCIiAK9isVwKygXkqoKtCBZBVUlVVpQwbrwD8SamAPhVAauFcfMyYdTJ3fSPI842JvY3XSs74xw9HBmu0+NSrSab2iA9w0g0nttpqTzi1zC4BC9RiXBhZqOgkOLZOkuAIDtPWCbrRPApS7E4yaVFkqhKKi3kSupeZCvJViwwERFgBERAEREAREQBERAVduqIUQBERAEREAREQBERAEREBcCroVgV2pZBeFYmpUlZBdKoqSmpAXFUKalaSsAEqiIsAIiIAiIgCIiAIiIAiIgCIiAIiIAiIgCIiAIiIAiIgCIiAIiIAiIgCIiAIiIAiIgCIiAIiIAiIgCIiAIiIAiIgCIiAIiIAiIgCIiAIiIAiIgCIiAIiIAiIgCIiAIiIAiIgCIiAIiIAiIgCIiAIiIAiIgCIiAIiIAiIgCIiAIiIAiIgCIiAIiIAiIgCIiAIiIAiIgP/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QSEBUUExQWFRUWFxUXFhgUGBgXFBQXFhgYFRYUGBUXHSYfGRojGhcVHy8gIycpLCwsFx8xNTAqNSYrLCkBCQoKDgwOGg8PGiwkHyQsKiwpLCksKiwsLCwsLCwsLSwsLCwsLCwsLCwsLCwsLCwsLCwsLCwsLCwsLCwsLCwsKf/AABEIAMkA+wMBIgACEQEDEQH/xAAcAAEAAQUBAQAAAAAAAAAAAAAABQECBAYHAwj/xAA5EAABAwIEBAQEBAQHAQAAAAABAAIRAyEEBRIxBkFRYRMicYEHMpGhUrHB0RRC8PEVIzNicoLhNP/EABoBAQACAwEAAAAAAAAAAAAAAAACBAEDBQb/xAAsEQACAgICAQIFAwUBAAAAAAAAAQIRAyEEEjETQQUiUYGRI7HRFWGh8PEU/9oADAMBAAIRAxEAPwDhqIqoCivpUy4gC5JgepVq27gDLGvq63bgiJ2jmVGcuqsnCPZ0Uy/4cV6gDiWNBveSftutpwHw2w7Gy9rqjupJa0f9RuujZXlTCwQ7ltCnMNl7WgWVKWST9y4lCPhHJ63CVJrYZQYJHQOPrLvystF4oyqnTPkaQZOqPlHSF9K43BNqMLHAQQRtce65txdwGWtdUoOJIB1U3QQ5sXjv6qSlTJKpqqOHKiyMbS0vIWOradlKSp0FVUVVkigiIhIIiIAiIgCIiGArVcrUMMKrWk2F/RUWycB5YKuLa5wlrCDB21cvpErEpdVZmEe8kkTvCnwoq12ipXOhp2bfUfXp6LeaHwqwzQJptNuYJn77raMFWAaAItZSfiWVa+3llpx6aSOa5n8NcNBOiPSQR7SuY5/kQouOgy3tMj1BXdOIMVDH8rHr3XGeIMSC4gkJFu9E3BNbRqpVFcSrVbKDCIiGAqqiICq2/gzOy1wY4Dt7c+llqVNkmFt/DeDcxmpzGkTY7uI5wDaFqyUbsafk6hlOdaWyZ5aT1vt1W7YPFF4EiCeX9eoXNOHqrQ4HTp6av69VtlfEv0kt135U7OPYFc/NKpUdDHi7Rs2XF19I81uk/konH1hpnYHmVzvM8lq1sbRBpaQ4CXvq1KhbuNLpMDYTEi/O6m+JsrqmjTDHu0A6ajacB4t5dJNg2xBPK1lm/YzGCjs5BxtgxTxbwBY+Ye5M+ygFPZjSFTUWio1rW7VjqcL3h0C0duRUEV0Mb1RQzL5rCKiqpmpBERDIREQBERAEREAVquVqyRYW6cPVKmFFMg0/MdWk/O+RMAnYwQB7LVMuoB9VjXTBN4sY9eS6HkOUtraXugnWIH4b2tyiAearciVKi7woXJyNyr497sIyvSlmqTBAJAEiINhcbrDyPiWo8kOxGpwsWjQQ0n8TdIIlbLhsAzww0GPKR9f7rAwOQ06b3eUSYk2vFhPWAq2y3cfFHlij4jHtO+kyRtfmFxvPKZFepTfbS4xPT912jFhlOYIAA9lybiOn4uLcSDpmSdg5gtb1W3G9mnIm1o1yphwCDNrLFcIMKUxuHayzdpt1uNiFHVhf1/srUWUssaPNERTNAREQFzVM4LMHtIAGtxPlGwnlZu9/RQsq5tYgyCZEEHmI2gqEo2bYz6m+ZZmGKY8CpTLSZMnaDt9PVdHyjNYF77fXquecL5tUrsHiFpDBpFvOT1J9AtzwLb2XK5F3vyd3iKLjrx/c2oVmEajBOw6/TqtexnFFAVHMdUA5ObuWjuALGLqUp0SILG6ndzpA73Wp8ZN1tcKmHbN40VWtfMfOYjV6XWmO3s2VV9dmtceVKdI0gwAeJrc6JuDEGDstCrETZbLx7jC+pRB3bSE2i57ey1aV1sEaimcXlTubS/3QCqqBVW8qoIiISCIiAIiIAiIgCtVytWSLPbCV9D2u6Fbrk+cuYWeE4OhwNjyM2M7c91oi2LgyjrqObzOn7T+6r543Gy3w8jjPr7M6tl1ao8B9R952GmDflA+6lngwL/ufoo3LciAFwDzsJ9174nFtpM0g7Kmlo6MpW9fsRmc4iZHqD2tdadmeMw9OnqOrxLt2mZBt5rRspyrVNep4bJMm55CTEk+6ifiXw+aOHo1JGnV4YBs4w2dUdPL+S244WzTly9I6NEr4hpgAWF5m6xnOlV1QrVeSo5MpNhERZIhERAF74LCGrUbTbu4gfXmvBbRwbgh5q3MHS3tIufoYWJOkSjHs6Nv4G4dD6lfCsPnpQWVDYVJAJaRyvMKbGFq0HaajHNPRwIWLwDj2UsfL7eK1zSe7NJZ6XJ+q7VjcHSrN01mg8ryD7EfoqMod2zoQz+lSrRy6lxAWfMLdeSxM9zai+nJ8PrJiSQOq23PPh0DLqNYMbbyvaXmexaZPpC458R+Ha+EAL3gtcYlrdG4tYkn6rWuPtWWHy402tmmZxmBrVnPPOw9BssJZFbAua1rjs7py7FY66MaSpHHm23bKhJVFUKRhFV64bDOqODWNLnGwDRJPsFZTplxAFyTAjcrt3w74ap4cNbY1jBe7c/8AEH8PK260ZcqxqzdCHYgOF/gdWqtbUxVQUWm+hsOqQepPlb91t5+C2Ba35ajoFz4h1T7Q3rstofjfEfH8oMAcvX1O6zqYI2Men7Lkz5c2/P4LiwpI49nfweYQ44SoQ5tyyqQW+geBI95XNMxyypQqGnVYWOG4d+fcdxYr6dxuGnVsJEGLLm/GeUse0tfsPlduaZPMHpO7dj2VnBy231lsjLj2rRyBF6YijpcWncEg+y8l0yi9FVaqlUWSLCy8vzJ1B4fTs4Hnz7HssanTLiANzYK/EUdLyJkcj1WHT0yUey+ZHRMs4kxmJa1rIM2hoEiTHM2Hdbfl3w2r1tL8TVDQbwDqdHSwgfVR/AeXUhTG5LQGgyQLmJPaSDddWw7SGgEyYuevpC1+jFFmXInVIiso4Sw+GADGSfxPMu9ei5R8cuImVa9PCsEmj5nn/c8CGCOg/NdI+IXFv8DhdTP9V5LKY3AcWk6yOgj8lxTIMvNas7E1iXuc4uBO7nl0l595Sco4lZHFinnkomBg8jIpu8Vj5IOmNgfzneyg8RRLXEEEdJ3hdYqEkAeWHT2I6zy91F5jkbKrS03cNo3HoYVPHy32+ZHUz/DF0uD2vqc3RSWc5DVwzoqNIB+U8j27Hso1dE4TVOmEREMBTnDOZmk6D/puIBk2a4ixWJl+TuqEF3lba53I7BZObtpU9TKIOnyXcZJIuSf/ABQk09G2EWtm85LUPj0iNJhzg4O2IdeCOlrey+g8HQ00xqMmAYJ+XsPRcA+D9ZlbE0WuI1Na5pnbytJpn2AK7VnWd08ONLhqLpIYBLnfhG9ib3K0rT2bJfNVEm+uDzIBMNvBd3Hbf6LiHx0BLqIbBpF5ILR/M1o1Bx5m9j0W24Tjp1WhU0ltPEU9QqNDQ5haLnSXybAjsVy7jvjZ+M8Oi9wOh7nE6dLojSAYsTpnZZW9mVHqarnNaGspi1pI+wH5qIXvXrGo8nrYeg2Csq0HNMOBB7rdHSo0S27PNVCoqhSIoneFMPqrBxFmeb32b97+y7BwtXgudBmDFt4/9XNuEcuIZJF3EcthyJPKYt9V0nIwAwk2J8sdOVu37Bczly2dHDHSROYGoA6eVu239lMiv5Z3npF1z7P6GIj/AC2uA3+cNabEgSeZ6wBPNRWS0MT4jDre0nzFviagACBD6cxJHIdFz44O0e3YuNWzpgr6wtK40adDjyuFmcSVa1NlFtJx11XFpMCQYLjGoxaNzyutBx/8SSfF8WztILy0hxuTYfMIG4kXlbuPitqVh6NNzb/UJ/rcqPUjjqfPuR7SY/VR5C7i8HGyeSiKqLJqMjBiTygXP7L0xpu0/wBrLKw+CIaBpuYJO8zcDtAKl8vyNlWt4dQ/6QBcBz1X37C5VdS7ZKR0nhcOPvXj8/8ADp/CuT1zQZ8lwJI+WbyI5iefZbnTxL6TAHAENHmcJAECRv2soPhXGaaRl8tNgBdwN9jsBB/JeHEXELaFDUWuILi2i0kEvqwS0mP5BuZP6BWW6KVOTpGm/EPHnF4qnQkaaQFWoY/mfYMkctEH/sVj4NkAeUDfbpyjkvDCMedTnnU97i97urnG/l5DkOgAWVJBt9T9VxM+bvLXg9Vw+J6MFfn3PRrbbn0/VZ1XCNw7fGqeXy8zAb3uPoO4VmDoPZ/mEPJJ0sLYI1jqSYt+y0Xjjij+Id4TH6qbDJd+N0RzAMC42E79FY42G/nZQ+Icvr+nH7/wRvEfET8S/wCZ3ht+QOMn/k7kT+ihkRdI8+elGiXGAprB5U1t3Q4/ZeuEwzabbb81ktAIlVpZG/BZjjS8l7VC5lQOvrN/QBShfePqsil6b7qKdM2NWQ2QY59Gv/llzXOsNJgh0yI78vdfSWRcPuoYc1MXV8apGuo5wFjEuYJ3O4k9eS4PkGUipmVADYu1GP8AYC6L2Gy+gsyxVB7CDVhzQYaJIJ3k2MDa6zJ7TIpPwaBxpk1SnRqYoEis8Gq8MlulsxptzDdO42XFMXjHPc57iS51pO8C3LsAF9E8QcZ0qLabSfGJ8ziTaDLAwvgzPMC/ZcGxeXeJi60DSzxHHbYEkgCeynBrbIztpEfgqGpw6C5WfVfNjdZlXBhrbD0WBVuZUXK2TjHqjAxVHSeyrggC9s7SJ9JWTihLVgArfF2jRJVI6dlWLaBuCI2AG5t5rSY6dxKnsFiy6o4t+V23QRH6Fcdwtdw2J5Ht5djHOF0zhrP3VqLZp6A2Wh4+WoRBfA3BGppPqqHIxVG0dDjTjJ78nR8qxjX0wHAyNiBJ6LJOXMpzUNzsLABvoOptdQWSYncH/wB6qaxlEPYWucWzZpBEtdbzXtPr3XJarRbktmvcWV5oUnttorNd7OOn9VCcVuptYXGNTbgAD1MnoN/ZV4tyyqyk2nSruNN0yKjiQTY2ebnYb+k8lrfGGMOiSfMWN+v8x+x+qu4cafWmZk1GLZp2KfY9Zv6Xso2obq81SSvIhdpKjhTlZRSmS5cXPDuQII9Z3+yjWtW1ZJhyWtFwOtlX5E3CGi78PwxyZfm8Iz349lFhdzb2+Z3IfW6s+HlM1qlUk3JaXE7ukk+2x+q17iLFzU8MfLTt6nmfqp/gvMnU6ekECTP35ydlHi4+kez9zbz+R6uXpHxH9zqdXFMpslzgylTBc+ByAkN7k9lqlV9THVjVIim0FtFhgOYw3Mx/MSJPSAFFYrNTjXtE/wCQ1wczkarxbW6bhrTIAgTMkdNlyukS3e4EkHl29J5rTys1/px+5Z4PG6L1p/b+TEZkjhO0fX7rLy3JQ94aBqO7iTZoteOR/dKuKOotmTt6n1HJbRQp08FhHVq1nOBMTdxIJbTFxPWPXoquHD3lRd5fKlix37vwaD8Us3dh2totefEc0tcNLQynScDAYGzBde8kwO65Op7irNjXqS4hzpJcdrwBEDYRb2UCuylR5abbewiIskCYZjwbKv8AiFjf+v6j6KMKt1clp9NFlzo2TAtluo891ltC17CY0hS+HxgO8LU1RtWzOwVU06zKjJDhMlu8EEGFJYPiqo7xHNqHyzLXQRpEkl07yOcKKDrfssbLsWMM+qS1jqdSnUa5lRuoOMamBsEFp1htxcLCSehfXZi4zPjXcGjUGggNE2v80kXus+hSDWj+j7qHyvDOBkt7zZTREBSl9ERj9WedR1iFE1xDoWdWrWWA90lYRItqNGlRrt1JVKdlGlbsZpyGTSMNPeFt3w64ipUqjsPif/nrkAumDQqCQysDsBfS7segK00CyqFOUFJNP3IqTVNHcsRg3YOsaVQjbVTffTUZ+IfkRyUhVw7a93Ma91tOoNIA7B1uW60fgTjmjVpswGZQ6iDFCuXQ7DnZrXP3DOQds3ZwLfl3rNeD8TQbOEf4zYs15AdHKHSGvHcEf8VyMuBxl5Oli5Ckql5NUzrIXtlz6FFjARdobIF5ENJA/utF4txoc8Bu0AfTc+5W351g8ze0sqUXsbckuhrLD8QJkekrn2b4YsfpJJcPmnra0cvRXePHdtkeTkuNIjHBWhejgvNXDlsvYLrc8FVFDCuedwDE9eg73Wm03qTxGcl+H8Pv9lXz43OkvuX+Hnji7N+a0RVWoXOLjuSSfe6z8BWc7TTFgZ1Eb6ef2kKNU9lFPQWyNyJUssukdEOHhebLvx7m2ZXR0gcosImB2CmjjY2B2mR0jmsPB0dQAt+37LJfhwIE3NuzpNtlxUnJnqpuMVv2Jrh8U6dN+MxFqbNREm5cy8xz2gDmTC57xp8Rn4x5gxTBIpsiIaRGp1z5zHWAIAT4l5/qdTwlMg06IaXFpnU8t2kGCGg+suctGXaw4+kaPJcnkPLkcvwerRJPoSvMNnZX0p2G5tbnPJbjw7ldSmBob5ju8iQOwP5rOTIsatmMHHlndIx+G/hhjMY0PDBSp/jrHSDePK2C47HlHdbWPgcBZ2JM89NOW+xLgVsGBzqtQaBIcYj5fKOdmiArxnmIdfxDfpsqr5sfoXl8KyfVHByVaqqkK8cpl7SvdlchYwKuDlFqzZGVEpRzIxv9Qr6uJFtVx06Eix/VRJeniqHpk/UNjGLEWiOir/FSoRuPH4Vf/iA6Fa+jJ94mfiHx6LFAk9l4Ox4iIP7KyljI5WWVBmO0TJNQNF1gBoJnkr69edlYxboRo1TlZ6OKoFQlVC2EC4TC+m8gxzRhqP8ADkMwhY11PSHOLWOiWHU7ylrtU3dHIDl8wyt64G+JzsFSGHqhz8OHFw0RrZqu8AEiQfWxcTDrRX5GNzjolB09nfHZXTc7zO1WtMxvc732sORndaD8Z8lo/wCHS0FrqL2vbDH6SHEUnNLgNDfnBG3ywFM5TndWoGubRIouYDTqNdrnzNc2I3gg9zETO8R8TMq/jcD4lOo9mkPc5ge40XFvm0up7GYEGJktVDDqaN806OCOC8ntXsrXBdcqtHkqyrjSKsAWDFHvg2Auk8lOUKokdoWvAq4VT1K0ZMXf3OhxeX6Cqjp2WZq0UyXEcj9FFZ9xa3wzojxHeUR/KI3/AK5+i0c4h0RqMdJMLzUMXHWN2S5POlmVJUipkkkm55nmrYVUVk5tE1w4aVN4fUcJGwP5ldFweZCqRocNusmPyXIZXpSxLmmWkg9rKpl43qO7Opx+f6MOnVUdpFBrTqe6T059vRWhoPQdjMj1gwuS0+IsQ0yKr59Z/NWuz+uTPiv+sfYKv/4pfVFv+qQ90/8ABHoiLpnCCIiAIiIAiIgCIiAK9isVwKygXkqoKtCBZBVUlVVpQwbrwD8SamAPhVAauFcfMyYdTJ3fSPI842JvY3XSs74xw9HBmu0+NSrSab2iA9w0g0nttpqTzi1zC4BC9RiXBhZqOgkOLZOkuAIDtPWCbrRPApS7E4yaVFkqhKKi3kSupeZCvJViwwERFgBERAEREAREQBERAVduqIUQBERAEREAREQBERAEREBcCroVgV2pZBeFYmpUlZBdKoqSmpAXFUKalaSsAEqiIsAIiIAiIgCIiAIiIAiIgCIiAIiIAiIgCIiAIiIAiIgCIiAIiIAiIgCIiAIiIAiIgCIiAIiIAiIgCIiAIiIAiIgCIiAIiIAiIgCIiAIiIAiIgCIiAIiIAiIgCIiAIiIAiIgCIiAIiIAiIgCIiAIiIAiIgCIiAIiIAiIgCIiAIiIAiIgCIiAIiIAiIgCIiAIiIAiIgP/Z"/>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338" name="Picture 2" descr="http://xroads.virginia.edu/~hyper/FEDERAL/federal.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760393"/>
            <a:ext cx="6108700" cy="49060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00200" y="4876800"/>
            <a:ext cx="1981200" cy="646331"/>
          </a:xfrm>
          <a:prstGeom prst="rect">
            <a:avLst/>
          </a:prstGeom>
          <a:noFill/>
        </p:spPr>
        <p:txBody>
          <a:bodyPr wrap="square" rtlCol="0">
            <a:spAutoFit/>
          </a:bodyPr>
          <a:lstStyle/>
          <a:p>
            <a:pPr algn="ctr"/>
            <a:r>
              <a:rPr lang="en-US" dirty="0" smtClean="0">
                <a:solidFill>
                  <a:srgbClr val="FFFF00"/>
                </a:solidFill>
              </a:rPr>
              <a:t>Alexander Hamilton</a:t>
            </a:r>
            <a:endParaRPr lang="en-US" dirty="0">
              <a:solidFill>
                <a:srgbClr val="FFFF00"/>
              </a:solidFill>
            </a:endParaRPr>
          </a:p>
        </p:txBody>
      </p:sp>
      <p:sp>
        <p:nvSpPr>
          <p:cNvPr id="8" name="TextBox 7"/>
          <p:cNvSpPr txBox="1"/>
          <p:nvPr/>
        </p:nvSpPr>
        <p:spPr>
          <a:xfrm>
            <a:off x="3886200" y="5334000"/>
            <a:ext cx="1524000" cy="646331"/>
          </a:xfrm>
          <a:prstGeom prst="rect">
            <a:avLst/>
          </a:prstGeom>
          <a:noFill/>
        </p:spPr>
        <p:txBody>
          <a:bodyPr wrap="square" rtlCol="0">
            <a:spAutoFit/>
          </a:bodyPr>
          <a:lstStyle/>
          <a:p>
            <a:pPr algn="ctr"/>
            <a:r>
              <a:rPr lang="en-US" dirty="0" smtClean="0">
                <a:solidFill>
                  <a:srgbClr val="FFFF00"/>
                </a:solidFill>
              </a:rPr>
              <a:t>James Madison</a:t>
            </a:r>
            <a:endParaRPr lang="en-US" dirty="0">
              <a:solidFill>
                <a:srgbClr val="FFFF00"/>
              </a:solidFill>
            </a:endParaRPr>
          </a:p>
        </p:txBody>
      </p:sp>
      <p:sp>
        <p:nvSpPr>
          <p:cNvPr id="9" name="TextBox 8"/>
          <p:cNvSpPr txBox="1"/>
          <p:nvPr/>
        </p:nvSpPr>
        <p:spPr>
          <a:xfrm>
            <a:off x="5791200" y="4876800"/>
            <a:ext cx="1447800" cy="646331"/>
          </a:xfrm>
          <a:prstGeom prst="rect">
            <a:avLst/>
          </a:prstGeom>
          <a:noFill/>
        </p:spPr>
        <p:txBody>
          <a:bodyPr wrap="square" rtlCol="0">
            <a:spAutoFit/>
          </a:bodyPr>
          <a:lstStyle/>
          <a:p>
            <a:pPr algn="ctr"/>
            <a:r>
              <a:rPr lang="en-US" dirty="0" smtClean="0">
                <a:solidFill>
                  <a:srgbClr val="FFFF00"/>
                </a:solidFill>
              </a:rPr>
              <a:t>John </a:t>
            </a:r>
          </a:p>
          <a:p>
            <a:pPr algn="ctr"/>
            <a:r>
              <a:rPr lang="en-US" dirty="0" smtClean="0">
                <a:solidFill>
                  <a:srgbClr val="FFFF00"/>
                </a:solidFill>
              </a:rPr>
              <a:t>Jay</a:t>
            </a:r>
            <a:endParaRPr lang="en-US" dirty="0">
              <a:solidFill>
                <a:srgbClr val="FFFF00"/>
              </a:solidFill>
            </a:endParaRPr>
          </a:p>
        </p:txBody>
      </p:sp>
    </p:spTree>
    <p:extLst>
      <p:ext uri="{BB962C8B-B14F-4D97-AF65-F5344CB8AC3E}">
        <p14:creationId xmlns:p14="http://schemas.microsoft.com/office/powerpoint/2010/main" val="630621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t>Journal: Articles of Confederation or Constitution</a:t>
            </a:r>
            <a:endParaRPr lang="en-US" dirty="0"/>
          </a:p>
        </p:txBody>
      </p:sp>
      <p:sp>
        <p:nvSpPr>
          <p:cNvPr id="3" name="Content Placeholder 2"/>
          <p:cNvSpPr>
            <a:spLocks noGrp="1"/>
          </p:cNvSpPr>
          <p:nvPr>
            <p:ph idx="1"/>
          </p:nvPr>
        </p:nvSpPr>
        <p:spPr/>
        <p:txBody>
          <a:bodyPr>
            <a:normAutofit lnSpcReduction="10000"/>
          </a:bodyPr>
          <a:lstStyle/>
          <a:p>
            <a:r>
              <a:rPr lang="en-US" dirty="0" smtClean="0"/>
              <a:t>Your character lives under a system of government in which the powers of the states dominate the central government.  Your character has read the Federalist Papers.  Describe your character’s opinion on whether to keep the old system or embrace the Constitution.</a:t>
            </a:r>
          </a:p>
          <a:p>
            <a:r>
              <a:rPr lang="en-US" dirty="0" smtClean="0"/>
              <a:t>½ page</a:t>
            </a:r>
          </a:p>
          <a:p>
            <a:r>
              <a:rPr lang="en-US" dirty="0" smtClean="0"/>
              <a:t>Due end of class</a:t>
            </a:r>
            <a:endParaRPr lang="en-US" dirty="0"/>
          </a:p>
        </p:txBody>
      </p:sp>
    </p:spTree>
    <p:extLst>
      <p:ext uri="{BB962C8B-B14F-4D97-AF65-F5344CB8AC3E}">
        <p14:creationId xmlns:p14="http://schemas.microsoft.com/office/powerpoint/2010/main" val="434586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saturdaydownsouth.com/wp-content/uploads/2012/06/b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 y="0"/>
            <a:ext cx="914764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249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Questions for the Committee of 13</a:t>
            </a:r>
            <a:endParaRPr lang="en-US" dirty="0"/>
          </a:p>
        </p:txBody>
      </p:sp>
      <p:sp>
        <p:nvSpPr>
          <p:cNvPr id="3" name="Content Placeholder 2"/>
          <p:cNvSpPr>
            <a:spLocks noGrp="1"/>
          </p:cNvSpPr>
          <p:nvPr>
            <p:ph idx="1"/>
          </p:nvPr>
        </p:nvSpPr>
        <p:spPr/>
        <p:txBody>
          <a:bodyPr>
            <a:normAutofit/>
          </a:bodyPr>
          <a:lstStyle/>
          <a:p>
            <a:r>
              <a:rPr lang="en-US" dirty="0" smtClean="0"/>
              <a:t>How strong should the central government be?</a:t>
            </a:r>
          </a:p>
          <a:p>
            <a:r>
              <a:rPr lang="en-US" dirty="0" smtClean="0"/>
              <a:t>What form should it take:</a:t>
            </a:r>
          </a:p>
          <a:p>
            <a:pPr lvl="1"/>
            <a:r>
              <a:rPr lang="en-US" dirty="0"/>
              <a:t>Democracy</a:t>
            </a:r>
          </a:p>
          <a:p>
            <a:pPr lvl="1"/>
            <a:r>
              <a:rPr lang="en-US" dirty="0"/>
              <a:t>Republic</a:t>
            </a:r>
          </a:p>
          <a:p>
            <a:pPr lvl="1"/>
            <a:r>
              <a:rPr lang="en-US" dirty="0"/>
              <a:t>Monarchy</a:t>
            </a:r>
          </a:p>
          <a:p>
            <a:r>
              <a:rPr lang="en-US" dirty="0" smtClean="0"/>
              <a:t>How do we go about creating it?</a:t>
            </a:r>
          </a:p>
          <a:p>
            <a:r>
              <a:rPr lang="en-US" dirty="0" smtClean="0"/>
              <a:t>Who should be the King?</a:t>
            </a:r>
          </a:p>
        </p:txBody>
      </p:sp>
    </p:spTree>
    <p:extLst>
      <p:ext uri="{BB962C8B-B14F-4D97-AF65-F5344CB8AC3E}">
        <p14:creationId xmlns:p14="http://schemas.microsoft.com/office/powerpoint/2010/main" val="41923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axiomamuse.files.wordpress.com/2010/12/bill-of-rights.jpg"/>
          <p:cNvPicPr>
            <a:picLocks noChangeAspect="1" noChangeArrowheads="1"/>
          </p:cNvPicPr>
          <p:nvPr/>
        </p:nvPicPr>
        <p:blipFill rotWithShape="1">
          <a:blip r:embed="rId2">
            <a:extLst>
              <a:ext uri="{28A0092B-C50C-407E-A947-70E740481C1C}">
                <a14:useLocalDpi xmlns:a14="http://schemas.microsoft.com/office/drawing/2010/main" val="0"/>
              </a:ext>
            </a:extLst>
          </a:blip>
          <a:srcRect t="10299" r="50000" b="73781"/>
          <a:stretch/>
        </p:blipFill>
        <p:spPr bwMode="auto">
          <a:xfrm>
            <a:off x="209894" y="1447800"/>
            <a:ext cx="8705506"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5776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axiomamuse.files.wordpress.com/2010/12/bill-of-rights.jpg"/>
          <p:cNvPicPr>
            <a:picLocks noChangeAspect="1" noChangeArrowheads="1"/>
          </p:cNvPicPr>
          <p:nvPr/>
        </p:nvPicPr>
        <p:blipFill rotWithShape="1">
          <a:blip r:embed="rId2">
            <a:extLst>
              <a:ext uri="{28A0092B-C50C-407E-A947-70E740481C1C}">
                <a14:useLocalDpi xmlns:a14="http://schemas.microsoft.com/office/drawing/2010/main" val="0"/>
              </a:ext>
            </a:extLst>
          </a:blip>
          <a:srcRect t="24814" r="50000" b="62388"/>
          <a:stretch/>
        </p:blipFill>
        <p:spPr bwMode="auto">
          <a:xfrm>
            <a:off x="152400" y="914400"/>
            <a:ext cx="884517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796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axiomamuse.files.wordpress.com/2010/12/bill-of-rights.jpg"/>
          <p:cNvPicPr>
            <a:picLocks noChangeAspect="1" noChangeArrowheads="1"/>
          </p:cNvPicPr>
          <p:nvPr/>
        </p:nvPicPr>
        <p:blipFill rotWithShape="1">
          <a:blip r:embed="rId2">
            <a:extLst>
              <a:ext uri="{28A0092B-C50C-407E-A947-70E740481C1C}">
                <a14:useLocalDpi xmlns:a14="http://schemas.microsoft.com/office/drawing/2010/main" val="0"/>
              </a:ext>
            </a:extLst>
          </a:blip>
          <a:srcRect t="36832" r="50000" b="52555"/>
          <a:stretch/>
        </p:blipFill>
        <p:spPr bwMode="auto">
          <a:xfrm>
            <a:off x="228600" y="838200"/>
            <a:ext cx="8751783"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1159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axiomamuse.files.wordpress.com/2010/12/bill-of-rights.jpg"/>
          <p:cNvPicPr>
            <a:picLocks noChangeAspect="1" noChangeArrowheads="1"/>
          </p:cNvPicPr>
          <p:nvPr/>
        </p:nvPicPr>
        <p:blipFill rotWithShape="1">
          <a:blip r:embed="rId2">
            <a:extLst>
              <a:ext uri="{28A0092B-C50C-407E-A947-70E740481C1C}">
                <a14:useLocalDpi xmlns:a14="http://schemas.microsoft.com/office/drawing/2010/main" val="0"/>
              </a:ext>
            </a:extLst>
          </a:blip>
          <a:srcRect t="46820" r="50000" b="34140"/>
          <a:stretch/>
        </p:blipFill>
        <p:spPr bwMode="auto">
          <a:xfrm>
            <a:off x="152183" y="1143000"/>
            <a:ext cx="8689025"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555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axiomamuse.files.wordpress.com/2010/12/bill-of-rights.jpg"/>
          <p:cNvPicPr>
            <a:picLocks noChangeAspect="1" noChangeArrowheads="1"/>
          </p:cNvPicPr>
          <p:nvPr/>
        </p:nvPicPr>
        <p:blipFill rotWithShape="1">
          <a:blip r:embed="rId2">
            <a:extLst>
              <a:ext uri="{28A0092B-C50C-407E-A947-70E740481C1C}">
                <a14:useLocalDpi xmlns:a14="http://schemas.microsoft.com/office/drawing/2010/main" val="0"/>
              </a:ext>
            </a:extLst>
          </a:blip>
          <a:srcRect l="3483" t="65080" r="50000" b="13071"/>
          <a:stretch/>
        </p:blipFill>
        <p:spPr bwMode="auto">
          <a:xfrm>
            <a:off x="381000" y="304800"/>
            <a:ext cx="8382000" cy="507412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axiomamuse.files.wordpress.com/2010/12/bill-of-rights.jpg"/>
          <p:cNvPicPr>
            <a:picLocks noChangeAspect="1" noChangeArrowheads="1"/>
          </p:cNvPicPr>
          <p:nvPr/>
        </p:nvPicPr>
        <p:blipFill rotWithShape="1">
          <a:blip r:embed="rId2">
            <a:extLst>
              <a:ext uri="{28A0092B-C50C-407E-A947-70E740481C1C}">
                <a14:useLocalDpi xmlns:a14="http://schemas.microsoft.com/office/drawing/2010/main" val="0"/>
              </a:ext>
            </a:extLst>
          </a:blip>
          <a:srcRect l="50913" t="10748" r="1886" b="82383"/>
          <a:stretch/>
        </p:blipFill>
        <p:spPr bwMode="auto">
          <a:xfrm>
            <a:off x="381000" y="4839762"/>
            <a:ext cx="8382000" cy="1572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9751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axiomamuse.files.wordpress.com/2010/12/bill-of-rights.jpg"/>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17792" r="3099" b="59892"/>
          <a:stretch/>
        </p:blipFill>
        <p:spPr bwMode="auto">
          <a:xfrm>
            <a:off x="152400" y="381000"/>
            <a:ext cx="8839200" cy="5521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9590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axiomamuse.files.wordpress.com/2010/12/bill-of-rights.jpg"/>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39953" r="2894" b="45689"/>
          <a:stretch/>
        </p:blipFill>
        <p:spPr bwMode="auto">
          <a:xfrm>
            <a:off x="152399" y="533400"/>
            <a:ext cx="8760621"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6122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axiomamuse.files.wordpress.com/2010/12/bill-of-rights.jpg"/>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54445" b="35255"/>
          <a:stretch/>
        </p:blipFill>
        <p:spPr bwMode="auto">
          <a:xfrm>
            <a:off x="183283" y="1143000"/>
            <a:ext cx="8735202"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6780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axiomamuse.files.wordpress.com/2010/12/bill-of-rights.jpg"/>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63675" b="25088"/>
          <a:stretch/>
        </p:blipFill>
        <p:spPr bwMode="auto">
          <a:xfrm>
            <a:off x="228600" y="1219200"/>
            <a:ext cx="8782178"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2876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axiomamuse.files.wordpress.com/2010/12/bill-of-rights.jpg"/>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74132" b="12758"/>
          <a:stretch/>
        </p:blipFill>
        <p:spPr bwMode="auto">
          <a:xfrm>
            <a:off x="304799" y="1447800"/>
            <a:ext cx="8634599"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908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Articles of Confederation</a:t>
            </a:r>
            <a:endParaRPr lang="en-US" dirty="0"/>
          </a:p>
        </p:txBody>
      </p:sp>
      <p:sp>
        <p:nvSpPr>
          <p:cNvPr id="3" name="Content Placeholder 2"/>
          <p:cNvSpPr>
            <a:spLocks noGrp="1"/>
          </p:cNvSpPr>
          <p:nvPr>
            <p:ph idx="1"/>
          </p:nvPr>
        </p:nvSpPr>
        <p:spPr/>
        <p:txBody>
          <a:bodyPr>
            <a:normAutofit/>
          </a:bodyPr>
          <a:lstStyle/>
          <a:p>
            <a:r>
              <a:rPr lang="en-US" dirty="0" smtClean="0">
                <a:solidFill>
                  <a:srgbClr val="FFFF00"/>
                </a:solidFill>
              </a:rPr>
              <a:t>Adopted in 1777</a:t>
            </a:r>
          </a:p>
          <a:p>
            <a:r>
              <a:rPr lang="en-US" dirty="0" smtClean="0">
                <a:solidFill>
                  <a:srgbClr val="FFFF00"/>
                </a:solidFill>
              </a:rPr>
              <a:t>Name:  United States of America</a:t>
            </a:r>
          </a:p>
          <a:p>
            <a:r>
              <a:rPr lang="en-US" dirty="0" smtClean="0">
                <a:solidFill>
                  <a:srgbClr val="FFFF00"/>
                </a:solidFill>
              </a:rPr>
              <a:t>Each state retains its sovereignty</a:t>
            </a:r>
          </a:p>
          <a:p>
            <a:r>
              <a:rPr lang="en-US" dirty="0" smtClean="0">
                <a:solidFill>
                  <a:srgbClr val="FFFF00"/>
                </a:solidFill>
              </a:rPr>
              <a:t>The U.S.A. is not sovereign itself</a:t>
            </a:r>
          </a:p>
        </p:txBody>
      </p:sp>
    </p:spTree>
    <p:extLst>
      <p:ext uri="{BB962C8B-B14F-4D97-AF65-F5344CB8AC3E}">
        <p14:creationId xmlns:p14="http://schemas.microsoft.com/office/powerpoint/2010/main" val="37226031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tatic.tvtropes.org/pmwiki/pub/images/ben_frankl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1905000"/>
            <a:ext cx="5019931" cy="4953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304800"/>
            <a:ext cx="8229600" cy="830997"/>
          </a:xfrm>
          <a:prstGeom prst="rect">
            <a:avLst/>
          </a:prstGeom>
          <a:noFill/>
        </p:spPr>
        <p:txBody>
          <a:bodyPr wrap="square" rtlCol="0">
            <a:spAutoFit/>
          </a:bodyPr>
          <a:lstStyle/>
          <a:p>
            <a:r>
              <a:rPr lang="en-US" sz="4800" b="1" dirty="0" smtClean="0">
                <a:solidFill>
                  <a:srgbClr val="FFFF00"/>
                </a:solidFill>
              </a:rPr>
              <a:t>Mr. </a:t>
            </a:r>
            <a:r>
              <a:rPr lang="en-US" sz="4800" b="1" dirty="0" err="1" smtClean="0">
                <a:solidFill>
                  <a:srgbClr val="FFFF00"/>
                </a:solidFill>
              </a:rPr>
              <a:t>Heffron’s</a:t>
            </a:r>
            <a:r>
              <a:rPr lang="en-US" sz="4800" b="1" dirty="0" smtClean="0">
                <a:solidFill>
                  <a:srgbClr val="FFFF00"/>
                </a:solidFill>
              </a:rPr>
              <a:t> Favorite Patriot</a:t>
            </a:r>
          </a:p>
        </p:txBody>
      </p:sp>
      <p:sp>
        <p:nvSpPr>
          <p:cNvPr id="3" name="TextBox 2"/>
          <p:cNvSpPr txBox="1"/>
          <p:nvPr/>
        </p:nvSpPr>
        <p:spPr>
          <a:xfrm>
            <a:off x="5867400" y="3124200"/>
            <a:ext cx="2895600" cy="1754326"/>
          </a:xfrm>
          <a:prstGeom prst="rect">
            <a:avLst/>
          </a:prstGeom>
          <a:noFill/>
        </p:spPr>
        <p:txBody>
          <a:bodyPr wrap="square" rtlCol="0">
            <a:spAutoFit/>
          </a:bodyPr>
          <a:lstStyle/>
          <a:p>
            <a:pPr algn="ctr"/>
            <a:r>
              <a:rPr lang="en-US" sz="5400" dirty="0" smtClean="0">
                <a:solidFill>
                  <a:srgbClr val="FFFF00"/>
                </a:solidFill>
                <a:latin typeface="Albertus Medium" panose="020E0602030304020304" pitchFamily="34" charset="0"/>
              </a:rPr>
              <a:t>Benjamin </a:t>
            </a:r>
          </a:p>
          <a:p>
            <a:pPr algn="ctr"/>
            <a:r>
              <a:rPr lang="en-US" sz="5400" dirty="0" smtClean="0">
                <a:solidFill>
                  <a:srgbClr val="FFFF00"/>
                </a:solidFill>
                <a:latin typeface="Albertus Medium" panose="020E0602030304020304" pitchFamily="34" charset="0"/>
              </a:rPr>
              <a:t>Franklin</a:t>
            </a:r>
            <a:endParaRPr lang="en-US" sz="5400" dirty="0">
              <a:solidFill>
                <a:srgbClr val="FFFF00"/>
              </a:solidFill>
              <a:latin typeface="Albertus Medium" panose="020E0602030304020304" pitchFamily="34" charset="0"/>
            </a:endParaRPr>
          </a:p>
        </p:txBody>
      </p:sp>
    </p:spTree>
    <p:extLst>
      <p:ext uri="{BB962C8B-B14F-4D97-AF65-F5344CB8AC3E}">
        <p14:creationId xmlns:p14="http://schemas.microsoft.com/office/powerpoint/2010/main" val="32489363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encrypted-tbn1.gstatic.com/images?q=tbn:ANd9GcSwGLwqLNeMKZPeTGwDZ0CZu-u-nHLlbJPR5skOZliSYX2ExgP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81000"/>
            <a:ext cx="5773133"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1142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encrypted-tbn2.gstatic.com/images?q=tbn:ANd9GcSEJDoHemZjtkhjBMcpyzHfBtSDRbSzrONgH0wmCJcGPg2RUv5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52400"/>
            <a:ext cx="4114800" cy="6482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2112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Ben Franklin Quotes</a:t>
            </a:r>
            <a:endParaRPr lang="en-US" dirty="0"/>
          </a:p>
        </p:txBody>
      </p:sp>
      <p:sp>
        <p:nvSpPr>
          <p:cNvPr id="3" name="Content Placeholder 2"/>
          <p:cNvSpPr>
            <a:spLocks noGrp="1"/>
          </p:cNvSpPr>
          <p:nvPr>
            <p:ph idx="1"/>
          </p:nvPr>
        </p:nvSpPr>
        <p:spPr/>
        <p:txBody>
          <a:bodyPr>
            <a:normAutofit fontScale="85000" lnSpcReduction="10000"/>
          </a:bodyPr>
          <a:lstStyle/>
          <a:p>
            <a:r>
              <a:rPr lang="en-US" dirty="0"/>
              <a:t>Fish and visitors stink after three days</a:t>
            </a:r>
            <a:r>
              <a:rPr lang="en-US" dirty="0" smtClean="0"/>
              <a:t>.</a:t>
            </a:r>
          </a:p>
          <a:p>
            <a:r>
              <a:rPr lang="en-US" dirty="0" smtClean="0"/>
              <a:t>Three </a:t>
            </a:r>
            <a:r>
              <a:rPr lang="en-US" dirty="0"/>
              <a:t>may keep a secret, if two of them are dead. </a:t>
            </a:r>
            <a:endParaRPr lang="en-US" dirty="0" smtClean="0"/>
          </a:p>
          <a:p>
            <a:r>
              <a:rPr lang="en-US" dirty="0"/>
              <a:t>Early to bed and early to rise, makes a man healthy, wealthy, and wise. </a:t>
            </a:r>
            <a:endParaRPr lang="en-US" dirty="0" smtClean="0"/>
          </a:p>
          <a:p>
            <a:r>
              <a:rPr lang="en-US" dirty="0" smtClean="0"/>
              <a:t>He that </a:t>
            </a:r>
            <a:r>
              <a:rPr lang="en-US" dirty="0" err="1" smtClean="0"/>
              <a:t>lieth</a:t>
            </a:r>
            <a:r>
              <a:rPr lang="en-US" dirty="0" smtClean="0"/>
              <a:t> down with Dogs, shall rise up with Fleas. </a:t>
            </a:r>
          </a:p>
          <a:p>
            <a:r>
              <a:rPr lang="en-US" dirty="0" smtClean="0"/>
              <a:t>Those who in quarrels interpose, must often wipe a bloody nose</a:t>
            </a:r>
            <a:r>
              <a:rPr lang="en-US" dirty="0"/>
              <a:t>. </a:t>
            </a:r>
            <a:endParaRPr lang="en-US" dirty="0" smtClean="0"/>
          </a:p>
          <a:p>
            <a:r>
              <a:rPr lang="en-US" dirty="0" smtClean="0"/>
              <a:t>Glass</a:t>
            </a:r>
            <a:r>
              <a:rPr lang="en-US" dirty="0"/>
              <a:t>, China, and Reputation, are easily </a:t>
            </a:r>
            <a:r>
              <a:rPr lang="en-US" dirty="0" err="1"/>
              <a:t>crack'd</a:t>
            </a:r>
            <a:r>
              <a:rPr lang="en-US" dirty="0"/>
              <a:t>, and never well mended</a:t>
            </a:r>
            <a:r>
              <a:rPr lang="en-US" dirty="0" smtClean="0"/>
              <a:t>.</a:t>
            </a:r>
          </a:p>
          <a:p>
            <a:r>
              <a:rPr lang="en-US" dirty="0"/>
              <a:t>An ounce of prevention is worth a pound of cure. </a:t>
            </a:r>
            <a:endParaRPr lang="en-US" dirty="0" smtClean="0"/>
          </a:p>
          <a:p>
            <a:endParaRPr lang="en-US" dirty="0" smtClean="0"/>
          </a:p>
          <a:p>
            <a:endParaRPr lang="en-US" dirty="0"/>
          </a:p>
        </p:txBody>
      </p:sp>
    </p:spTree>
    <p:extLst>
      <p:ext uri="{BB962C8B-B14F-4D97-AF65-F5344CB8AC3E}">
        <p14:creationId xmlns:p14="http://schemas.microsoft.com/office/powerpoint/2010/main" val="32160994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Ben Franklin Quotes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We must all hang together, or assuredly we shall all hang separately</a:t>
            </a:r>
            <a:r>
              <a:rPr lang="en-US" dirty="0" smtClean="0"/>
              <a:t>.</a:t>
            </a:r>
          </a:p>
          <a:p>
            <a:r>
              <a:rPr lang="en-US" dirty="0"/>
              <a:t>Courteous Reader</a:t>
            </a:r>
            <a:br>
              <a:rPr lang="en-US" dirty="0"/>
            </a:br>
            <a:r>
              <a:rPr lang="en-US" dirty="0"/>
              <a:t>Remember that time is money</a:t>
            </a:r>
            <a:r>
              <a:rPr lang="en-US" dirty="0" smtClean="0"/>
              <a:t>.</a:t>
            </a:r>
          </a:p>
          <a:p>
            <a:r>
              <a:rPr lang="en-US" dirty="0"/>
              <a:t>There was never a good war or a bad peace</a:t>
            </a:r>
            <a:r>
              <a:rPr lang="en-US" dirty="0" smtClean="0"/>
              <a:t>.</a:t>
            </a:r>
          </a:p>
          <a:p>
            <a:r>
              <a:rPr lang="en-US" dirty="0"/>
              <a:t>Our new Constitution is now established, and has an appearance that promises permanency; but in the world nothing can be said to be certain except death and taxes</a:t>
            </a:r>
            <a:r>
              <a:rPr lang="en-US" dirty="0" smtClean="0"/>
              <a:t>.</a:t>
            </a:r>
          </a:p>
          <a:p>
            <a:r>
              <a:rPr lang="en-US" dirty="0"/>
              <a:t>Genius without education is like silver in the mine. </a:t>
            </a:r>
            <a:endParaRPr lang="en-US" dirty="0" smtClean="0"/>
          </a:p>
          <a:p>
            <a:r>
              <a:rPr lang="en-US" dirty="0" smtClean="0"/>
              <a:t>A </a:t>
            </a:r>
            <a:r>
              <a:rPr lang="en-US" dirty="0"/>
              <a:t>penny saved is a penny earned.</a:t>
            </a:r>
            <a:endParaRPr lang="en-US" dirty="0" smtClean="0"/>
          </a:p>
          <a:p>
            <a:endParaRPr lang="en-US" dirty="0" smtClean="0"/>
          </a:p>
          <a:p>
            <a:endParaRPr lang="en-US" dirty="0"/>
          </a:p>
        </p:txBody>
      </p:sp>
    </p:spTree>
    <p:extLst>
      <p:ext uri="{BB962C8B-B14F-4D97-AF65-F5344CB8AC3E}">
        <p14:creationId xmlns:p14="http://schemas.microsoft.com/office/powerpoint/2010/main" val="39785736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dsc.discovery.com/fansites/mythbusters/db/science/images/ben-franklin-ki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81000"/>
            <a:ext cx="9152921"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595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encrypted-tbn2.gstatic.com/images?q=tbn:ANd9GcSsKBjxEw1rIVzaqJazB4KUMaF1WeDZZrcyiDjxbIKlQ5zpKrB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238469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s://encrypted-tbn1.gstatic.com/images?q=tbn:ANd9GcRipP5xDmbr4cVD3wO-VEwEeSCpr2R87RE7wmLHch_RbMCkFFGuf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405851"/>
            <a:ext cx="2455859" cy="2994950"/>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https://encrypted-tbn3.gstatic.com/images?q=tbn:ANd9GcTTjzYIfNxObN-ow5_sQwIR3fcLgqXqAlqUB0sIKtidJ7aQ4-1b0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28600"/>
            <a:ext cx="2440829" cy="3048001"/>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https://encrypted-tbn2.gstatic.com/images?q=tbn:ANd9GcQMI_F-7EFYj-owflXORtpmyonJr7AVrgQDQn3rbTvluiDvciPI3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1691" y="1219200"/>
            <a:ext cx="3537856" cy="4953000"/>
          </a:xfrm>
          <a:prstGeom prst="rect">
            <a:avLst/>
          </a:prstGeom>
          <a:noFill/>
          <a:extLst>
            <a:ext uri="{909E8E84-426E-40DD-AFC4-6F175D3DCCD1}">
              <a14:hiddenFill xmlns:a14="http://schemas.microsoft.com/office/drawing/2010/main">
                <a:solidFill>
                  <a:srgbClr val="FFFFFF"/>
                </a:solidFill>
              </a14:hiddenFill>
            </a:ext>
          </a:extLst>
        </p:spPr>
      </p:pic>
      <p:pic>
        <p:nvPicPr>
          <p:cNvPr id="17418" name="Picture 10" descr="http://www.apstudent.com/ushistory/docs1751/joindi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4968033"/>
            <a:ext cx="2514600" cy="1741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520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Articles of Confederation</a:t>
            </a:r>
            <a:endParaRPr lang="en-US" dirty="0"/>
          </a:p>
        </p:txBody>
      </p:sp>
      <p:sp>
        <p:nvSpPr>
          <p:cNvPr id="3" name="Content Placeholder 2"/>
          <p:cNvSpPr>
            <a:spLocks noGrp="1"/>
          </p:cNvSpPr>
          <p:nvPr>
            <p:ph idx="1"/>
          </p:nvPr>
        </p:nvSpPr>
        <p:spPr/>
        <p:txBody>
          <a:bodyPr>
            <a:normAutofit/>
          </a:bodyPr>
          <a:lstStyle/>
          <a:p>
            <a:r>
              <a:rPr lang="en-US" dirty="0" smtClean="0">
                <a:solidFill>
                  <a:srgbClr val="FFFF00"/>
                </a:solidFill>
              </a:rPr>
              <a:t>Name:  United States of America</a:t>
            </a:r>
          </a:p>
          <a:p>
            <a:r>
              <a:rPr lang="en-US" dirty="0" smtClean="0">
                <a:solidFill>
                  <a:srgbClr val="FFFF00"/>
                </a:solidFill>
              </a:rPr>
              <a:t>Each state retains its sovereignty</a:t>
            </a:r>
          </a:p>
          <a:p>
            <a:r>
              <a:rPr lang="en-US" dirty="0" smtClean="0">
                <a:solidFill>
                  <a:srgbClr val="FFFF00"/>
                </a:solidFill>
              </a:rPr>
              <a:t>The U.S.A. is not sovereign itself</a:t>
            </a:r>
          </a:p>
          <a:p>
            <a:r>
              <a:rPr lang="en-US" dirty="0" smtClean="0">
                <a:solidFill>
                  <a:srgbClr val="FFFF00"/>
                </a:solidFill>
              </a:rPr>
              <a:t>Freedom of movement between states</a:t>
            </a:r>
          </a:p>
          <a:p>
            <a:r>
              <a:rPr lang="en-US" dirty="0" smtClean="0">
                <a:solidFill>
                  <a:srgbClr val="FFFF00"/>
                </a:solidFill>
              </a:rPr>
              <a:t>Central government to use states’ money</a:t>
            </a:r>
          </a:p>
          <a:p>
            <a:r>
              <a:rPr lang="en-US" dirty="0" smtClean="0">
                <a:solidFill>
                  <a:srgbClr val="FFFF00"/>
                </a:solidFill>
              </a:rPr>
              <a:t>One vote in Congress for each state</a:t>
            </a:r>
          </a:p>
        </p:txBody>
      </p:sp>
    </p:spTree>
    <p:extLst>
      <p:ext uri="{BB962C8B-B14F-4D97-AF65-F5344CB8AC3E}">
        <p14:creationId xmlns:p14="http://schemas.microsoft.com/office/powerpoint/2010/main" val="4136086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Articles of Confederation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rgbClr val="FFFF00"/>
                </a:solidFill>
              </a:rPr>
              <a:t>Name:  United States of America</a:t>
            </a:r>
          </a:p>
          <a:p>
            <a:r>
              <a:rPr lang="en-US" dirty="0" smtClean="0">
                <a:solidFill>
                  <a:srgbClr val="FFFF00"/>
                </a:solidFill>
              </a:rPr>
              <a:t>Each state retains its sovereignty</a:t>
            </a:r>
          </a:p>
          <a:p>
            <a:r>
              <a:rPr lang="en-US" dirty="0" smtClean="0">
                <a:solidFill>
                  <a:srgbClr val="FFFF00"/>
                </a:solidFill>
              </a:rPr>
              <a:t>The U.S.A. is not sovereign itself</a:t>
            </a:r>
          </a:p>
          <a:p>
            <a:r>
              <a:rPr lang="en-US" dirty="0" smtClean="0">
                <a:solidFill>
                  <a:srgbClr val="FFFF00"/>
                </a:solidFill>
              </a:rPr>
              <a:t>Freedom of movement between states</a:t>
            </a:r>
          </a:p>
          <a:p>
            <a:r>
              <a:rPr lang="en-US" dirty="0" smtClean="0">
                <a:solidFill>
                  <a:srgbClr val="FFFF00"/>
                </a:solidFill>
              </a:rPr>
              <a:t>Central government to use states’ money</a:t>
            </a:r>
          </a:p>
          <a:p>
            <a:r>
              <a:rPr lang="en-US" dirty="0" smtClean="0">
                <a:solidFill>
                  <a:srgbClr val="FFFF00"/>
                </a:solidFill>
              </a:rPr>
              <a:t>One vote in Congress for each state</a:t>
            </a:r>
          </a:p>
          <a:p>
            <a:r>
              <a:rPr lang="en-US" dirty="0" smtClean="0">
                <a:solidFill>
                  <a:srgbClr val="FFFF00"/>
                </a:solidFill>
              </a:rPr>
              <a:t>Debts of the U.S.A. are to be paid by the states</a:t>
            </a:r>
          </a:p>
          <a:p>
            <a:r>
              <a:rPr lang="en-US" dirty="0" smtClean="0">
                <a:solidFill>
                  <a:srgbClr val="FFFF00"/>
                </a:solidFill>
              </a:rPr>
              <a:t>Canada can join the Confederation if it chooses</a:t>
            </a:r>
          </a:p>
          <a:p>
            <a:r>
              <a:rPr lang="en-US" dirty="0" smtClean="0">
                <a:solidFill>
                  <a:srgbClr val="FFFF00"/>
                </a:solidFill>
              </a:rPr>
              <a:t>The Articles of Confederation are perpetual and can only be changed by Congressional approval and unanimous ratification from each state</a:t>
            </a:r>
            <a:endParaRPr lang="en-US" dirty="0">
              <a:solidFill>
                <a:srgbClr val="FFFF00"/>
              </a:solidFill>
            </a:endParaRPr>
          </a:p>
        </p:txBody>
      </p:sp>
    </p:spTree>
    <p:extLst>
      <p:ext uri="{BB962C8B-B14F-4D97-AF65-F5344CB8AC3E}">
        <p14:creationId xmlns:p14="http://schemas.microsoft.com/office/powerpoint/2010/main" val="1366703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763000" cy="1143000"/>
          </a:xfrm>
        </p:spPr>
        <p:txBody>
          <a:bodyPr>
            <a:normAutofit fontScale="90000"/>
          </a:bodyPr>
          <a:lstStyle/>
          <a:p>
            <a:r>
              <a:rPr lang="en-US" dirty="0" smtClean="0"/>
              <a:t>Life under the Articles of Confederation</a:t>
            </a:r>
            <a:endParaRPr lang="en-US" dirty="0"/>
          </a:p>
        </p:txBody>
      </p:sp>
      <p:sp>
        <p:nvSpPr>
          <p:cNvPr id="3" name="Content Placeholder 2"/>
          <p:cNvSpPr>
            <a:spLocks noGrp="1"/>
          </p:cNvSpPr>
          <p:nvPr>
            <p:ph idx="1"/>
          </p:nvPr>
        </p:nvSpPr>
        <p:spPr/>
        <p:txBody>
          <a:bodyPr/>
          <a:lstStyle/>
          <a:p>
            <a:r>
              <a:rPr lang="en-US" dirty="0" smtClean="0"/>
              <a:t>Britain blocks all trade in British Ports</a:t>
            </a:r>
          </a:p>
          <a:p>
            <a:pPr lvl="1"/>
            <a:r>
              <a:rPr lang="en-US" dirty="0" smtClean="0"/>
              <a:t>High inflation</a:t>
            </a:r>
          </a:p>
          <a:p>
            <a:r>
              <a:rPr lang="en-US" dirty="0" smtClean="0"/>
              <a:t>John Adams appointed America’s first Ambassador to Britain</a:t>
            </a:r>
          </a:p>
          <a:p>
            <a:r>
              <a:rPr lang="en-US" dirty="0" smtClean="0">
                <a:solidFill>
                  <a:srgbClr val="FFFF00"/>
                </a:solidFill>
              </a:rPr>
              <a:t>Shay’s Rebellion:  Confederate money is worthless so Massachusetts </a:t>
            </a:r>
          </a:p>
          <a:p>
            <a:pPr marL="0" indent="0">
              <a:buNone/>
            </a:pPr>
            <a:r>
              <a:rPr lang="en-US" dirty="0" smtClean="0">
                <a:solidFill>
                  <a:srgbClr val="FFFF00"/>
                </a:solidFill>
              </a:rPr>
              <a:t>    taxes farmers and they rebel</a:t>
            </a:r>
          </a:p>
          <a:p>
            <a:pPr marL="0" indent="0">
              <a:buNone/>
            </a:pPr>
            <a:r>
              <a:rPr lang="en-US" dirty="0" smtClean="0">
                <a:solidFill>
                  <a:srgbClr val="FFFF00"/>
                </a:solidFill>
              </a:rPr>
              <a:t>    led by veteran Daniel Shays.</a:t>
            </a:r>
          </a:p>
          <a:p>
            <a:pPr marL="0" indent="0">
              <a:buNone/>
            </a:pPr>
            <a:endParaRPr lang="en-US" dirty="0" smtClean="0"/>
          </a:p>
        </p:txBody>
      </p:sp>
      <p:pic>
        <p:nvPicPr>
          <p:cNvPr id="4" name="Picture 4" descr="http://1.bp.blogspot.com/-ASpmBguImyk/UG7t7_FlAOI/AAAAAAAAAF0/tI9d_109aQ8/s1600/073_shays_rebellion_260x19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343400"/>
            <a:ext cx="3149598"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33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Land Ordinance of 1785</a:t>
            </a:r>
            <a:endParaRPr lang="en-US" dirty="0"/>
          </a:p>
        </p:txBody>
      </p:sp>
      <p:sp>
        <p:nvSpPr>
          <p:cNvPr id="3" name="Content Placeholder 2"/>
          <p:cNvSpPr>
            <a:spLocks noGrp="1"/>
          </p:cNvSpPr>
          <p:nvPr>
            <p:ph idx="1"/>
          </p:nvPr>
        </p:nvSpPr>
        <p:spPr/>
        <p:txBody>
          <a:bodyPr/>
          <a:lstStyle/>
          <a:p>
            <a:r>
              <a:rPr lang="en-US" dirty="0" smtClean="0"/>
              <a:t>Confederacy has no authority to tax, so it plans to sell land in the new territory to raise money.</a:t>
            </a:r>
          </a:p>
          <a:p>
            <a:r>
              <a:rPr lang="en-US" dirty="0" smtClean="0"/>
              <a:t>Systems of surveying lands</a:t>
            </a:r>
            <a:endParaRPr lang="en-US" dirty="0"/>
          </a:p>
        </p:txBody>
      </p:sp>
    </p:spTree>
    <p:extLst>
      <p:ext uri="{BB962C8B-B14F-4D97-AF65-F5344CB8AC3E}">
        <p14:creationId xmlns:p14="http://schemas.microsoft.com/office/powerpoint/2010/main" val="1583713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ngennet.org/tnland/eng-pl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18" y="1676400"/>
            <a:ext cx="9235054" cy="5181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9600" y="152400"/>
            <a:ext cx="7924800" cy="1015663"/>
          </a:xfrm>
          <a:prstGeom prst="rect">
            <a:avLst/>
          </a:prstGeom>
          <a:noFill/>
        </p:spPr>
        <p:txBody>
          <a:bodyPr wrap="square" rtlCol="0">
            <a:spAutoFit/>
          </a:bodyPr>
          <a:lstStyle/>
          <a:p>
            <a:pPr algn="ctr"/>
            <a:r>
              <a:rPr lang="en-US" sz="6000" dirty="0" smtClean="0"/>
              <a:t>Metes and Bounds</a:t>
            </a:r>
            <a:endParaRPr lang="en-US" sz="6000" dirty="0"/>
          </a:p>
        </p:txBody>
      </p:sp>
    </p:spTree>
    <p:extLst>
      <p:ext uri="{BB962C8B-B14F-4D97-AF65-F5344CB8AC3E}">
        <p14:creationId xmlns:p14="http://schemas.microsoft.com/office/powerpoint/2010/main" val="4818998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TotalTime>
  <Words>820</Words>
  <Application>Microsoft Office PowerPoint</Application>
  <PresentationFormat>On-screen Show (4:3)</PresentationFormat>
  <Paragraphs>146</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Unit Three Theme: The United States Constitution</vt:lpstr>
      <vt:lpstr>PowerPoint Presentation</vt:lpstr>
      <vt:lpstr>Questions for the Committee of 13</vt:lpstr>
      <vt:lpstr>Articles of Confederation</vt:lpstr>
      <vt:lpstr>Articles of Confederation</vt:lpstr>
      <vt:lpstr>Articles of Confederation</vt:lpstr>
      <vt:lpstr>Life under the Articles of Confederation</vt:lpstr>
      <vt:lpstr>Land Ordinance of 1785</vt:lpstr>
      <vt:lpstr>PowerPoint Presentation</vt:lpstr>
      <vt:lpstr>PowerPoint Presentation</vt:lpstr>
      <vt:lpstr>PowerPoint Presentation</vt:lpstr>
      <vt:lpstr>PowerPoint Presentation</vt:lpstr>
      <vt:lpstr>Northwest Ordinance of 1787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Federalists</vt:lpstr>
      <vt:lpstr>Federalists</vt:lpstr>
      <vt:lpstr>Anti Federalists</vt:lpstr>
      <vt:lpstr>Anti Federalists</vt:lpstr>
      <vt:lpstr>Federalist Papers</vt:lpstr>
      <vt:lpstr>Federalist Papers</vt:lpstr>
      <vt:lpstr>Journal: Articles of Confederation or Constitution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Ben Franklin Quotes</vt:lpstr>
      <vt:lpstr>Ben Franklin Quotes</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20</cp:revision>
  <cp:lastPrinted>2012-10-20T23:07:57Z</cp:lastPrinted>
  <dcterms:created xsi:type="dcterms:W3CDTF">2012-10-20T22:55:41Z</dcterms:created>
  <dcterms:modified xsi:type="dcterms:W3CDTF">2013-11-03T13:51:39Z</dcterms:modified>
</cp:coreProperties>
</file>