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13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256" r:id="rId11"/>
    <p:sldId id="257" r:id="rId12"/>
    <p:sldId id="258" r:id="rId13"/>
    <p:sldId id="259" r:id="rId14"/>
    <p:sldId id="260" r:id="rId15"/>
    <p:sldId id="262" r:id="rId16"/>
    <p:sldId id="314" r:id="rId17"/>
    <p:sldId id="304" r:id="rId18"/>
    <p:sldId id="315" r:id="rId19"/>
    <p:sldId id="316" r:id="rId20"/>
    <p:sldId id="317" r:id="rId21"/>
    <p:sldId id="319" r:id="rId22"/>
    <p:sldId id="318" r:id="rId23"/>
    <p:sldId id="320" r:id="rId24"/>
    <p:sldId id="321" r:id="rId25"/>
    <p:sldId id="261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1" r:id="rId34"/>
    <p:sldId id="272" r:id="rId35"/>
    <p:sldId id="270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1" r:id="rId44"/>
    <p:sldId id="280" r:id="rId45"/>
    <p:sldId id="282" r:id="rId46"/>
    <p:sldId id="284" r:id="rId47"/>
    <p:sldId id="283" r:id="rId48"/>
    <p:sldId id="285" r:id="rId49"/>
    <p:sldId id="286" r:id="rId50"/>
    <p:sldId id="288" r:id="rId51"/>
    <p:sldId id="289" r:id="rId52"/>
    <p:sldId id="287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303" r:id="rId63"/>
    <p:sldId id="299" r:id="rId64"/>
    <p:sldId id="301" r:id="rId65"/>
    <p:sldId id="302" r:id="rId66"/>
    <p:sldId id="300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6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1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3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2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8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6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2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32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582D-5B5C-43F8-8820-B34EDA385E4F}" type="datetimeFigureOut">
              <a:rPr lang="en-US" smtClean="0"/>
              <a:t>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C6F0-8478-4478-B929-0E3880CAE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62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/url?sa=i&amp;rct=j&amp;q=&amp;esrc=s&amp;source=images&amp;cd=&amp;cad=rja&amp;docid=OrmBPQk9WXPqyM&amp;tbnid=AQVMBqpHthFQVM:&amp;ved=0CAUQjRw&amp;url=http%3A%2F%2Fb-43.blogspot.com%2F2011_04_01_archive.html&amp;ei=4SnuUtLvM6HF2QXr54DYCg&amp;bvm=bv.60444564,d.b2I&amp;psig=AFQjCNG4Y-GA7X41C_m-BCxj8_F4_dJgUQ&amp;ust=1391426378564652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en.wikipedia.org/wiki/File:John_Jacob_Astor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/url?sa=i&amp;rct=j&amp;q=&amp;esrc=s&amp;frm=1&amp;source=images&amp;cd=&amp;cad=rja&amp;docid=zwxendPAnLXf5M&amp;tbnid=xeG4BXFlqVGk0M:&amp;ved=0CAUQjRw&amp;url=http://taylors-manifest-destiny.wikispaces.com/Cultural+Changes+during+Westward+Expansion&amp;ei=tjUWUYu1IJKq8ASah4DYAw&amp;bvm=bv.42080656,d.eWU&amp;psig=AFQjCNF4ZgLSo6pi_mtgFMFG05wwnxUpuQ&amp;ust=136049641235881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/url?sa=i&amp;rct=j&amp;q=&amp;esrc=s&amp;frm=1&amp;source=images&amp;cd=&amp;cad=rja&amp;docid=HOJbcV-JJMg90M&amp;tbnid=Z4xR1CEnnM-KsM:&amp;ved=0CAUQjRw&amp;url=http://www.wilderness-survival.net/forums/showthread.php?12990-Pike-River-Rendezvous-2010&amp;ei=4DYWUd3fC5Sy9gTa24GICg&amp;bvm=bv.42080656,d.eWU&amp;psig=AFQjCNFoQLf37UMjeKGMxvHJeYfJN_anHg&amp;ust=136049660318048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frm=1&amp;source=images&amp;cd=&amp;cad=rja&amp;docid=-5dWXdjFcKQEqM&amp;tbnid=FbOnEBuEAo-qqM:&amp;ved=0CAUQjRw&amp;url=http://www.astoriaoregon.com/astoria_john_jacob_astor.php&amp;ei=lTgWUZnbJpDS9ATxt4G4AQ&amp;psig=AFQjCNH-OON-twyJnuVT9Oaa_bKANtfuRA&amp;ust=136049715494968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www.google.com/url?sa=i&amp;rct=j&amp;q=&amp;esrc=s&amp;frm=1&amp;source=images&amp;cd=&amp;cad=rja&amp;docid=UGgkwuiPh1gafM&amp;tbnid=8r4gyMD5pfO2fM:&amp;ved=0CAUQjRw&amp;url=http://www.historyglobe.com/ot/otmap1.htm&amp;ei=gjkWUZyMN4ze8ATUxoDICw&amp;bvm=bv.42080656,d.eWU&amp;psig=AFQjCNHeCmOx81YNu6r904VFR9-q6_vcXw&amp;ust=1360497395622547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docid=y28O4KAZe0gf3M&amp;tbnid=5hl6Jj2mtg8WlM:&amp;ved=0CAUQjRw&amp;url=http://www.nps.gov/oreg/photosmultimedia/Photo-Images-Along-the-Oregon-Trail.htm&amp;ei=ZDoWUdnJGZTM9ASjoIDQAQ&amp;bvm=bv.42080656,d.eWU&amp;psig=AFQjCNFiNWfAeZwo-g-FDhK1dTKdDpLmoQ&amp;ust=136049759978459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docid=9zkfg2N33clXBM&amp;tbnid=cNYJqvPuEXia6M:&amp;ved=0CAUQjRw&amp;url=http://www.flickr.com/photos/piedmont_fossil/1188905148/&amp;ei=sjsWUa_4LIL09gSKi4DoDQ&amp;bvm=bv.42080656,d.eWU&amp;psig=AFQjCNGTahLv7VHKZSZuFSJizCLxvkTBlw&amp;ust=1360497814030451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docid=sK1pt8Mn7in1FM&amp;tbnid=hkWqPAmmftdaCM:&amp;ved=0CAUQjRw&amp;url=http://mrkhistoryper6.wikispaces.com/People+of+the+Oregon+Trail&amp;ei=wDoWUeWjCZDQ8wSw3oA4&amp;bvm=bv.42080656,d.eWU&amp;psig=AFQjCNFiNWfAeZwo-g-FDhK1dTKdDpLmoQ&amp;ust=136049759978459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fvU-WwhxkpTbSM&amp;tbnid=9xybB5NkbC6SUM:&amp;ved=0CAUQjRw&amp;url=http%3A%2F%2Fspenceropalmines.com%2FSpencer-Opal-Mine.html&amp;ei=8TLuUqf_MMie2wWm1IDoDg&amp;bvm=bv.60444564,d.b2I&amp;psig=AFQjCNEFXfBjN744_p8EWZLxETmdUHtBlQ&amp;ust=1391428658814281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source=images&amp;cd=&amp;cad=rja&amp;docid=s3EFp2SbUfeCuM&amp;tbnid=k5GSSEtuQvoJTM:&amp;ved=0CAUQjRw&amp;url=http%3A%2F%2Fwww.peregrine-rocks.com%2Frocksminerals.shtml&amp;ei=kDHuUomaI8W-2QWv5IDoDg&amp;bvm=bv.60444564,d.b2I&amp;psig=AFQjCNEJ6dPtzZv147YBCv3KhUNWzQ3qiQ&amp;ust=139142821747087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www.google.com/imgres?imgurl&amp;imgrefurl=http%3A%2F%2Fwww.flashopal.com%2Findex.php%3Fmain_page%3Dproducts_all%26disp_order%3D7%26page%3D16&amp;h=0&amp;w=0&amp;sz=1&amp;tbnid=YamUG-3qx63e9M&amp;tbnh=194&amp;tbnw=259&amp;zoom=1&amp;docid=LdhXCCx3sQ3mqM&amp;hl=en&amp;ei=eTLuUrTmCMWp2gXYv4HoDg&amp;ved=0CAsQsCUoA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6qWIrdCfwQBylM&amp;tbnid=UcbMlg0k9NJlpM:&amp;ved=0CAUQjRw&amp;url=http%3A%2F%2Fwww.crosscountryroads.com%2FPictures%2Fidaho%2Fid_i15nb.html&amp;ei=ujPuUuqSBaGr2QWOtYHQDA&amp;bvm=bv.60444564,d.b2I&amp;psig=AFQjCNGktQ86tt1tGerVSqQ2FxXq9AXWzQ&amp;ust=1391428842559699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o-YH1wFJOxefbM&amp;tbnid=R7lx-jyP9rz9cM:&amp;ved=0CAUQjRw&amp;url=http%3A%2F%2Ftau0.wordpress.com%2F2011%2F05%2F17%2Fhitting-the-road%2F&amp;ei=ZzTuUvnZN6LD2wWU4oHIDA&amp;psig=AFQjCNGyKtU7M2_aJWHTqrWtrJnvjG838g&amp;ust=1391429024207907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R4qfRstDA-QRaM&amp;tbnid=ypGAJoNu6OQgPM:&amp;ved=0CAUQjRw&amp;url=http%3A%2F%2Fboisestatepublicradio.org%2Fpost%2Fidahos-parks-department-asks-funding-increase&amp;ei=8zTuUtybOKm62AXsh4GYDA&amp;psig=AFQjCNGp-tpoLtvsy8XZCz-DBvjEZdwOsQ&amp;ust=1391429141917155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5jjlcSKwjeCtGM&amp;tbnid=XMf5eiSzRYTFiM:&amp;ved=0CAUQjRw&amp;url=http%3A%2F%2Fhighway8a.blogspot.com%2F2012%2F01%2Fsoak-at-spencer-hot-springs.html&amp;ei=1zXuUtuyEYqa2AXF2YDoDg&amp;psig=AFQjCNFFniYz32jEje4yq5p3bh0h5dsQMQ&amp;ust=1391429428387911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HCKJIU6HtxBtlM&amp;tbnid=vJHxxyHmkRD8oM:&amp;ved=0CAUQjRw&amp;url=http%3A%2F%2Fgeology.isu.edu%2Fwapi%2Fenvgeo%2FEG6_volcano%2Fvolcanoes.htm&amp;ei=SDXuUtrnJOSA2QXcsYGYDA&amp;psig=AFQjCNFTS-Cn-suEAKVwgk6aOPxX45rrDg&amp;ust=1391429272390109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Ka6lfvFQvMjASM&amp;tbnid=NYf_COFwMpIYbM:&amp;ved=0CAUQjRw&amp;url=http%3A%2F%2Fwww.legendsofamerica.com%2Fwe-oregontrail2.html&amp;ei=Rz3uUoCZB6bb2QXnw4CQDw&amp;bvm=bv.60444564,d.b2I&amp;psig=AFQjCNFHGs02sw4m06rUbnhhEccyyLw5cg&amp;ust=1391431332539073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vLPAd_PHGdmX2M&amp;tbnid=GJErKnpIqNfgJM:&amp;ved=0CAUQjRw&amp;url=http%3A%2F%2Fwww.blm.gov%2Fid%2Fst%2Fen%2Fprog%2Fblm_special_areas%2Foregon_national_historic.html&amp;ei=wz3uUra0LKi02gW_64HYDA&amp;bvm=bv.60444564,d.b2I&amp;psig=AFQjCNFHGs02sw4m06rUbnhhEccyyLw5cg&amp;ust=1391431332539073" TargetMode="External"/><Relationship Id="rId2" Type="http://schemas.openxmlformats.org/officeDocument/2006/relationships/hyperlink" Target="http://www.google.com/url?sa=i&amp;rct=j&amp;q=&amp;esrc=s&amp;source=images&amp;cd=&amp;cad=rja&amp;docid=fvU-WwhxkpTbSM&amp;tbnid=JGF19b_IfpeRyM:&amp;ved=0CAUQjRw&amp;url=http%3A%2F%2Fspenceropalmines.com%2FSpencer-Opal-Mine.html&amp;ei=uTLuUr2REcmb2wXT4IGwDQ&amp;bvm=bv.60444564,d.b2I&amp;psig=AFQjCNEFXfBjN744_p8EWZLxETmdUHtBlQ&amp;ust=139142865881428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/url?sa=i&amp;rct=j&amp;q=&amp;esrc=s&amp;frm=1&amp;source=images&amp;cd=&amp;cad=rja&amp;docid=lvjBcn2685vYqM&amp;tbnid=7ltnCNZjDMFS8M:&amp;ved=0CAUQjRw&amp;url=http://www.richardbealblog.com/santa-fe-trail/&amp;ei=9TkWUcPKNYG69QTN2YH4Bg&amp;bvm=bv.42080656,d.eWU&amp;psig=AFQjCNHu4a_J9HnwpN5osOh-iXt4Soj_SQ&amp;ust=1360497486632659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om/url?sa=i&amp;rct=j&amp;q=&amp;esrc=s&amp;frm=1&amp;source=images&amp;cd=&amp;cad=rja&amp;docid=8FGvB30tfnNdCM&amp;tbnid=jXnVs_Eye4fTfM:&amp;ved=0CAUQjRw&amp;url=https://byustudies.byu.edu/features/josephsmith/js.aspx&amp;ei=bjwWUbOKC4b88QSfi4G4Cw&amp;bvm=bv.42080656,d.eWU&amp;psig=AFQjCNE3hWzSmtgXLJ1jP7RTrmh_wr-_dA&amp;ust=1360498137101899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dreads.com/photo/author/575321.Brigham_You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hyperlink" Target="http://www.google.com/url?sa=i&amp;rct=j&amp;q=&amp;esrc=s&amp;frm=1&amp;source=images&amp;cd=&amp;cad=rja&amp;docid=gDn5MOyWayb_uM&amp;tbnid=ECZRBIf9D7TIaM:&amp;ved=0CAUQjRw&amp;url=http://www.ducks.org/utah/utah-projects/great-salt-lake-nawca-phase-ii-salt-creek-waterfowl-management-area-restoration-project&amp;ei=zDwWUaWLBJOG9QS4oIHoBg&amp;bvm=bv.42080656,d.eWU&amp;psig=AFQjCNHH19hwiFhBYlipyL4-wb7pNuPYaQ&amp;ust=136049822653184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/url?sa=i&amp;rct=j&amp;q=&amp;esrc=s&amp;frm=1&amp;source=images&amp;cd=&amp;cad=rja&amp;docid=mUaNZgQZlo6HtM&amp;tbnid=qY8KTxjGVJfukM:&amp;ved=0CAUQjRw&amp;url=http://en.wikipedia.org/wiki/Miguel_Hidalgo_y_Costilla&amp;ei=IEAWUaiKNYjK9QSl5YG4Bw&amp;bvm=bv.42080656,d.eWU&amp;psig=AFQjCNHDWyLNxZJ0-os-3b0_rYfMOwVEmQ&amp;ust=1360499095599736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/url?sa=i&amp;rct=j&amp;q=&amp;esrc=s&amp;frm=1&amp;source=images&amp;cd=&amp;cad=rja&amp;docid=kTolz3iv2poXwM&amp;tbnid=XUg7ayyzrMjnWM:&amp;ved=0CAUQjRw&amp;url=http://www.biography.com/people/stephen-austin-37178&amp;ei=NkEWUangB4Xc8ATh24DYDg&amp;bvm=bv.42080656,d.eWU&amp;psig=AFQjCNGDd-XVeuRwmVzjbjVPmACFUrJ4bQ&amp;ust=136049930696200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source=images&amp;cd=&amp;cad=rja&amp;docid=arS8rZ-SJt5uVM&amp;tbnid=AtyTvAPiY7fwNM&amp;ved=0CAgQjRw&amp;url=http%3A%2F%2Fwww.sesdweb.net%2Fcms%2Flib06%2FPA01000019%2FCentricity%2FDomain%2F264%2FWestward_Expansion_Unit.html&amp;ei=fCruUpWVGYiN2gX_rIHgDA&amp;psig=AFQjCNFSkgq_mBQFXZb_TaROhN4oWEcEPA&amp;ust=139142655646061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m/url?sa=i&amp;rct=j&amp;q=&amp;esrc=s&amp;frm=1&amp;source=images&amp;cd=&amp;cad=rja&amp;docid=sK_dvpzy2BIo8M&amp;tbnid=Pzf39XDPq0sSRM:&amp;ved=0CAUQjRw&amp;url=http://en.wikipedia.org/wiki/File:Wpdms_republic_of_texas.png&amp;ei=hEQWUdSECYn89gTV-YCwDA&amp;bvm=bv.42080656,d.eWU&amp;psig=AFQjCNHsx_sZIktUs41sBF0jAeoFvWu2zQ&amp;ust=1360500217852681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frm=1&amp;source=images&amp;cd=&amp;cad=rja&amp;docid=_sJI8VQIG6X4nM&amp;tbnid=yjx2OMsOlizgJM:&amp;ved=0CAUQjRw&amp;url=http://www.sonofthesouth.net/texas/battle-alamo.htm&amp;ei=iUYWUaHqMYrC9QSalICwAQ&amp;bvm=bv.42080656,d.eWU&amp;psig=AFQjCNHLba0ktY0mCHHiOjIekJ9ZuLAgXw&amp;ust=1360500736115517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frm=1&amp;source=images&amp;cd=&amp;cad=rja&amp;docid=OYf_dsc3M1EzlM&amp;tbnid=QySxvOyEWDFHLM:&amp;ved=0CAUQjRw&amp;url=http://www.thetimes.co.uk/tto/arts/music/article3651309.ece&amp;ei=QkgWUaecH4m-8ASDmoGwBg&amp;psig=AFQjCNFFwKe82t02Q-cmAH2frdthW8J4gQ&amp;ust=1360501149448813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m/url?sa=i&amp;rct=j&amp;q=&amp;esrc=s&amp;frm=1&amp;source=images&amp;cd=&amp;cad=rja&amp;docid=6oLVHwXHcPBLqM&amp;tbnid=iEvNKRBngs3WyM:&amp;ved=0CAUQjRw&amp;url=http://memegenerator.net/instance/23396833&amp;ei=bUgWUf7ANIr89QSbjoCQCw&amp;psig=AFQjCNEM2hKlnrv-BUf3LWcJfwpWm7fNGQ&amp;ust=1360501216671137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rct=j&amp;q=&amp;esrc=s&amp;frm=1&amp;source=images&amp;cd=&amp;cad=rja&amp;docid=VCw70DjFH8xJ9M&amp;tbnid=b9SiEiroa1mNdM:&amp;ved=0CAUQjRw&amp;url=http://jackyman225.wikia.com/wiki/User_blog:Thats_random369/Crafty_Criminals_vs_Graphic_Guerrillas&amp;ei=AkkWUebtFILK9gSgpoHAAQ&amp;psig=AFQjCNEpoZbZXlckLTNUAakJVPxe3HCo4g&amp;ust=136050136955614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http://www.google.com/url?sa=i&amp;rct=j&amp;q=&amp;esrc=s&amp;frm=1&amp;source=images&amp;cd=&amp;cad=rja&amp;docid=gtNoW7FynbbHTM&amp;tbnid=9uGZVIQJ3LQ2CM:&amp;ved=0CAUQjRw&amp;url=http://ushistoryimages.com/battle-of-the-alamo.shtm&amp;ei=2EcWUdv2EoXs8gS1kYGoDg&amp;psig=AFQjCNGiAtKJ-GV9kZ173dGqj-pFX1EnIQ&amp;ust=136050099890446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://www.google.com/url?sa=i&amp;rct=j&amp;q=&amp;esrc=s&amp;frm=1&amp;source=images&amp;cd=&amp;cad=rja&amp;docid=_Jy5jtERwRVUFM&amp;tbnid=kQRB_jOpNM7WnM:&amp;ved=0CAUQjRw&amp;url=http://comicsidontunderstand.com/wordpress/2009/07/23/he-cant-remember-the-alamo/&amp;ei=8kkWUb3fIJTO9ASKhoGYDA&amp;bvm=bv.42080656,d.eWU&amp;psig=AFQjCNElHZsOHCyvzJy2R752gOzdtCTF5g&amp;ust=136050155878711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om/url?sa=i&amp;rct=j&amp;q=&amp;esrc=s&amp;frm=1&amp;source=images&amp;cd=&amp;cad=rja&amp;docid=3dedfiYsofHGdM&amp;tbnid=fUhlBsuozVQfsM:&amp;ved=0CAUQjRw&amp;url=http://www.siggraph.org/conferences/reports/s2002/&amp;ei=YUoWUZfwLIei8AS93IG4DQ&amp;bvm=bv.42080656,d.eWU&amp;psig=AFQjCNElHZsOHCyvzJy2R752gOzdtCTF5g&amp;ust=136050155878711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hyperlink" Target="http://www.google.com/url?sa=i&amp;rct=j&amp;q=&amp;esrc=s&amp;frm=1&amp;source=images&amp;cd=&amp;cad=rja&amp;docid=LiWwI8eNh6vfIM&amp;tbnid=FrTQBYQPbowtMM:&amp;ved=0CAUQjRw&amp;url=http://iiipercent.blogspot.com/2012/12/republic-of-texas-question.html&amp;ei=mksWUcelB4-c8QTOo4DQCQ&amp;bvm=bv.42080656,d.eWU&amp;psig=AFQjCNGsbewPVtwL1v8KvZn1J3UNqTMnYg&amp;ust=13605020341100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docid=G9aTO-vqxRWnEM&amp;tbnid=cR-LtX3oRB7CXM:&amp;ved=0CAUQjRw&amp;url=http://www.lonestarbannersandflags.com/texas-flags-and-flagpole-accessories/texas-state-flag/history-of-the-texas-flag/&amp;ei=7ksWUfWQKY388QSG64CwDw&amp;bvm=bv.42080656,d.eWU&amp;psig=AFQjCNEwO5oY4wc_ZLbXLmA7VIYnvPK-9g&amp;ust=1360502115512074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google.com/url?sa=i&amp;rct=j&amp;q=&amp;esrc=s&amp;frm=1&amp;source=images&amp;cd=&amp;cad=rja&amp;docid=d5YeWd8SiJk_RM&amp;tbnid=NmoyWcLlIMbnEM:&amp;ved=0CAUQjRw&amp;url=http://gregor.us/oil/the-oil-and-gas-republic-of-texas/&amp;ei=tksWUbCKOoSE9QTLuoHwCg&amp;bvm=bv.42080656,d.eWU&amp;psig=AFQjCNGsbewPVtwL1v8KvZn1J3UNqTMnYg&amp;ust=1360502034110058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/url?sa=i&amp;rct=j&amp;q=&amp;esrc=s&amp;frm=1&amp;source=images&amp;cd=&amp;cad=rja&amp;docid=B6sHql10_5uj7M&amp;tbnid=4DYXhZtW9vGbFM:&amp;ved=0CAUQjRw&amp;url=http://www.funscrape.com/Search/1/texas+rangers+wallpapers.html&amp;ei=VUsWUdHCHYaE8AT1_oDADg&amp;bvm=bv.42080656,d.eWU&amp;psig=AFQjCNHlIZqLI9Z_ZL4xdk-OvmtjSS4vDw&amp;ust=1360501961985209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file:///\\localhost\upload.wikimedia.org\wikipedia\en\9\9d\Texas_Rangers_Company_D_in_1887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hyperlink" Target="http://www.google.com/url?sa=i&amp;rct=j&amp;q=&amp;esrc=s&amp;frm=1&amp;source=images&amp;cd=&amp;cad=rja&amp;docid=WkJi0Af-y1j1NM&amp;tbnid=5b2omWBVFQs5eM:&amp;ved=0CAUQjRw&amp;url=http://www.charmingzebra.com/2011/06/walker-texas-ranger.html&amp;ei=0UwWUbqxB5L-8ATliYGIAw&amp;bvm=bv.42080656,d.eWU&amp;psig=AFQjCNEcqfnfoyLlgUGF6sNQ4u_pymi0mQ&amp;ust=136050231950511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source=images&amp;cd=&amp;cad=rja&amp;docid=Pch9UfYPJ9yQSM&amp;tbnid=BulIih-NH3xPkM:&amp;ved=0CAUQjRw&amp;url=http%3A%2F%2Fwww.texascrazy.com%2Fproduct%2Ftx-revolution-map-1836.html&amp;ei=FCvuUpi3IueM2QWP_4HADA&amp;psig=AFQjCNG5IJW0lXtWqI3Qq2yU7WpIcfuHPw&amp;ust=139142668042531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com/url?sa=i&amp;rct=j&amp;q=&amp;esrc=s&amp;frm=1&amp;source=images&amp;cd=&amp;cad=rja&amp;docid=YYKjpwTmTBaL1M&amp;tbnid=4oqGqB3v3iCm7M:&amp;ved=0CAUQjRw&amp;url=http://bigthink.com/purpose-inc/plutocracy-the-new-manifest-destiny&amp;ei=fk8WUf6CBojI9QTPqoCIDQ&amp;bvm=bv.42080656,d.eWU&amp;psig=AFQjCNGNSedJY3QvdE-XwstE8eC-M7Yuwg&amp;ust=1360503004616174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blog.hirestrategies.co.uk/photos/uncategorized/2008/08/27/myheadhurts.jpg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/url?sa=i&amp;rct=j&amp;q=&amp;esrc=s&amp;frm=1&amp;source=images&amp;cd=&amp;cad=rja&amp;docid=uTS8Tb16JoOfgM&amp;tbnid=2xRItoZa1hrC4M:&amp;ved=0CAUQjRw&amp;url=http://yesteryearsnews.wordpress.com/2011/10/26/influence-of-texas-on-election-of-1844/&amp;ei=HVcWUebZH4ey9gSt6YFY&amp;bvm=bv.42080656,d.eWU&amp;psig=AFQjCNEKF_HJHM0GjPZVa1pf1n3dovvYTQ&amp;ust=1360504982334473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file:///\\localhost\upload.wikimedia.org\wikipedia\commons\a\a2\Clay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hyperlink" Target="http://www.google.com/url?sa=i&amp;rct=j&amp;q=&amp;esrc=s&amp;frm=1&amp;source=images&amp;cd=&amp;cad=rja&amp;docid=pNkwAos977rxXM&amp;tbnid=z_NWc_7Bg-TlpM:&amp;ved=0CAUQjRw&amp;url=http://dantate.featuredblog.com/?p=261&amp;ei=L1YWUeLUGI788QTEzoDoCQ&amp;bvm=bv.42080656,d.eWU&amp;psig=AFQjCNFiTbSRt86zWBfer_i64c_EsWGfpA&amp;ust=1360504703625775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file:///\\localhost\upload.wikimedia.org\wikipedia\commons\f\f8\James_Polk_restored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google.com/url?sa=i&amp;rct=j&amp;q=&amp;esrc=s&amp;frm=1&amp;source=images&amp;cd=&amp;cad=rja&amp;docid=lz5k4U3apw0YCM&amp;tbnid=OhCrNCTtqIQcTM:&amp;ved=0CAUQjRw&amp;url=http://www.smirkingchimp.com/thread/michael-collins/38728/why-the-new-security-zone-along-the-canadian-border&amp;ei=n1gWUfzlF4nI9QShuoDoCA&amp;bvm=bv.42080656,d.eWU&amp;psig=AFQjCNF1dGKynJBTOA3PNBujYGc0KMYhHg&amp;ust=1360505202670920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com/url?sa=i&amp;rct=j&amp;q=&amp;esrc=s&amp;frm=1&amp;source=images&amp;cd=&amp;cad=rja&amp;docid=NNpYZuvUCyGNSM&amp;tbnid=g1LqXbARGy7DMM:&amp;ved=0CAUQjRw&amp;url=http://www.sonofthesouth.net/mexican-war/zachary-taylor.htm&amp;ei=qFoWUfyjPIGm8gSMroGADg&amp;bvm=bv.42080656,d.eWU&amp;psig=AFQjCNHYnMWo3DRyoR1Ce3VoQoSSPZa0GQ&amp;ust=1360505734704311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google.com/url?sa=i&amp;rct=j&amp;q=&amp;esrc=s&amp;frm=1&amp;source=images&amp;cd=&amp;cad=rja&amp;docid=yQqf35T2-TY6FM&amp;tbnid=iBK-ZB3-pniM8M:&amp;ved=0CAUQjRw&amp;url=http://jjie.org/californias-second-chance-bill-offers-hope-for-lwop-sentenced-youth/17979/california-state-flag&amp;ei=alsWUe7fDYPe8ATak4CIDw&amp;bvm=bv.42080656,d.eWU&amp;psig=AFQjCNEyxjG10znwJUovITm0abpo1udq5A&amp;ust=136050608066192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hyperlink" Target="http://www.google.com/url?sa=i&amp;rct=j&amp;q=&amp;esrc=s&amp;frm=1&amp;source=images&amp;cd=&amp;cad=rja&amp;docid=eUFHWodhY_LbiM&amp;tbnid=gEHuGW_-O0876M:&amp;ved=0CAUQjRw&amp;url=http://www.cherylannestapp.com/tag/bear-flag-revolt/&amp;ei=klsWUardFYb88QSfi4G4Cw&amp;bvm=bv.42080656,d.eWU&amp;psig=AFQjCNFRFcTCIpa8QbiqKd4I_QMcXtvZ9w&amp;ust=136050611721192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docid=Yia7_06tQPDWhM&amp;tbnid=ZOGexm4T-JJtpM:&amp;ved=0CAUQjRw&amp;url=http%3A%2F%2Fcommonsenseatheism.com%2F%3Fp%3D11433&amp;ei=qyvuUtDzJOKR2wXn8oGoDA&amp;psig=AFQjCNEClO8PfU6SccTu5xwV4JX0DK4Scw&amp;ust=1391426784170943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file:///\\localhost\upload.wikimedia.org\wikipedia\en\e\ec\Gold_Rush_Title.jpg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file:///\\localhost\upload.wikimedia.org\wikipedia\commons\8\8f\Sutters_mill_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www.google.com/url?sa=i&amp;rct=j&amp;q=&amp;esrc=s&amp;frm=1&amp;source=images&amp;cd=&amp;cad=rja&amp;docid=74sexc6_mdqnKM&amp;tbnid=4dArMNX2IC0-OM:&amp;ved=0CAUQjRw&amp;url=http://len-hiddentreasures.blogspot.com/2011/07/mining-for-gold.html&amp;ei=vF8WUceGBoj69QSs4IDoAg&amp;bvm=bv.42080656,d.eWU&amp;psig=AFQjCNF-PkyR7LOMedqjXA2c1Rw2F0fNDg&amp;ust=1360507164663901" TargetMode="Externa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/url?sa=i&amp;rct=j&amp;q=&amp;esrc=s&amp;frm=1&amp;source=images&amp;cd=&amp;cad=rja&amp;docid=WZ0rCskKkRIrjM&amp;tbnid=uEdJ3b3_9Z64-M:&amp;ved=0CAUQjRw&amp;url=http://sports.yahoo.com/blogs/nfl-shutdown-corner/early-conference-championship-looks-kaepernick-gives-49ers-edge-163204461--nfl.html&amp;ei=52AWUeqnHYWC9QT1oICwAg&amp;bvm=bv.42080656,d.eWU&amp;psig=AFQjCNFeprupnZKOndt8tfXdFdzECHsiQg&amp;ust=1360507484480958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google.com/url?sa=i&amp;rct=j&amp;q=&amp;esrc=s&amp;frm=1&amp;source=images&amp;cd=&amp;cad=rja&amp;docid=OgAaa8rzmSRyvM&amp;tbnid=wxerLED-Zb9MeM:&amp;ved=0CAUQjRw&amp;url=http://mazamascience.com/EnergyTrends/?p=912&amp;ei=YWEWUbz7K4no8gT0yYCYBw&amp;bvm=bv.42080656,d.eWU&amp;psig=AFQjCNHTNavyk5MRtEJWq9w1l8iGyQMv_g&amp;ust=1360507588544414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google.com/url?sa=i&amp;rct=j&amp;q=&amp;esrc=s&amp;frm=1&amp;source=images&amp;cd=&amp;cad=rja&amp;docid=kOcKwVJwAuTLsM&amp;tbnid=WrWYcKyVe2kUOM:&amp;ved=0CAUQjRw&amp;url=http://commons.wikipedia.org/wiki/File:Sluice_(PSF).png&amp;ei=QmIWUZv2FobI9gTkhICADw&amp;bvm=bv.42080656,d.eWU&amp;psig=AFQjCNHhIfbfpuTb89NCvYVkA1HV57FiYQ&amp;ust=1360507836600243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om/url?sa=i&amp;rct=j&amp;q=&amp;esrc=s&amp;frm=1&amp;source=images&amp;cd=&amp;cad=rja&amp;docid=rD3eKhOZsnPS_M&amp;tbnid=6gvRaxhrr-WN7M:&amp;ved=0CAUQjRw&amp;url=http://en.wikipedia.org/wiki/File:Lead_mining_Barber_1865p321cropped.jpg&amp;ei=SWQWUcr-K4Xg8AS9poG4Dw&amp;bvm=bv.42080656,d.eWU&amp;psig=AFQjCNG32t4laUKtZOI8fiy3ZppoAOtqDQ&amp;ust=1360508296996791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google.com/url?sa=i&amp;rct=j&amp;q=&amp;esrc=s&amp;frm=1&amp;source=images&amp;cd=&amp;cad=rja&amp;docid=gu5uYseC7mrEZM&amp;tbnid=gmmnvKPqFNuT5M:&amp;ved=0CAUQjRw&amp;url=http://antiquefamilyphotos.blogspot.com/2010/09/missouri-lead-miners-and-funny-picture.html&amp;ei=imQWUbjyE5KE8ATUgoDQAQ&amp;bvm=bv.42080656,d.eWU&amp;psig=AFQjCNG32t4laUKtZOI8fiy3ZppoAOtqDQ&amp;ust=1360508296996791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LOe6mOsJgr7-yM&amp;tbnid=6aCAImj6OsI6uM:&amp;ved=0CAUQjRw&amp;url=http://www.flickr.com/photos/emilysue/7854614846/&amp;ei=R2UWUeqpIo_I9QT_5oCgBA&amp;bvm=bv.42080656,d.eWU&amp;psig=AFQjCNH0Xg-FMJn_-aCmIMcd2c3zv4lMUg&amp;ust=1360508608907133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/url?sa=i&amp;rct=j&amp;q=&amp;esrc=s&amp;source=images&amp;cd=&amp;cad=rja&amp;docid=xBZgDYoIHR8yDM&amp;tbnid=xy96WdS7yY-hQM:&amp;ved=0CAUQjRw&amp;url=http%3A%2F%2Fwww.lausd.k12.ca.us%2FFleming_MS%2Fstudents%2FLos_Chicanos%2FChristopher%2FEdwin.html&amp;ei=WizuUt-POPH22AXXvICgDw&amp;psig=AFQjCNG6YxmZOuDC3EsD4OKVcVWzCXDw7A&amp;ust=139142695945810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file:///\\localhost\upload.wikimedia.org\wikipedia\commons\0\0d\California_Clipper_500.jpg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com/url?sa=i&amp;rct=j&amp;q=&amp;esrc=s&amp;frm=1&amp;source=images&amp;cd=&amp;cad=rja&amp;docid=K2XYa8vznV2koM&amp;tbnid=3suwQrdwUIuIcM:&amp;ved=0CAUQjRw&amp;url=http://www.ocregister.com/articles/city-342359-percent-bankruptcy.html&amp;ei=JWkWUeOkEoK88wTFqIH4AQ&amp;bvm=bv.42080656,d.eWU&amp;psig=AFQjCNGr9gV_0gpq2wCLEG4mT3TGBONDrA&amp;ust=136050958888774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hyperlink" Target="http://www.google.com/url?sa=i&amp;rct=j&amp;q=&amp;esrc=s&amp;frm=1&amp;source=images&amp;cd=&amp;cad=rja&amp;docid=zQ3K7Fz6MhVoDM&amp;tbnid=hqRtd5LPKndSaM:&amp;ved=0CAUQjRw&amp;url=http://www.123people.ca/s/mr+burns&amp;ei=b2kWUaeoNIKc8QSNxIHwCw&amp;bvm=bv.42080656,d.eWU&amp;psig=AFQjCNGTP69bIP5YOYOCKywS0CCO-PIYCg&amp;ust=1360509673195911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ages&amp;cd=&amp;cad=rja&amp;docid=sohSK9ZhZ4lQSM&amp;tbnid=1JexIZu10GQvZM:&amp;ved=0CAUQjRw&amp;url=http%3A%2F%2Fwww.businessinsider.com%2Fignitionwest%2F2012%2Fmobile&amp;ei=RC3uUsz9HMPL2gWTuIHQDA&amp;psig=AFQjCNHpEZx_Ngfw1KRTRsEVkK6t1EG-xA&amp;ust=139142710936716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hyperlink" Target="http://www.google.com/url?sa=i&amp;rct=j&amp;q=&amp;esrc=s&amp;source=images&amp;cd=&amp;cad=rja&amp;docid=T1xt_fblxbMQ9M&amp;tbnid=IKppJuPvm9IwsM:&amp;ved=0CAUQjRw&amp;url=http%3A%2F%2Fwww.usflags.com%2Fproducts%2F1652-san-francisco-forty-niners-49ers-banner.aspx&amp;ei=jS3uUuu7Eqqa2gWUj4DYDA&amp;psig=AFQjCNGA4JDllU4QVRFU2IwkQvfrtgUSZA&amp;ust=139142731062137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UNIT SIX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>
                <a:solidFill>
                  <a:srgbClr val="FFFF00"/>
                </a:solidFill>
              </a:rPr>
              <a:t>Westward Expansion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4.bp.blogspot.com/-Rq9Mt-6FZbw/Tag6DPjVpYI/AAAAAAAAFM4/ndJfELXww74/s400/HoraceGreel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19960"/>
            <a:ext cx="6511413" cy="44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2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0/01/John_Jacob_Astor.jpg/220px-John_Jacob_As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6" y="453271"/>
            <a:ext cx="5035455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438010"/>
            <a:ext cx="3619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John Jacob Astor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First American Millionaire</a:t>
            </a:r>
          </a:p>
          <a:p>
            <a:endParaRPr lang="en-US" dirty="0"/>
          </a:p>
        </p:txBody>
      </p:sp>
      <p:sp>
        <p:nvSpPr>
          <p:cNvPr id="5" name="AutoShape 6" descr="data:image/jpeg;base64,/9j/4AAQSkZJRgABAQAAAQABAAD/2wCEAAkGBhQSERQUExQVFRQWFRoYFxgWGBUYGBgYGhgeGBgUFxgYGyYeGBkjGhoXHy8gIycpLCwsGB8xNTAqNSYrLCkBCQoKDgwOFA8PFSkcFBwpKSkpLCkpKSkpKSkpKSkpKSkpKSkpKSkpLCkpLDIpKSkpLCkpKSksKSkpLCwpKSksKf/AABEIALsBDQMBIgACEQEDEQH/xAAcAAABBAMBAAAAAAAAAAAAAAAAAgMEBQEGBwj/xABKEAABAgQEAwQIAwQFCgcAAAABAhEAAyExBBJBUQVhcQcigZEGEzJCUqGx8BTB0WJy4fEVIzOCkggkQ1Nzg5OistIWF2N0o8LT/8QAFwEBAQEBAAAAAAAAAAAAAAAAAAECA//EABwRAQEBAQEBAQEBAAAAAAAAAAARARICMWFRIf/aAAwDAQACEQMRAD8A7jBBBAEEEEAQQQQBBCVLADkht9IpeIem2Ckf2mKkg/CFhav8KHV8oC8gjQcX2z4JD5ROmbMgIB/4ikn5RRYzt0dxKw6UnQzFktXVKUj/AKtRBZrrcDxwPGdrWNWTlmhHKXLQB0BUFHxeKeb6b49ZZWInVcMFLHLQgRKvL0mVQzMx8tPtTEDqpI+pjzejisw3W5O5cv418htEpPFVgvnSddPIc2hV5/XepnpHh0ljOQ4uxf6QxO9MMKn/AEj8koWTvomOQYb0mHsm/wARrWlGpqQH5axKzGc3+cZeSklI5Vtu0SrxjouK7R8MiyZyjWyGt++REBXazJ/1E/x9X+SzGkI9FJpqFZhehf7/AFaEf+HZiLSyQdSSNQ12ZoU5blM7XEP3MMshrlaR0FAqMy+11Dd7DTQXoApBHmWjUBwaakP6vKwqxJpuWLpP20Rp2GUHHqw+oax53q7N4QpzjdU9rozN+FXl39YkqbUlIS3zgV2th6YVeU2JmAHyCT9Y0NRWpqJGo5CzUpppvCwlepp43oH66+EKc46BI7V0G+Gmg8lIPW+WJsrtNwxvLnjRilH5LMc0DhJdJs4ca13uBuIY9Yoj2XyjmRSvRnJt+cKc463L7RcGbrWnrLmfkDFjhPSnCzPZny32Ksp8lMY4cqcoUI5WVzqCCHIegtDcxRo9r7UdqPfZ+UKc49EpU9ozGmdlcx8GqrtOUP8AkQWGwrG5xpz0QQQQBBBBAEEEEAQQQQBGFKaMxz/twnzEcKWZZUE+tliZlo8skjKf2Sooca21gIXpJ23yZMwy8NL/ABBFDMKssp/2SASsc6DYmNO4p2xY6eMqFS8ON5SXXt7S8wHgB1jmIxx/mPKFpx3KC/42HH+kM2eWnzp08bTFqUBW7Ow8tYjevNkpYc9Omg184q047UjyZv4w4jHJ8fukGqmqLl3pXf7MZSpgLdaa76n8oir4mkixfUuS/LkIQccCaMxbpXSth12gVYJoS4J16d1wa6VhUucPgFKPqNqM28V44gATR+teehtDiOJjZ28ObU8YkKuZS1MzpDkBxR2tQdAavElMlNO87EF05n6/fW4iklcbAd9eZFNulIfTx5NgAK1qd7/W0ItX2HRLGin3Y0HMbAhomy8juyha36M589o1iX6TEMBlflrSg52HyhUz0wUwCUsKubkv4coRa3/BY9vaJt7ygepH5nZ4vpPHEEsQokm7fwfnR45PJ9KlDQjWoHvB2BpSx8BFrhfSNRALrUxcOtSe8ze09SRodCSBCNV1POld3PJwA42IrqOtIbXhZB9pKTU3NxqWP15xpUn0uZJ7g+I5So8vaNKGsWH/AIiXMYVGxASzHmD3qhVhvaIrZkokWSBvRJZ9FVADi/LkIhrkyQ5KQLXKAa2YJBI6Xd+sVwnFRZjm9pi7aAO9gSRdr7VOFIBVdTMc1blizbaA8zyYiDGTpSQVVA7u2vM9QxaziKLHcRyglqgJoWJJLAO3QjyrSr+KkZiTmIQWIYlw6bkuHJGbUln3jXMViWdBoFdHYsQAoMziwHLcwEoY8lCVVDkhyHsQNLChoalg14RLXnSoq7oDBwAoqUQ5YUYX1dzozRGnY7KWLWepNVBsycwIDVLl/dAcNEbFKUoZ2LOG9plMAFUJdgXpudLQR2TsgW+CXyxCx5IRG9RoHYwt8FN/9yvb/Vy43+NOPr6IIIIIIIIIAggggCCCCAIpPTTgX4zAYjD6zJZCf3x3kf8AMExdxgwHihvD7tGY2DtA4X+H4njJbMBPWpOndmH1ibaMoRr8UZeMiMQNAKeAmMQQGQqM5zvCRBALEKJENxl4KcaFBQ+9YbC2t8+sPSkipPK+rwVKwanNDqNAa9DS9K32iXhJyalRYAgCgBICgX0Fi5LnyaK5A1cV6kmt+jxIUmoDULKBcKNQGHW3ycQbzW1cPkBa3qpxZ3Jp3swBszPTUc2vsBISgggFytRUpLqapyvy5irqPhR+i+HWWNiHJ71SUlgTyS/jteNtwubKCtnAFqh/hJUzhkl3G7PGddD8lRexBS4uD4nKAwDUAB9nYl8LS4zW5FxnNTlapCSGcVsRzCfw6UHMo90HU6H4lG93bcNpWS6WBcgEMFFRY5UsRpa5b4SxEQQcdLJdkuoKAHeUR3mBWugAcNQH2X2Ea9xLDgBlvnG6zbLlJu7Bh3RqTRmjaPVgy05zlQVKU8sVarB3LkgE5g9DaNX40uSkBCEMG1XmcqAAchbMORZnprAVMiQkKcsNUhVUZaFKSWDktamm7xI4jKCe6ok5coVUd1SgAoWqoZXawZjEFOIzKzK9rQuSUlzQfCmpbYCJU6RkllCgxNx7wOaqVKUHBIyk/s+MVHVOxGYThJ7hv85JGt5Ut46NHOuxVDYafUn+u8KIADVNGAjosMcfX0QQQRWRBBBAEEEEAQQQQBBBBAede33hBl8STOY5Z8lJfTPL7igD+76s+Mczj0D/AJQvDwrAyJrd6XiAH/ZmIUCP8SUeUef2igEDRloIDEZggIgMRloGjMABMZH310ghSU/d4KxDiVO1WFj+vlCUS6FywbY1PwggXbekYAgJCVUrXxsNdOnlErB3yuEgqfMwcBxUnUWpyPjCBHIX/kd9BFjw9bLGjEUJIUxq4GlIN43XgsgnLUsEsAmhLli4UfaZgBo+jsNgUFEqqQQnMojKwoXzVBFAaMBrzNBwXikkJFUlZaxAqWNjTMz+RpaJwl+uSBmKmdpdCkE2zskuSQSBUsKtrh1OzFqxGWXKYjN35ii8tg1kqASS/wAIpzqYuF4YClUKuQgkA0TRSQCMpT3j1EJ4XLTlDOA4SASk0ANEigZy/wCoENcSASQE7vQOpyWBD1UfHY0qIBni+LASMyjVNe6V0NU1PtCp/ZpWwfSuJSiFhWUpU1U/sgX3zZimgpfwu5vE1EEkFATUVImggPRRDpUDlLs1qd6KHE4kqWCQa2VMZwg+8oWqNa3O5EVFbORldiSAaFw16194s4p+RiTJxBZjd9SSQaOeVm8VXozq8MAkBagk5LDVlEByEsPdL1J+iPVBJLkHK4o9WAABdruNLA3JgOzdjUojCTlENmnmu4EtH6mN/jUOy2QE8OlkXUpZPXOU/RIjb4Y4+vogggisiCCCAIIIIAggggCCCCA0ztgwXrOD4qjlCUzByyTEqJ8njy+0evPS/CmbgMXLAzFeHmpA3JlqAHnHkR3i4CMQCFFBgEwRkwpIEAkxgw96thzHW+0IQNoKwbRh4U3lrCCPrBGQqJEogah/vR31+RiNRtXgUWN7QVKXOB90at00B6Q5w/DBSgFlk62eocM+9POIj3JOnXr+cWMoMk1dL8rlqci3W5g1n1sWE4akE91izFJILJFKu7uxq9CNQK3WD4fLSM60gHMzKL5QXpU+1cuAal4r+FzJcxNAHAytlcnUG5NnFPhe7Re4BCFNkIagQxLKLBx3Sa1ZrteMO+LLAynUACxSKUepADBw1nZmsbmGeIcQSkp+IE94OdgQAGDGvnYw8h099SiCygBmJvUGzKueVLQxPm5RlDElmskJ2LJLAdeYDxBr8/GjKVL0JowBVdXeIoQauA1rgPFYopzKY5lOQSuySXDPZQBLWr3g3xX+KwxZCkqSDVROVKgVAEkZXKSwJA3BfUPU4jDl1LPvElQdrHMUgpoCKjLXwtGsZMTlhaQp2Kb91gKgUUSc5cZR+6KOYhTpwBzECjOGA6uAwrfq8W2JUPVslKfaTmIoXJUlLBtQHvZm2TWT5QWQlL1YP4gUFxTrY1tAd17K54VgAB7s2YPM5h8lRuMc+7GXGFmpUSSmaBX/AGaQ3ybwjoMMcfX3RBBBFZEEEEAQQQQBBBBAEEEEAidLzJI3BHnSPGmIw5lqUhVChRQeqTlPzEezVR5N9OcOEcSxqRQfiZp81lX5wFJJTWLSbJTk5xVJhap5ihExEYSnSMCsZEA6+Y7W+gS/jDaqaVd4eS2/P5V++UBYjoPnWl2ao8oNGgz+X8baQ3lhwD7MZbcfe0ENJV49YxCmhRl67NelW+jv8oIQgRKw+HIrYMavyduVIZETMEali1/iLswoBd3IB+kGsbL6OqCGSoBWZ86SkAIDMFGmY6crVuI3LD4MyUpUtyE5gFISaoOjhlMRVx1ffVOCYkAAywMw7q01zFI94hquWDU1fWNrl49bEHIUEMRlAAL1AYZTXR68ow74MQsMA/dJ92oAcrDh3fK1mb5xAxeJyZiEqAJSaMASFAqKjmKnamxZVS8PYrFlyXSDoCq6RRqjcEbV2MMSMKFsS5Y2Sp0tQENVQUQCz0szMYCLg8VkDkmyibAB1ElK29pu6w1a94XxWUJiELIZbqypLqvXLkaqsmWwN0vvE8YLICzhnqS+UVdwAK2DDm/OPjgEkJqO8oaKBckAtQPmUDsKE0dyKbFyFBvaJyksShRrdZUkUuQzA1irlyt/BuRqT97eFjxkgJqQSod2yiknMohXdAKvYqKByIhYfEd8Ghy5SzUYVr96xR17sZS0meH95FKUGU1ofDwjo0cq7HcQBOnIr3pQI/uqq/Pvj5x1WGOPv6IIIIrIggggCCCCAIIIIAggggCPLPaaB/S+N/23/wBER6mjzf2xyAji84gAZkSlkbkpCSafu/KA0RbQJlVYcv0+sLUYRlb75xVJ9XGD+cPAG+n3SMZeX3zgQ0RGUjpCimDLSkAoooDzIP1PWGwf0++ULO1n/WFerIHJWnMOzjk58zBSJconYUNyz8oUmU9DdgeZCg79GaMK0I6/f3pAF9KO9taPz06QEudKcBKsoLsK02zFW1xyyxjDLIVtbYuwqetzo9YYQrUl6/YPL9ImyMoWGFALivi29i0GsbLw2SAsKzHJRQSArU2JIdqvezxs2HQMpq7nMkXpluX1FQQKudzFLwVJKEkKIHIlgS2Q3Ymp6gnlF2Z5JqQcxYgk95TA2uc3k7UDmMOqDiMOFOXoNgal7ZkuxNQTy6QrDrKQoEslQBUUgd2w90c3dIarWAjM9R5HUioNKXDF6pGrOTpGUpzLBFgTcWF0B9mBci7asIBa56lFnqgOVZXyiodRsm5dT6bACK/iE/NVYAUWDrcgVJzAkNlplYEhnY6xNkyyXLnMoPp3gbs7gAuas1RoTEbiGHKQlKEqW7qKR3lA5+uZJaxp7xZ6QRRzcQAoUUUM+UkUUS5ygaO9qGpeHMNh8hd0lyxpUApLgPRulaUaGMTI95RagIpU1ArUF3e2jaCHwMpSAwKXILl+7Yk6beVoo2X0D42nDY0LWe4ULSpiNWUDVgageHg/Z8BxeVOH9Wp9wXChzKSxbnaPOaQlZUkeysFFgB3gUg/Q/wA4puGekWMwCgC6kJI7qnIBv3FiqFV0MMY9Y9ZQRyz0J7XET2QsqJ+BZHrR+6aCaPJXWOl4LHImpzS1BQ5aHYi4PI1iue5EiCCCCCCCCAIIIIAggggCPPHbnhyOKv8AHh5RHgqYn6iPQ8cI7e5bY6Qom+GArbuzV/8Ad8oDmkqU5DkN87OT5fWFTMM5HVuW563EYCqp2B0o4P02h5Rd70Ylq/XxrakVvDZwo+e/UCo8fIwr1AemwZtyA4oN4Mx0ez3NC9D5UgkTWoTdnfq4P3zgpCsO1dHFdn+x5GEzATez/XZ/DzESFq7papo+1hWli5+sMTBfcebi/wCUAIlUc3Fd33+UPpwqWa/dB0LVLkmzs0YwyQFWzUsdX93Vr+bRKQxfowejgH3jsdDv5QMMS5CQSdk0sKFwVVuHI5jweMT8LQEAukEUZnFR8h8m0ifJQEnvOQCNdKjISHFQaPYhI3EPqluCCA4SBsCwKXfRyz38w8RYqpOGzJKiQCAGJf2Wpd6BqNoDyiywnDgoqKaFCUqBDMXoACNHuWLFPmvCYd0uoC5bYBw7u1C7tShOsTkyf6t8tiSaEKSXcuepYE2JMKuYm8Nl5FDvnMHTRwXYMWpVOpAcEaRbTFZlJBLKzOAGLPVKQ3u94G9a9Ippc32XD1S98wNlBjZlFN9HasXSUintM7uxs9RUMzPU3ApaMtGEOWJpoK2J11q7mjDSGxIo5chWhADlPk9GBu3kYloAUmik5R3a0NXtfvHYHXnDUyd3O4xJDVvQEBudeozJNLEqUZYAYpUzNQVtVwFZjpQOOUQ5mAUkOgkBwnKs5Tmo6u6SogB3LCqzd2hvDz3BNcr6VIo4yukZgC5Y7XvDE5RIJJNKJZCEhIYgh8rEs7EnQWaAZxDSkpJWkLdglIBOoqC6qZkAULuaOIqxIUQpgQ5YAnnWoG+l+6bmsLnpUrvMXzVJcu5Fs3hR9RV4d/CkUVRI0d3YkOHqOhYRWTUqWXTSjXIoB8Tg7gltg0Xs/ApUklgUFic2zhRFXFfk/KKtK3LAZRUs/wBfCL3BKzS0glwHcX8eQiJWo8T9FErVmkH1S81EhwkM1X91Rd6UpE3g3p9jsJWYhSygAZyDmKbMpQ9tLChLtSNq/Cg6AtWvSn08esMrw6XYC96u53pyPzi0jovoP6dS8fKSoMFGmntC8tQFlAVHxCo1A2t485TMMvhs38RLSTh10nygaitFpb2VAuR8LNHZfRD0qE9KEqUF5k5pUwf6VIuCNJiRcasToYY57jaYIwIzFZEEEEAQRTca9MMJhKTpyUq+AOtf+BAKh1IjQuNdthzFOEkZhouc4c7iWmrdVA8hAdVeOBdveMlzMbJShaVKlySlYSQchKyQktZTaXtELi/pfjsUGnYiaEH3Jf8AVJ6ESwFK6KJih/o2WB7AYdfGCxr4ELQTufOL/wDo1BqJYr16/SMjg6dUH5j84tWKT16nu73euv6xlJPLyi3PCJf7Q8R+YgPBBoo+IH5HeFVXS6k2Y0O3P5w8cO4FB111++bRKHBVC2U/L6w4MIoXSd/nZxrFEaVgyO8KFweTpPhR2NNoeRhyXDUqPAiiSHqAa9S8PSh4w7Kdmb70iNGEYZVQ/dId6+0NOQJLm/iwh9CFBzdWYqdspcg0JDahNRcE0Bh9gev8B9+MZShvP53Hy+sIUygZWYOBZ8rn94Asoez/AIbRKkpAyZQQxGYKzFmdOZKi5Y0OQ0IHhCG6+A5OfnTwhxIpuOfgfpSEWl/iVAsXYuHCS4L0NPdYPTmKWiylrARRNQXsQ7gN3moQxoxHhFWK+TalqEef6CHpNd71vrEh0sMyvaBy1LpDVcNY0uTtdrQ1+GL0UGo1+VrsxJEMypjhvvw2r+UTUGmlPqHretAfCEKAlwQqp0Ke6BqSyfaLBg4pU1JDYlSEjugnepXTQmjMNSBsKPC8pZzX51eun2CId1fa3gYQppOGS1BW2xA2Lc9IrsZhwFE/zbT8vKLvKzvuH8KbcvvSs4knyP8AL8j1Y2giAgAvvFvwFXcWDoXFrEfw+dYqkq5U+9j4Rc8ALFY1KSWYGqS49oGgBUSdoaYshg6AgNmFNk6Vq5trdoWiSzkDfbWgDA3qYclpIIJAYgu730KmN9R+7C1pIejN4sTRvN7D3TtGWjKmKWIejNya2VqjpSrRUYCUcJOZDpwk6YMpFsNiCe4UnRCqB9yN62q57EMm50Y0uPCxqYTicOFpUmYMwUCHu6agqYcibcjAdN9H+MfiJTkZVpOWYnZQ25EMR5aRaRzj0L4mpE2UFFzMzSJpNM0yWSETW3UGP+8jozxccvWTWJswJBUogAAkk0AAqSTtHD/TPtuVMUqXgiUSretZpi+aX/s07Uzaum0dvnSQtKkqDhQII3BDERybiX+TxII/zfEzZZpSalExLf3Qg+LxWXH5vHFEmjkkkvUkm5L3POEjic3Qt8o2vjnY3xHDOUS04hO8hTq5Ey1AK/w5o1jE8ExUsPMwuIQN1yZqR5lMGs01+KmG6zGfXL+IxGM9qGh2NDChOERrElOKWPeMPJ4nN+MxD9ZGQuCrCXxycPefrD0n0gVZSEl9SG8S0VYMZiKvJHpFL95JTzB/IxOlcYlqNFts4r8tP0jVSIQZI6dItG8ICVfAroUn6sYx+Fl6ul2Z3rV9ekaPkUPZVEvD8cny7EsPGKNsOALd0g/Ly+/pDBwyk1IN71LUoaPFVhfS9vaQCX5gv1H0i3wvpLKVZRR17w5B77/KFISL1ev538becLE1q+HmCD1DRORNTMtkXzSQ/kWMYXgU0DlJuAftyItSIRtU/d/DQQp6Xpb5/f2KOL4coWYjluORO+28NgMzgijfP9PusUSpSWObnVxp/L5Uh1NN7eNrv584jJXZx/Gn34RIQq9PvX6tEQ+V8jV+Y+6CvMQ9KXz16HRjv/OGAHDitR/L6cqwuWpjR7jlvUbQEkIp4fxaI2LlOfz6U1t4bRIEwsCAOg6/wMIXhlqcWZ/acWFaEbvEVXzEpSK7+XX9KRb8Lw6h/WKDZkslLN3WueZZNNA+paMYfhSUuWKtAVZSx2a3jE5K6VeugJs7kJe1yfsxNXMLQ4NKMeRI0oTpGC46hy4JDAUozE3P5xhU3nzu7A0sLafOGjigCw0ajB350dhXeMqymY3th3YUarA1FGamzUF7xiUleYNQj4qN1K/Zq9fKEzLUpbQCjFyH+67RiWopqXCXAepd2YCxqBfYdIotuFVny3Yn8UlQ8QhyNSKHyEdNEc+9DsCZ2IC6+rkXdqzClgmlmSXP93cx0FouOfv6zBBBFYEEEEBFx3C5U4ATZUuYBYTEJWB4KBivX6FYE3wWFPWRJ/7YuoIDUuJdlPDJ18JLQd5OaUf/AIyB8opT2DcO0ViR/vR+aI6PBAc1/wDITAf6zFf8SX/+UQp/+T7I9zFzxT3kylV8Amn28dXggtcTxnYBPH9ljJav35SknzStX0inxPYpxJFvw8z92aR/1oTHoSCB1rzZP7LOKId8IVAfBMkK8hnc+UUmK4FipRaZhcSjSsma3gcrHwj1dBEjXevI0/BqSHXKmJG65a0jzIaIZRL0WAf3hHsQpeIy+GSlO8qWXu6El+tIQ7/HkiWiYmqVP4xOkekU+XfMRzqN49KYr0C4fMDKweG6iUhJ8CkAiKnFdj3DVpIElUsn3pc2aCOgKin5RTrHF8H6XJUQFJAP7PdfXWn8jFpJ4vJWxC2fRVd9R+kdAn9guBUKTMSk755av+qWYhT/APJ7wzf1eKxCVbqEpQ8ghJ+cIvWNXTJChQA39gjxpeHBha6i1+VOUWGI7CsUg/1GNQof+ohaD5pKogYn0M4xhrSUz0jWVMSr/lXlV8oFxJkYQMz36A767/p4yRgRShIOttGuXu4roRGsz/SSZIIGKw0yTQ/2iJkp76kAG8S8L6VSZrJQsvWntMAMxNGdgCfAxGmwfhS1KF+htVttmhZlJZ33Oj708frFWjiqdJiCFcyPrXTfWH1cUTnZknV0mlr5h4PSJFSlk7VbdLjWjvuDBMepZ62FhowDjX6HrDX9IpAdkvX3h9Lveor+bE3iSBU5B0IUQH/Z6mAcW7OKAAk5g2+9QWGtKjxdkKDFRUjKDVVHDB+8aEe6fGK5OOGJX6qXmmhw6JCFLNDrkdk61pG08P8AQPETsqlIRhUsHdpk48yB3EqqalRZ7Ugm7FKMeyMzBAq6lkZb37pqCXLPrWLj0c9F5uIykmYiU3emzA0xdbSgRQN75FiGfTc+E+h8iR3mMyY5OeYyi5uUpACEf3QIuwIRnff8R8Bw+XIQJcpIQgWA3NydSSakmpiTBBGnMQQQQBBBBAEEEEAQQQQBBBBAEEEEAQQQQBBBBAEEEEAQQQQBBBBAJVLBDEONjbyiuxvozhZwabhpEwbLlS1eTikWcEBp+I7JOGqBAw/qzvLmTUEeS28xEBfYzhchQidikDkuUW8VSifnG/wQW65mjsMkVzYvFEZnvKBy6pJ9XUn4vlGxcM7MeHyUt6gTTqZ5M0kjVlukeAEbVBAumcPhES0hKEpSkaJASPIUh6CCCCCCCAIIIID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hQSERQUExQVFRQWFRoYFxgWGBUYGBgYGhgeGBgUFxgYGyYeGBkjGhoXHy8gIycpLCwsGB8xNTAqNSYrLCkBCQoKDgwOFA8PFSkcFBwpKSkpLCkpKSkpKSkpKSkpKSkpKSkpKSkpLCkpLDIpKSkpLCkpKSksKSkpLCwpKSksKf/AABEIALsBDQMBIgACEQEDEQH/xAAcAAABBAMBAAAAAAAAAAAAAAAAAgMEBQEGBwj/xABKEAABAgQEAwQIAwQFCgcAAAABAhEAAyExBBJBUQVhcQcigZEGEzJCUqGx8BTB0WJy4fEVIzOCkggkQ1Nzg5OistIWF2N0o8LT/8QAFwEBAQEBAAAAAAAAAAAAAAAAAAECA//EABwRAQEBAQEBAQEBAAAAAAAAAAARARICMWFRIf/aAAwDAQACEQMRAD8A7jBBBAEEEEAQQQQBBCVLADkht9IpeIem2Ckf2mKkg/CFhav8KHV8oC8gjQcX2z4JD5ROmbMgIB/4ikn5RRYzt0dxKw6UnQzFktXVKUj/AKtRBZrrcDxwPGdrWNWTlmhHKXLQB0BUFHxeKeb6b49ZZWInVcMFLHLQgRKvL0mVQzMx8tPtTEDqpI+pjzejisw3W5O5cv418htEpPFVgvnSddPIc2hV5/XepnpHh0ljOQ4uxf6QxO9MMKn/AEj8koWTvomOQYb0mHsm/wARrWlGpqQH5axKzGc3+cZeSklI5Vtu0SrxjouK7R8MiyZyjWyGt++REBXazJ/1E/x9X+SzGkI9FJpqFZhehf7/AFaEf+HZiLSyQdSSNQ12ZoU5blM7XEP3MMshrlaR0FAqMy+11Dd7DTQXoApBHmWjUBwaakP6vKwqxJpuWLpP20Rp2GUHHqw+oax53q7N4QpzjdU9rozN+FXl39YkqbUlIS3zgV2th6YVeU2JmAHyCT9Y0NRWpqJGo5CzUpppvCwlepp43oH66+EKc46BI7V0G+Gmg8lIPW+WJsrtNwxvLnjRilH5LMc0DhJdJs4ca13uBuIY9Yoj2XyjmRSvRnJt+cKc463L7RcGbrWnrLmfkDFjhPSnCzPZny32Ksp8lMY4cqcoUI5WVzqCCHIegtDcxRo9r7UdqPfZ+UKc49EpU9ozGmdlcx8GqrtOUP8AkQWGwrG5xpz0QQQQBBBBAEEEEAQQQQBGFKaMxz/twnzEcKWZZUE+tliZlo8skjKf2Sooca21gIXpJ23yZMwy8NL/ABBFDMKssp/2SASsc6DYmNO4p2xY6eMqFS8ON5SXXt7S8wHgB1jmIxx/mPKFpx3KC/42HH+kM2eWnzp08bTFqUBW7Ow8tYjevNkpYc9Omg184q047UjyZv4w4jHJ8fukGqmqLl3pXf7MZSpgLdaa76n8oir4mkixfUuS/LkIQccCaMxbpXSth12gVYJoS4J16d1wa6VhUucPgFKPqNqM28V44gATR+teehtDiOJjZ28ObU8YkKuZS1MzpDkBxR2tQdAavElMlNO87EF05n6/fW4iklcbAd9eZFNulIfTx5NgAK1qd7/W0ItX2HRLGin3Y0HMbAhomy8juyha36M589o1iX6TEMBlflrSg52HyhUz0wUwCUsKubkv4coRa3/BY9vaJt7ygepH5nZ4vpPHEEsQokm7fwfnR45PJ9KlDQjWoHvB2BpSx8BFrhfSNRALrUxcOtSe8ze09SRodCSBCNV1POld3PJwA42IrqOtIbXhZB9pKTU3NxqWP15xpUn0uZJ7g+I5So8vaNKGsWH/AIiXMYVGxASzHmD3qhVhvaIrZkokWSBvRJZ9FVADi/LkIhrkyQ5KQLXKAa2YJBI6Xd+sVwnFRZjm9pi7aAO9gSRdr7VOFIBVdTMc1blizbaA8zyYiDGTpSQVVA7u2vM9QxaziKLHcRyglqgJoWJJLAO3QjyrSr+KkZiTmIQWIYlw6bkuHJGbUln3jXMViWdBoFdHYsQAoMziwHLcwEoY8lCVVDkhyHsQNLChoalg14RLXnSoq7oDBwAoqUQ5YUYX1dzozRGnY7KWLWepNVBsycwIDVLl/dAcNEbFKUoZ2LOG9plMAFUJdgXpudLQR2TsgW+CXyxCx5IRG9RoHYwt8FN/9yvb/Vy43+NOPr6IIIIIIIIIAggggCCCCAIpPTTgX4zAYjD6zJZCf3x3kf8AMExdxgwHihvD7tGY2DtA4X+H4njJbMBPWpOndmH1ibaMoRr8UZeMiMQNAKeAmMQQGQqM5zvCRBALEKJENxl4KcaFBQ+9YbC2t8+sPSkipPK+rwVKwanNDqNAa9DS9K32iXhJyalRYAgCgBICgX0Fi5LnyaK5A1cV6kmt+jxIUmoDULKBcKNQGHW3ycQbzW1cPkBa3qpxZ3Jp3swBszPTUc2vsBISgggFytRUpLqapyvy5irqPhR+i+HWWNiHJ71SUlgTyS/jteNtwubKCtnAFqh/hJUzhkl3G7PGddD8lRexBS4uD4nKAwDUAB9nYl8LS4zW5FxnNTlapCSGcVsRzCfw6UHMo90HU6H4lG93bcNpWS6WBcgEMFFRY5UsRpa5b4SxEQQcdLJdkuoKAHeUR3mBWugAcNQH2X2Ea9xLDgBlvnG6zbLlJu7Bh3RqTRmjaPVgy05zlQVKU8sVarB3LkgE5g9DaNX40uSkBCEMG1XmcqAAchbMORZnprAVMiQkKcsNUhVUZaFKSWDktamm7xI4jKCe6ok5coVUd1SgAoWqoZXawZjEFOIzKzK9rQuSUlzQfCmpbYCJU6RkllCgxNx7wOaqVKUHBIyk/s+MVHVOxGYThJ7hv85JGt5Ut46NHOuxVDYafUn+u8KIADVNGAjosMcfX0QQQRWRBBBAEEEEAQQQQBBBBAede33hBl8STOY5Z8lJfTPL7igD+76s+Mczj0D/AJQvDwrAyJrd6XiAH/ZmIUCP8SUeUef2igEDRloIDEZggIgMRloGjMABMZH310ghSU/d4KxDiVO1WFj+vlCUS6FywbY1PwggXbekYAgJCVUrXxsNdOnlErB3yuEgqfMwcBxUnUWpyPjCBHIX/kd9BFjw9bLGjEUJIUxq4GlIN43XgsgnLUsEsAmhLli4UfaZgBo+jsNgUFEqqQQnMojKwoXzVBFAaMBrzNBwXikkJFUlZaxAqWNjTMz+RpaJwl+uSBmKmdpdCkE2zskuSQSBUsKtrh1OzFqxGWXKYjN35ii8tg1kqASS/wAIpzqYuF4YClUKuQgkA0TRSQCMpT3j1EJ4XLTlDOA4SASk0ANEigZy/wCoENcSASQE7vQOpyWBD1UfHY0qIBni+LASMyjVNe6V0NU1PtCp/ZpWwfSuJSiFhWUpU1U/sgX3zZimgpfwu5vE1EEkFATUVImggPRRDpUDlLs1qd6KHE4kqWCQa2VMZwg+8oWqNa3O5EVFbORldiSAaFw16194s4p+RiTJxBZjd9SSQaOeVm8VXozq8MAkBagk5LDVlEByEsPdL1J+iPVBJLkHK4o9WAABdruNLA3JgOzdjUojCTlENmnmu4EtH6mN/jUOy2QE8OlkXUpZPXOU/RIjb4Y4+vogggisiCCCAIIIIAggggCCCCA0ztgwXrOD4qjlCUzByyTEqJ8njy+0evPS/CmbgMXLAzFeHmpA3JlqAHnHkR3i4CMQCFFBgEwRkwpIEAkxgw96thzHW+0IQNoKwbRh4U3lrCCPrBGQqJEogah/vR31+RiNRtXgUWN7QVKXOB90at00B6Q5w/DBSgFlk62eocM+9POIj3JOnXr+cWMoMk1dL8rlqci3W5g1n1sWE4akE91izFJILJFKu7uxq9CNQK3WD4fLSM60gHMzKL5QXpU+1cuAal4r+FzJcxNAHAytlcnUG5NnFPhe7Re4BCFNkIagQxLKLBx3Sa1ZrteMO+LLAynUACxSKUepADBw1nZmsbmGeIcQSkp+IE94OdgQAGDGvnYw8h099SiCygBmJvUGzKueVLQxPm5RlDElmskJ2LJLAdeYDxBr8/GjKVL0JowBVdXeIoQauA1rgPFYopzKY5lOQSuySXDPZQBLWr3g3xX+KwxZCkqSDVROVKgVAEkZXKSwJA3BfUPU4jDl1LPvElQdrHMUgpoCKjLXwtGsZMTlhaQp2Kb91gKgUUSc5cZR+6KOYhTpwBzECjOGA6uAwrfq8W2JUPVslKfaTmIoXJUlLBtQHvZm2TWT5QWQlL1YP4gUFxTrY1tAd17K54VgAB7s2YPM5h8lRuMc+7GXGFmpUSSmaBX/AGaQ3ybwjoMMcfX3RBBBFZEEEEAQQQQBBBBAEEEEAidLzJI3BHnSPGmIw5lqUhVChRQeqTlPzEezVR5N9OcOEcSxqRQfiZp81lX5wFJJTWLSbJTk5xVJhap5ihExEYSnSMCsZEA6+Y7W+gS/jDaqaVd4eS2/P5V++UBYjoPnWl2ao8oNGgz+X8baQ3lhwD7MZbcfe0ENJV49YxCmhRl67NelW+jv8oIQgRKw+HIrYMavyduVIZETMEali1/iLswoBd3IB+kGsbL6OqCGSoBWZ86SkAIDMFGmY6crVuI3LD4MyUpUtyE5gFISaoOjhlMRVx1ffVOCYkAAywMw7q01zFI94hquWDU1fWNrl49bEHIUEMRlAAL1AYZTXR68ow74MQsMA/dJ92oAcrDh3fK1mb5xAxeJyZiEqAJSaMASFAqKjmKnamxZVS8PYrFlyXSDoCq6RRqjcEbV2MMSMKFsS5Y2Sp0tQENVQUQCz0szMYCLg8VkDkmyibAB1ElK29pu6w1a94XxWUJiELIZbqypLqvXLkaqsmWwN0vvE8YLICzhnqS+UVdwAK2DDm/OPjgEkJqO8oaKBckAtQPmUDsKE0dyKbFyFBvaJyksShRrdZUkUuQzA1irlyt/BuRqT97eFjxkgJqQSod2yiknMohXdAKvYqKByIhYfEd8Ghy5SzUYVr96xR17sZS0meH95FKUGU1ofDwjo0cq7HcQBOnIr3pQI/uqq/Pvj5x1WGOPv6IIIIrIggggCCCCAIIIIAggggCPLPaaB/S+N/23/wBER6mjzf2xyAji84gAZkSlkbkpCSafu/KA0RbQJlVYcv0+sLUYRlb75xVJ9XGD+cPAG+n3SMZeX3zgQ0RGUjpCimDLSkAoooDzIP1PWGwf0++ULO1n/WFerIHJWnMOzjk58zBSJconYUNyz8oUmU9DdgeZCg79GaMK0I6/f3pAF9KO9taPz06QEudKcBKsoLsK02zFW1xyyxjDLIVtbYuwqetzo9YYQrUl6/YPL9ImyMoWGFALivi29i0GsbLw2SAsKzHJRQSArU2JIdqvezxs2HQMpq7nMkXpluX1FQQKudzFLwVJKEkKIHIlgS2Q3Ymp6gnlF2Z5JqQcxYgk95TA2uc3k7UDmMOqDiMOFOXoNgal7ZkuxNQTy6QrDrKQoEslQBUUgd2w90c3dIarWAjM9R5HUioNKXDF6pGrOTpGUpzLBFgTcWF0B9mBci7asIBa56lFnqgOVZXyiodRsm5dT6bACK/iE/NVYAUWDrcgVJzAkNlplYEhnY6xNkyyXLnMoPp3gbs7gAuas1RoTEbiGHKQlKEqW7qKR3lA5+uZJaxp7xZ6QRRzcQAoUUUM+UkUUS5ygaO9qGpeHMNh8hd0lyxpUApLgPRulaUaGMTI95RagIpU1ArUF3e2jaCHwMpSAwKXILl+7Yk6beVoo2X0D42nDY0LWe4ULSpiNWUDVgageHg/Z8BxeVOH9Wp9wXChzKSxbnaPOaQlZUkeysFFgB3gUg/Q/wA4puGekWMwCgC6kJI7qnIBv3FiqFV0MMY9Y9ZQRyz0J7XET2QsqJ+BZHrR+6aCaPJXWOl4LHImpzS1BQ5aHYi4PI1iue5EiCCCCCCCCAIIIIAggggCPPHbnhyOKv8AHh5RHgqYn6iPQ8cI7e5bY6Qom+GArbuzV/8Ad8oDmkqU5DkN87OT5fWFTMM5HVuW563EYCqp2B0o4P02h5Rd70Ylq/XxrakVvDZwo+e/UCo8fIwr1AemwZtyA4oN4Mx0ez3NC9D5UgkTWoTdnfq4P3zgpCsO1dHFdn+x5GEzATez/XZ/DzESFq7papo+1hWli5+sMTBfcebi/wCUAIlUc3Fd33+UPpwqWa/dB0LVLkmzs0YwyQFWzUsdX93Vr+bRKQxfowejgH3jsdDv5QMMS5CQSdk0sKFwVVuHI5jweMT8LQEAukEUZnFR8h8m0ifJQEnvOQCNdKjISHFQaPYhI3EPqluCCA4SBsCwKXfRyz38w8RYqpOGzJKiQCAGJf2Wpd6BqNoDyiywnDgoqKaFCUqBDMXoACNHuWLFPmvCYd0uoC5bYBw7u1C7tShOsTkyf6t8tiSaEKSXcuepYE2JMKuYm8Nl5FDvnMHTRwXYMWpVOpAcEaRbTFZlJBLKzOAGLPVKQ3u94G9a9Ippc32XD1S98wNlBjZlFN9HasXSUintM7uxs9RUMzPU3ApaMtGEOWJpoK2J11q7mjDSGxIo5chWhADlPk9GBu3kYloAUmik5R3a0NXtfvHYHXnDUyd3O4xJDVvQEBudeozJNLEqUZYAYpUzNQVtVwFZjpQOOUQ5mAUkOgkBwnKs5Tmo6u6SogB3LCqzd2hvDz3BNcr6VIo4yukZgC5Y7XvDE5RIJJNKJZCEhIYgh8rEs7EnQWaAZxDSkpJWkLdglIBOoqC6qZkAULuaOIqxIUQpgQ5YAnnWoG+l+6bmsLnpUrvMXzVJcu5Fs3hR9RV4d/CkUVRI0d3YkOHqOhYRWTUqWXTSjXIoB8Tg7gltg0Xs/ApUklgUFic2zhRFXFfk/KKtK3LAZRUs/wBfCL3BKzS0glwHcX8eQiJWo8T9FErVmkH1S81EhwkM1X91Rd6UpE3g3p9jsJWYhSygAZyDmKbMpQ9tLChLtSNq/Cg6AtWvSn08esMrw6XYC96u53pyPzi0jovoP6dS8fKSoMFGmntC8tQFlAVHxCo1A2t485TMMvhs38RLSTh10nygaitFpb2VAuR8LNHZfRD0qE9KEqUF5k5pUwf6VIuCNJiRcasToYY57jaYIwIzFZEEEEAQRTca9MMJhKTpyUq+AOtf+BAKh1IjQuNdthzFOEkZhouc4c7iWmrdVA8hAdVeOBdveMlzMbJShaVKlySlYSQchKyQktZTaXtELi/pfjsUGnYiaEH3Jf8AVJ6ESwFK6KJih/o2WB7AYdfGCxr4ELQTufOL/wDo1BqJYr16/SMjg6dUH5j84tWKT16nu73euv6xlJPLyi3PCJf7Q8R+YgPBBoo+IH5HeFVXS6k2Y0O3P5w8cO4FB111++bRKHBVC2U/L6w4MIoXSd/nZxrFEaVgyO8KFweTpPhR2NNoeRhyXDUqPAiiSHqAa9S8PSh4w7Kdmb70iNGEYZVQ/dId6+0NOQJLm/iwh9CFBzdWYqdspcg0JDahNRcE0Bh9gev8B9+MZShvP53Hy+sIUygZWYOBZ8rn94Asoez/AIbRKkpAyZQQxGYKzFmdOZKi5Y0OQ0IHhCG6+A5OfnTwhxIpuOfgfpSEWl/iVAsXYuHCS4L0NPdYPTmKWiylrARRNQXsQ7gN3moQxoxHhFWK+TalqEef6CHpNd71vrEh0sMyvaBy1LpDVcNY0uTtdrQ1+GL0UGo1+VrsxJEMypjhvvw2r+UTUGmlPqHretAfCEKAlwQqp0Ke6BqSyfaLBg4pU1JDYlSEjugnepXTQmjMNSBsKPC8pZzX51eun2CId1fa3gYQppOGS1BW2xA2Lc9IrsZhwFE/zbT8vKLvKzvuH8KbcvvSs4knyP8AL8j1Y2giAgAvvFvwFXcWDoXFrEfw+dYqkq5U+9j4Rc8ALFY1KSWYGqS49oGgBUSdoaYshg6AgNmFNk6Vq5trdoWiSzkDfbWgDA3qYclpIIJAYgu730KmN9R+7C1pIejN4sTRvN7D3TtGWjKmKWIejNya2VqjpSrRUYCUcJOZDpwk6YMpFsNiCe4UnRCqB9yN62q57EMm50Y0uPCxqYTicOFpUmYMwUCHu6agqYcibcjAdN9H+MfiJTkZVpOWYnZQ25EMR5aRaRzj0L4mpE2UFFzMzSJpNM0yWSETW3UGP+8jozxccvWTWJswJBUogAAkk0AAqSTtHD/TPtuVMUqXgiUSretZpi+aX/s07Uzaum0dvnSQtKkqDhQII3BDERybiX+TxII/zfEzZZpSalExLf3Qg+LxWXH5vHFEmjkkkvUkm5L3POEjic3Qt8o2vjnY3xHDOUS04hO8hTq5Ey1AK/w5o1jE8ExUsPMwuIQN1yZqR5lMGs01+KmG6zGfXL+IxGM9qGh2NDChOERrElOKWPeMPJ4nN+MxD9ZGQuCrCXxycPefrD0n0gVZSEl9SG8S0VYMZiKvJHpFL95JTzB/IxOlcYlqNFts4r8tP0jVSIQZI6dItG8ICVfAroUn6sYx+Fl6ul2Z3rV9ekaPkUPZVEvD8cny7EsPGKNsOALd0g/Ly+/pDBwyk1IN71LUoaPFVhfS9vaQCX5gv1H0i3wvpLKVZRR17w5B77/KFISL1ev538becLE1q+HmCD1DRORNTMtkXzSQ/kWMYXgU0DlJuAftyItSIRtU/d/DQQp6Xpb5/f2KOL4coWYjluORO+28NgMzgijfP9PusUSpSWObnVxp/L5Uh1NN7eNrv584jJXZx/Gn34RIQq9PvX6tEQ+V8jV+Y+6CvMQ9KXz16HRjv/OGAHDitR/L6cqwuWpjR7jlvUbQEkIp4fxaI2LlOfz6U1t4bRIEwsCAOg6/wMIXhlqcWZ/acWFaEbvEVXzEpSK7+XX9KRb8Lw6h/WKDZkslLN3WueZZNNA+paMYfhSUuWKtAVZSx2a3jE5K6VeugJs7kJe1yfsxNXMLQ4NKMeRI0oTpGC46hy4JDAUozE3P5xhU3nzu7A0sLafOGjigCw0ajB350dhXeMqymY3th3YUarA1FGamzUF7xiUleYNQj4qN1K/Zq9fKEzLUpbQCjFyH+67RiWopqXCXAepd2YCxqBfYdIotuFVny3Yn8UlQ8QhyNSKHyEdNEc+9DsCZ2IC6+rkXdqzClgmlmSXP93cx0FouOfv6zBBBFYEEEEBFx3C5U4ATZUuYBYTEJWB4KBivX6FYE3wWFPWRJ/7YuoIDUuJdlPDJ18JLQd5OaUf/AIyB8opT2DcO0ViR/vR+aI6PBAc1/wDITAf6zFf8SX/+UQp/+T7I9zFzxT3kylV8Amn28dXggtcTxnYBPH9ljJav35SknzStX0inxPYpxJFvw8z92aR/1oTHoSCB1rzZP7LOKId8IVAfBMkK8hnc+UUmK4FipRaZhcSjSsma3gcrHwj1dBEjXevI0/BqSHXKmJG65a0jzIaIZRL0WAf3hHsQpeIy+GSlO8qWXu6El+tIQ7/HkiWiYmqVP4xOkekU+XfMRzqN49KYr0C4fMDKweG6iUhJ8CkAiKnFdj3DVpIElUsn3pc2aCOgKin5RTrHF8H6XJUQFJAP7PdfXWn8jFpJ4vJWxC2fRVd9R+kdAn9guBUKTMSk755av+qWYhT/APJ7wzf1eKxCVbqEpQ8ghJ+cIvWNXTJChQA39gjxpeHBha6i1+VOUWGI7CsUg/1GNQof+ohaD5pKogYn0M4xhrSUz0jWVMSr/lXlV8oFxJkYQMz36A767/p4yRgRShIOttGuXu4roRGsz/SSZIIGKw0yTQ/2iJkp76kAG8S8L6VSZrJQsvWntMAMxNGdgCfAxGmwfhS1KF+htVttmhZlJZ33Oj708frFWjiqdJiCFcyPrXTfWH1cUTnZknV0mlr5h4PSJFSlk7VbdLjWjvuDBMepZ62FhowDjX6HrDX9IpAdkvX3h9Lveor+bE3iSBU5B0IUQH/Z6mAcW7OKAAk5g2+9QWGtKjxdkKDFRUjKDVVHDB+8aEe6fGK5OOGJX6qXmmhw6JCFLNDrkdk61pG08P8AQPETsqlIRhUsHdpk48yB3EqqalRZ7Ugm7FKMeyMzBAq6lkZb37pqCXLPrWLj0c9F5uIykmYiU3emzA0xdbSgRQN75FiGfTc+E+h8iR3mMyY5OeYyi5uUpACEf3QIuwIRnff8R8Bw+XIQJcpIQgWA3NydSSakmpiTBBGnMQQQQBBBBAEEEEAQQQQBBBBAEEEEAQQQQBBBBAEEEEAQQQQBBBBAJVLBDEONjbyiuxvozhZwabhpEwbLlS1eTikWcEBp+I7JOGqBAw/qzvLmTUEeS28xEBfYzhchQidikDkuUW8VSifnG/wQW65mjsMkVzYvFEZnvKBy6pJ9XUn4vlGxcM7MeHyUt6gTTqZ5M0kjVlukeAEbVBAumcPhES0hKEpSkaJASPIUh6CCCCCCCAIIIID/2Q=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hQSERQUExQVFRQWFRoYFxgWGBUYGBgYGhgeGBgUFxgYGyYeGBkjGhoXHy8gIycpLCwsGB8xNTAqNSYrLCkBCQoKDgwOFA8PFSkcFBwpKSkpLCkpKSkpKSkpKSkpKSkpKSkpKSkpLCkpLDIpKSkpLCkpKSksKSkpLCwpKSksKf/AABEIALsBDQMBIgACEQEDEQH/xAAcAAABBAMBAAAAAAAAAAAAAAAAAgMEBQEGBwj/xABKEAABAgQEAwQIAwQFCgcAAAABAhEAAyExBBJBUQVhcQcigZEGEzJCUqGx8BTB0WJy4fEVIzOCkggkQ1Nzg5OistIWF2N0o8LT/8QAFwEBAQEBAAAAAAAAAAAAAAAAAAECA//EABwRAQEBAQEBAQEBAAAAAAAAAAARARICMWFRIf/aAAwDAQACEQMRAD8A7jBBBAEEEEAQQQQBBCVLADkht9IpeIem2Ckf2mKkg/CFhav8KHV8oC8gjQcX2z4JD5ROmbMgIB/4ikn5RRYzt0dxKw6UnQzFktXVKUj/AKtRBZrrcDxwPGdrWNWTlmhHKXLQB0BUFHxeKeb6b49ZZWInVcMFLHLQgRKvL0mVQzMx8tPtTEDqpI+pjzejisw3W5O5cv418htEpPFVgvnSddPIc2hV5/XepnpHh0ljOQ4uxf6QxO9MMKn/AEj8koWTvomOQYb0mHsm/wARrWlGpqQH5axKzGc3+cZeSklI5Vtu0SrxjouK7R8MiyZyjWyGt++REBXazJ/1E/x9X+SzGkI9FJpqFZhehf7/AFaEf+HZiLSyQdSSNQ12ZoU5blM7XEP3MMshrlaR0FAqMy+11Dd7DTQXoApBHmWjUBwaakP6vKwqxJpuWLpP20Rp2GUHHqw+oax53q7N4QpzjdU9rozN+FXl39YkqbUlIS3zgV2th6YVeU2JmAHyCT9Y0NRWpqJGo5CzUpppvCwlepp43oH66+EKc46BI7V0G+Gmg8lIPW+WJsrtNwxvLnjRilH5LMc0DhJdJs4ca13uBuIY9Yoj2XyjmRSvRnJt+cKc463L7RcGbrWnrLmfkDFjhPSnCzPZny32Ksp8lMY4cqcoUI5WVzqCCHIegtDcxRo9r7UdqPfZ+UKc49EpU9ozGmdlcx8GqrtOUP8AkQWGwrG5xpz0QQQQBBBBAEEEEAQQQQBGFKaMxz/twnzEcKWZZUE+tliZlo8skjKf2Sooca21gIXpJ23yZMwy8NL/ABBFDMKssp/2SASsc6DYmNO4p2xY6eMqFS8ON5SXXt7S8wHgB1jmIxx/mPKFpx3KC/42HH+kM2eWnzp08bTFqUBW7Ow8tYjevNkpYc9Omg184q047UjyZv4w4jHJ8fukGqmqLl3pXf7MZSpgLdaa76n8oir4mkixfUuS/LkIQccCaMxbpXSth12gVYJoS4J16d1wa6VhUucPgFKPqNqM28V44gATR+teehtDiOJjZ28ObU8YkKuZS1MzpDkBxR2tQdAavElMlNO87EF05n6/fW4iklcbAd9eZFNulIfTx5NgAK1qd7/W0ItX2HRLGin3Y0HMbAhomy8juyha36M589o1iX6TEMBlflrSg52HyhUz0wUwCUsKubkv4coRa3/BY9vaJt7ygepH5nZ4vpPHEEsQokm7fwfnR45PJ9KlDQjWoHvB2BpSx8BFrhfSNRALrUxcOtSe8ze09SRodCSBCNV1POld3PJwA42IrqOtIbXhZB9pKTU3NxqWP15xpUn0uZJ7g+I5So8vaNKGsWH/AIiXMYVGxASzHmD3qhVhvaIrZkokWSBvRJZ9FVADi/LkIhrkyQ5KQLXKAa2YJBI6Xd+sVwnFRZjm9pi7aAO9gSRdr7VOFIBVdTMc1blizbaA8zyYiDGTpSQVVA7u2vM9QxaziKLHcRyglqgJoWJJLAO3QjyrSr+KkZiTmIQWIYlw6bkuHJGbUln3jXMViWdBoFdHYsQAoMziwHLcwEoY8lCVVDkhyHsQNLChoalg14RLXnSoq7oDBwAoqUQ5YUYX1dzozRGnY7KWLWepNVBsycwIDVLl/dAcNEbFKUoZ2LOG9plMAFUJdgXpudLQR2TsgW+CXyxCx5IRG9RoHYwt8FN/9yvb/Vy43+NOPr6IIIIIIIIIAggggCCCCAIpPTTgX4zAYjD6zJZCf3x3kf8AMExdxgwHihvD7tGY2DtA4X+H4njJbMBPWpOndmH1ibaMoRr8UZeMiMQNAKeAmMQQGQqM5zvCRBALEKJENxl4KcaFBQ+9YbC2t8+sPSkipPK+rwVKwanNDqNAa9DS9K32iXhJyalRYAgCgBICgX0Fi5LnyaK5A1cV6kmt+jxIUmoDULKBcKNQGHW3ycQbzW1cPkBa3qpxZ3Jp3swBszPTUc2vsBISgggFytRUpLqapyvy5irqPhR+i+HWWNiHJ71SUlgTyS/jteNtwubKCtnAFqh/hJUzhkl3G7PGddD8lRexBS4uD4nKAwDUAB9nYl8LS4zW5FxnNTlapCSGcVsRzCfw6UHMo90HU6H4lG93bcNpWS6WBcgEMFFRY5UsRpa5b4SxEQQcdLJdkuoKAHeUR3mBWugAcNQH2X2Ea9xLDgBlvnG6zbLlJu7Bh3RqTRmjaPVgy05zlQVKU8sVarB3LkgE5g9DaNX40uSkBCEMG1XmcqAAchbMORZnprAVMiQkKcsNUhVUZaFKSWDktamm7xI4jKCe6ok5coVUd1SgAoWqoZXawZjEFOIzKzK9rQuSUlzQfCmpbYCJU6RkllCgxNx7wOaqVKUHBIyk/s+MVHVOxGYThJ7hv85JGt5Ut46NHOuxVDYafUn+u8KIADVNGAjosMcfX0QQQRWRBBBAEEEEAQQQQBBBBAede33hBl8STOY5Z8lJfTPL7igD+76s+Mczj0D/AJQvDwrAyJrd6XiAH/ZmIUCP8SUeUef2igEDRloIDEZggIgMRloGjMABMZH310ghSU/d4KxDiVO1WFj+vlCUS6FywbY1PwggXbekYAgJCVUrXxsNdOnlErB3yuEgqfMwcBxUnUWpyPjCBHIX/kd9BFjw9bLGjEUJIUxq4GlIN43XgsgnLUsEsAmhLli4UfaZgBo+jsNgUFEqqQQnMojKwoXzVBFAaMBrzNBwXikkJFUlZaxAqWNjTMz+RpaJwl+uSBmKmdpdCkE2zskuSQSBUsKtrh1OzFqxGWXKYjN35ii8tg1kqASS/wAIpzqYuF4YClUKuQgkA0TRSQCMpT3j1EJ4XLTlDOA4SASk0ANEigZy/wCoENcSASQE7vQOpyWBD1UfHY0qIBni+LASMyjVNe6V0NU1PtCp/ZpWwfSuJSiFhWUpU1U/sgX3zZimgpfwu5vE1EEkFATUVImggPRRDpUDlLs1qd6KHE4kqWCQa2VMZwg+8oWqNa3O5EVFbORldiSAaFw16194s4p+RiTJxBZjd9SSQaOeVm8VXozq8MAkBagk5LDVlEByEsPdL1J+iPVBJLkHK4o9WAABdruNLA3JgOzdjUojCTlENmnmu4EtH6mN/jUOy2QE8OlkXUpZPXOU/RIjb4Y4+vogggisiCCCAIIIIAggggCCCCA0ztgwXrOD4qjlCUzByyTEqJ8njy+0evPS/CmbgMXLAzFeHmpA3JlqAHnHkR3i4CMQCFFBgEwRkwpIEAkxgw96thzHW+0IQNoKwbRh4U3lrCCPrBGQqJEogah/vR31+RiNRtXgUWN7QVKXOB90at00B6Q5w/DBSgFlk62eocM+9POIj3JOnXr+cWMoMk1dL8rlqci3W5g1n1sWE4akE91izFJILJFKu7uxq9CNQK3WD4fLSM60gHMzKL5QXpU+1cuAal4r+FzJcxNAHAytlcnUG5NnFPhe7Re4BCFNkIagQxLKLBx3Sa1ZrteMO+LLAynUACxSKUepADBw1nZmsbmGeIcQSkp+IE94OdgQAGDGvnYw8h099SiCygBmJvUGzKueVLQxPm5RlDElmskJ2LJLAdeYDxBr8/GjKVL0JowBVdXeIoQauA1rgPFYopzKY5lOQSuySXDPZQBLWr3g3xX+KwxZCkqSDVROVKgVAEkZXKSwJA3BfUPU4jDl1LPvElQdrHMUgpoCKjLXwtGsZMTlhaQp2Kb91gKgUUSc5cZR+6KOYhTpwBzECjOGA6uAwrfq8W2JUPVslKfaTmIoXJUlLBtQHvZm2TWT5QWQlL1YP4gUFxTrY1tAd17K54VgAB7s2YPM5h8lRuMc+7GXGFmpUSSmaBX/AGaQ3ybwjoMMcfX3RBBBFZEEEEAQQQQBBBBAEEEEAidLzJI3BHnSPGmIw5lqUhVChRQeqTlPzEezVR5N9OcOEcSxqRQfiZp81lX5wFJJTWLSbJTk5xVJhap5ihExEYSnSMCsZEA6+Y7W+gS/jDaqaVd4eS2/P5V++UBYjoPnWl2ao8oNGgz+X8baQ3lhwD7MZbcfe0ENJV49YxCmhRl67NelW+jv8oIQgRKw+HIrYMavyduVIZETMEali1/iLswoBd3IB+kGsbL6OqCGSoBWZ86SkAIDMFGmY6crVuI3LD4MyUpUtyE5gFISaoOjhlMRVx1ffVOCYkAAywMw7q01zFI94hquWDU1fWNrl49bEHIUEMRlAAL1AYZTXR68ow74MQsMA/dJ92oAcrDh3fK1mb5xAxeJyZiEqAJSaMASFAqKjmKnamxZVS8PYrFlyXSDoCq6RRqjcEbV2MMSMKFsS5Y2Sp0tQENVQUQCz0szMYCLg8VkDkmyibAB1ElK29pu6w1a94XxWUJiELIZbqypLqvXLkaqsmWwN0vvE8YLICzhnqS+UVdwAK2DDm/OPjgEkJqO8oaKBckAtQPmUDsKE0dyKbFyFBvaJyksShRrdZUkUuQzA1irlyt/BuRqT97eFjxkgJqQSod2yiknMohXdAKvYqKByIhYfEd8Ghy5SzUYVr96xR17sZS0meH95FKUGU1ofDwjo0cq7HcQBOnIr3pQI/uqq/Pvj5x1WGOPv6IIIIrIggggCCCCAIIIIAggggCPLPaaB/S+N/23/wBER6mjzf2xyAji84gAZkSlkbkpCSafu/KA0RbQJlVYcv0+sLUYRlb75xVJ9XGD+cPAG+n3SMZeX3zgQ0RGUjpCimDLSkAoooDzIP1PWGwf0++ULO1n/WFerIHJWnMOzjk58zBSJconYUNyz8oUmU9DdgeZCg79GaMK0I6/f3pAF9KO9taPz06QEudKcBKsoLsK02zFW1xyyxjDLIVtbYuwqetzo9YYQrUl6/YPL9ImyMoWGFALivi29i0GsbLw2SAsKzHJRQSArU2JIdqvezxs2HQMpq7nMkXpluX1FQQKudzFLwVJKEkKIHIlgS2Q3Ymp6gnlF2Z5JqQcxYgk95TA2uc3k7UDmMOqDiMOFOXoNgal7ZkuxNQTy6QrDrKQoEslQBUUgd2w90c3dIarWAjM9R5HUioNKXDF6pGrOTpGUpzLBFgTcWF0B9mBci7asIBa56lFnqgOVZXyiodRsm5dT6bACK/iE/NVYAUWDrcgVJzAkNlplYEhnY6xNkyyXLnMoPp3gbs7gAuas1RoTEbiGHKQlKEqW7qKR3lA5+uZJaxp7xZ6QRRzcQAoUUUM+UkUUS5ygaO9qGpeHMNh8hd0lyxpUApLgPRulaUaGMTI95RagIpU1ArUF3e2jaCHwMpSAwKXILl+7Yk6beVoo2X0D42nDY0LWe4ULSpiNWUDVgageHg/Z8BxeVOH9Wp9wXChzKSxbnaPOaQlZUkeysFFgB3gUg/Q/wA4puGekWMwCgC6kJI7qnIBv3FiqFV0MMY9Y9ZQRyz0J7XET2QsqJ+BZHrR+6aCaPJXWOl4LHImpzS1BQ5aHYi4PI1iue5EiCCCCCCCCAIIIIAggggCPPHbnhyOKv8AHh5RHgqYn6iPQ8cI7e5bY6Qom+GArbuzV/8Ad8oDmkqU5DkN87OT5fWFTMM5HVuW563EYCqp2B0o4P02h5Rd70Ylq/XxrakVvDZwo+e/UCo8fIwr1AemwZtyA4oN4Mx0ez3NC9D5UgkTWoTdnfq4P3zgpCsO1dHFdn+x5GEzATez/XZ/DzESFq7papo+1hWli5+sMTBfcebi/wCUAIlUc3Fd33+UPpwqWa/dB0LVLkmzs0YwyQFWzUsdX93Vr+bRKQxfowejgH3jsdDv5QMMS5CQSdk0sKFwVVuHI5jweMT8LQEAukEUZnFR8h8m0ifJQEnvOQCNdKjISHFQaPYhI3EPqluCCA4SBsCwKXfRyz38w8RYqpOGzJKiQCAGJf2Wpd6BqNoDyiywnDgoqKaFCUqBDMXoACNHuWLFPmvCYd0uoC5bYBw7u1C7tShOsTkyf6t8tiSaEKSXcuepYE2JMKuYm8Nl5FDvnMHTRwXYMWpVOpAcEaRbTFZlJBLKzOAGLPVKQ3u94G9a9Ippc32XD1S98wNlBjZlFN9HasXSUintM7uxs9RUMzPU3ApaMtGEOWJpoK2J11q7mjDSGxIo5chWhADlPk9GBu3kYloAUmik5R3a0NXtfvHYHXnDUyd3O4xJDVvQEBudeozJNLEqUZYAYpUzNQVtVwFZjpQOOUQ5mAUkOgkBwnKs5Tmo6u6SogB3LCqzd2hvDz3BNcr6VIo4yukZgC5Y7XvDE5RIJJNKJZCEhIYgh8rEs7EnQWaAZxDSkpJWkLdglIBOoqC6qZkAULuaOIqxIUQpgQ5YAnnWoG+l+6bmsLnpUrvMXzVJcu5Fs3hR9RV4d/CkUVRI0d3YkOHqOhYRWTUqWXTSjXIoB8Tg7gltg0Xs/ApUklgUFic2zhRFXFfk/KKtK3LAZRUs/wBfCL3BKzS0glwHcX8eQiJWo8T9FErVmkH1S81EhwkM1X91Rd6UpE3g3p9jsJWYhSygAZyDmKbMpQ9tLChLtSNq/Cg6AtWvSn08esMrw6XYC96u53pyPzi0jovoP6dS8fKSoMFGmntC8tQFlAVHxCo1A2t485TMMvhs38RLSTh10nygaitFpb2VAuR8LNHZfRD0qE9KEqUF5k5pUwf6VIuCNJiRcasToYY57jaYIwIzFZEEEEAQRTca9MMJhKTpyUq+AOtf+BAKh1IjQuNdthzFOEkZhouc4c7iWmrdVA8hAdVeOBdveMlzMbJShaVKlySlYSQchKyQktZTaXtELi/pfjsUGnYiaEH3Jf8AVJ6ESwFK6KJih/o2WB7AYdfGCxr4ELQTufOL/wDo1BqJYr16/SMjg6dUH5j84tWKT16nu73euv6xlJPLyi3PCJf7Q8R+YgPBBoo+IH5HeFVXS6k2Y0O3P5w8cO4FB111++bRKHBVC2U/L6w4MIoXSd/nZxrFEaVgyO8KFweTpPhR2NNoeRhyXDUqPAiiSHqAa9S8PSh4w7Kdmb70iNGEYZVQ/dId6+0NOQJLm/iwh9CFBzdWYqdspcg0JDahNRcE0Bh9gev8B9+MZShvP53Hy+sIUygZWYOBZ8rn94Asoez/AIbRKkpAyZQQxGYKzFmdOZKi5Y0OQ0IHhCG6+A5OfnTwhxIpuOfgfpSEWl/iVAsXYuHCS4L0NPdYPTmKWiylrARRNQXsQ7gN3moQxoxHhFWK+TalqEef6CHpNd71vrEh0sMyvaBy1LpDVcNY0uTtdrQ1+GL0UGo1+VrsxJEMypjhvvw2r+UTUGmlPqHretAfCEKAlwQqp0Ke6BqSyfaLBg4pU1JDYlSEjugnepXTQmjMNSBsKPC8pZzX51eun2CId1fa3gYQppOGS1BW2xA2Lc9IrsZhwFE/zbT8vKLvKzvuH8KbcvvSs4knyP8AL8j1Y2giAgAvvFvwFXcWDoXFrEfw+dYqkq5U+9j4Rc8ALFY1KSWYGqS49oGgBUSdoaYshg6AgNmFNk6Vq5trdoWiSzkDfbWgDA3qYclpIIJAYgu730KmN9R+7C1pIejN4sTRvN7D3TtGWjKmKWIejNya2VqjpSrRUYCUcJOZDpwk6YMpFsNiCe4UnRCqB9yN62q57EMm50Y0uPCxqYTicOFpUmYMwUCHu6agqYcibcjAdN9H+MfiJTkZVpOWYnZQ25EMR5aRaRzj0L4mpE2UFFzMzSJpNM0yWSETW3UGP+8jozxccvWTWJswJBUogAAkk0AAqSTtHD/TPtuVMUqXgiUSretZpi+aX/s07Uzaum0dvnSQtKkqDhQII3BDERybiX+TxII/zfEzZZpSalExLf3Qg+LxWXH5vHFEmjkkkvUkm5L3POEjic3Qt8o2vjnY3xHDOUS04hO8hTq5Ey1AK/w5o1jE8ExUsPMwuIQN1yZqR5lMGs01+KmG6zGfXL+IxGM9qGh2NDChOERrElOKWPeMPJ4nN+MxD9ZGQuCrCXxycPefrD0n0gVZSEl9SG8S0VYMZiKvJHpFL95JTzB/IxOlcYlqNFts4r8tP0jVSIQZI6dItG8ICVfAroUn6sYx+Fl6ul2Z3rV9ekaPkUPZVEvD8cny7EsPGKNsOALd0g/Ly+/pDBwyk1IN71LUoaPFVhfS9vaQCX5gv1H0i3wvpLKVZRR17w5B77/KFISL1ev538becLE1q+HmCD1DRORNTMtkXzSQ/kWMYXgU0DlJuAftyItSIRtU/d/DQQp6Xpb5/f2KOL4coWYjluORO+28NgMzgijfP9PusUSpSWObnVxp/L5Uh1NN7eNrv584jJXZx/Gn34RIQq9PvX6tEQ+V8jV+Y+6CvMQ9KXz16HRjv/OGAHDitR/L6cqwuWpjR7jlvUbQEkIp4fxaI2LlOfz6U1t4bRIEwsCAOg6/wMIXhlqcWZ/acWFaEbvEVXzEpSK7+XX9KRb8Lw6h/WKDZkslLN3WueZZNNA+paMYfhSUuWKtAVZSx2a3jE5K6VeugJs7kJe1yfsxNXMLQ4NKMeRI0oTpGC46hy4JDAUozE3P5xhU3nzu7A0sLafOGjigCw0ajB350dhXeMqymY3th3YUarA1FGamzUF7xiUleYNQj4qN1K/Zq9fKEzLUpbQCjFyH+67RiWopqXCXAepd2YCxqBfYdIotuFVny3Yn8UlQ8QhyNSKHyEdNEc+9DsCZ2IC6+rkXdqzClgmlmSXP93cx0FouOfv6zBBBFYEEEEBFx3C5U4ATZUuYBYTEJWB4KBivX6FYE3wWFPWRJ/7YuoIDUuJdlPDJ18JLQd5OaUf/AIyB8opT2DcO0ViR/vR+aI6PBAc1/wDITAf6zFf8SX/+UQp/+T7I9zFzxT3kylV8Amn28dXggtcTxnYBPH9ljJav35SknzStX0inxPYpxJFvw8z92aR/1oTHoSCB1rzZP7LOKId8IVAfBMkK8hnc+UUmK4FipRaZhcSjSsma3gcrHwj1dBEjXevI0/BqSHXKmJG65a0jzIaIZRL0WAf3hHsQpeIy+GSlO8qWXu6El+tIQ7/HkiWiYmqVP4xOkekU+XfMRzqN49KYr0C4fMDKweG6iUhJ8CkAiKnFdj3DVpIElUsn3pc2aCOgKin5RTrHF8H6XJUQFJAP7PdfXWn8jFpJ4vJWxC2fRVd9R+kdAn9guBUKTMSk755av+qWYhT/APJ7wzf1eKxCVbqEpQ8ghJ+cIvWNXTJChQA39gjxpeHBha6i1+VOUWGI7CsUg/1GNQof+ohaD5pKogYn0M4xhrSUz0jWVMSr/lXlV8oFxJkYQMz36A767/p4yRgRShIOttGuXu4roRGsz/SSZIIGKw0yTQ/2iJkp76kAG8S8L6VSZrJQsvWntMAMxNGdgCfAxGmwfhS1KF+htVttmhZlJZ33Oj708frFWjiqdJiCFcyPrXTfWH1cUTnZknV0mlr5h4PSJFSlk7VbdLjWjvuDBMepZ62FhowDjX6HrDX9IpAdkvX3h9Lveor+bE3iSBU5B0IUQH/Z6mAcW7OKAAk5g2+9QWGtKjxdkKDFRUjKDVVHDB+8aEe6fGK5OOGJX6qXmmhw6JCFLNDrkdk61pG08P8AQPETsqlIRhUsHdpk48yB3EqqalRZ7Ugm7FKMeyMzBAq6lkZb37pqCXLPrWLj0c9F5uIykmYiU3emzA0xdbSgRQN75FiGfTc+E+h8iR3mMyY5OeYyi5uUpACEf3QIuwIRnff8R8Bw+XIQJcpIQgWA3NydSSakmpiTBBGnMQQQQBBBBAEEEEAQQQQBBBBAEEEEAQQQQBBBBAEEEEAQQQQBBBBAJVLBDEONjbyiuxvozhZwabhpEwbLlS1eTikWcEBp+I7JOGqBAw/qzvLmTUEeS28xEBfYzhchQidikDkuUW8VSifnG/wQW65mjsMkVzYvFEZnvKBy6pJ9XUn4vlGxcM7MeHyUt6gTTqZ5M0kjVlukeAEbVBAumcPhES0hKEpSkaJASPIUh6CCCCCCCAIIIID/2Q==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hQSERQUEBQVFBUVFxYUFhYWFhUUFhYXFhQXFBQXGBcYHSYgGBojHBQVHzAgJScpLCwsFR4xNTAqNSYrLCkBCQoKBQUFDQUFDSkYEhgpKSkpKSkpKSkpKSkpKSkpKSkpKSkpKSkpKSkpKSkpKSkpKSkpKSkpKSkpKSkpKSkpKf/AABEIAK4AtAMBIgACEQEDEQH/xAAcAAABBQEBAQAAAAAAAAAAAAAEAAECAwUHBgj/xABCEAABAwIDBQUFBQcCBgMAAAABAAIRAyEEMUEFEiJRYQYHcYGREzKhsdFCUmLB8BQjcoKy4fGSohUzU4OT0iRDRP/EABQBAQAAAAAAAAAAAAAAAAAAAAD/xAAUEQEAAAAAAAAAAAAAAAAAAAAA/9oADAMBAAIRAxEAPwDtaSdMgSSUpIEkmlKUDpJpSlA6SrrYhrGlz3BrRmXENA8yvO4/vDwdKQKhqEf9Nu+PCckHpUpXOcV3u3Io4c2yNR+f8rR+axMb3rYy+6KLDeBuEzGsuJQdhlLeXCcd3nbQIBbXAkfYpsE+UGR5rNb3qbQP/wCl3+mn/wCqD6IlJcAw/fDj251GP/iptPyhbuz+/SoCBiMOxw1NNzmH0dIPwQdjSXjthd6eCxJ3d91F/wB2qIHk8S34r1zXyAQZByIuD4FBNJJJA6ZKUpQJOmSQOmTpkCSTEpt5A5TEobHbQZRY6pVcGMaJc5xgD9clyHtV301Hk08C32bZI9q+N8gatGTR8UHVts9oKGFZv4mq2mNATxO/haLu8guc7d75jDhhKYYItUqwXH+GmLDzJ8Fyyrtn2rt6sS95N3Fxc88xJFlWcVoAIHMhpvaJQau0O1dTEOLqr31ScvaOJZbPgyHkraWJJYTLcvsyb+HhzWO5rd3Th5XzuYJPki6OIygQOc/kBdAe1wjI5zlzzjqqKtAEbxMRcT9CrGuMQTbqRefkhMc+xmco4YIvkMkAmIrtyL7XgZx0lZ5qibZKNSDlZRhBZvlW06h/V0O0pF5QHNqDWF6rsh29r4JwDHb9Kb0nHhP8JPunwXiGv0B+asZUgoPqrYe2qeKotq0snZg5tOrT1WhK5h3LYuoWVWu92xA6ggT+uS6egdJJJAk6ZJA5UZTlRlA0quvWDGlzjutaCSToBclWFeT7zMSWbOqhpgvLKc5Zuk/JByLvF7ePxtXdbLaLCdxkxOm+7m4/BeJrVt60TnkPJS2iYdmhBWMoLCyOnifgn9rOXPxlVVHmFBtU6GPCyAmrIzzGXRJuIIuPnH+UO6odQpMp7xt80Gngtpne3WiZ9eqPxWKDmcIi0mQRI1H+UBgNj7xvPUxEea9OdltdTAcbARmPyQeQdU/WSr31sY/ZrGi0jlMrObhTMawgp3imJkor2MA5DRUtp6EkDl9UFYCKwdzAz/UnorG4JkE3/IeJQbqoBIabZHrOiDuXctSBbiXAyAadIG8GA57iAeZI9F09c97mKAZgDzdVcT5Nb9V0AOQSSJTSmQPKdRJSQTKgVIpkESsXtbsf9qwlWlqW7zCdHs4m/ER5rbKgSg+SMezempEXDSLcLokgj6WWc6pyXpe2uzxh8XXYC5rqdV4EGxbvEsPoVkUqrXb3tWOJgQ6nusMnIubBafRAABOqdtO90TUpNEw+NYcC0+FpE+arp0jBcLgZ3FtMkDbq0tmtIvuE8jAN/NAFrhnw/BHbP2gWTJab2J08b2Qb1TfA4GtByGkeMZH6q+jVLGy9zZzdxABvjJsgW7U3mgOeCTmBcWyyRv7OwCXxNjABJ/3cI8UBdTCb4kbpBAjmZ1usXF7McDNh5gwOa3BtBsQz5yfhKBxtZxzEegnlbVBhjCPOc/zZX6lV4qi2m0EuBJ0aCR4yc0XjcbctEl1geX91m4/DEtLpBMeEIB621HQ5rTDSQSBkYynSyhQPE3W4JQjSrsM66D6K7n3Ts/8A7r/6W/3XuCVzruWxE4Sow5tqAx0cOfkuhuCAWpjyCjKGK3gsnH0jMqGErEFBvkpKNN8hJBeVFSKigiouUyolB8899uA3NovdFqlNlTxMbp/pK8vs4b7QDBi2ekWXSu/rAy/DVALlj2f6XSPg8rj+Hqlo4Pe/Wnkg2KlBoaRGnQyB1QNXCtnhzF5yKtpYsuiYB8wOnzKtLOVwgHp4XhE+QHxRNLCAe9aRo0X+CkwmLhWUqmgv4af2QIvLPce4Xm0A/JWUWzxGXH8UmPPVUOfLiBpprJVrbGCLenyQF4eppAzvpPgiXPljjE3tlEofD4YCCSJMxMyPHknxLg2mBlYmZN+gjVBkOeGGTc6cpQ1TF72eojx5/FNiSN3KCNfr9EE9yCgi5VtDO6qqG6em6EHcu4/EiMQ3WGO9CQurBfO/d12uGAe+rUY6owgMcGxvAOI4hNjBGWq7X2b7aYXHD/41UF4Emm4FlRv8hz8RKDYr0pCy3UC1y2U37MHIHw7eEJK4NhJBa5RUnFRQMVAp3OXFe8vvVNQuw2CdFMSKlVtjU0LWHMM5nXogs74dvUMQadKg/ffQLw8tuwbwHCD9o8N4y5rkgEEiP86IjZ+KLt+OQ+apqPnSx+eYKBqWJEAOH5joeeSuFcEw15jQT+azdbSisJuE8UzzBj52QakkHiHWOidlaQS0TOsHQ5dUQazG0nbnCYLZIEkREmM0Fsh/BHEQJB+6OsZIJ0XkVOIDhNwNbI+oQ65t00/uhMVTghzQAHZxkYzMKw4gugHLwQEUHuc6CbDSIHwVmNPuwG2PL5IVo3Yjx/X0V1eTnbLIelkGFjH2yGczefRZ7uesxH5rQx7d0kfQZrNcgi4pNKYpBBr7Pr8L8jwzB1jJbWysU1xBZUNN490WFUOOZpvkT81g7JdxAcwR9URg8EzecyqSyS3dcQ4gXvIAvwzCDpWxO3ePwpDah/aqQj/mNJqRrD8yfVdd7P7eo4uiKtB0jUH3mnk4afmuB4DaQpu9m2rUqjd3Wg7rXEl1hE8QMj7SO2RtuphcQa1ItYcn0w4bm80gOYQLGQg+gYSQuzNotr0mVaZlr2hw88x5JICioEqbl5nt72oGBwj6jSPau/d0QfvkTMcmji8hzQeG73+8Es3sHhnRpiHg3v8A/U0/1Hy5riRcahiYAuT06DU9FqVsPUxDw1pJJMvebxJkuJ5knzJUsewB7KFLhFMkueQAS+AJ5k3t4oJvwVKm3eovLgRuGfvC8ys99OJjXTqOS0atDcYGSI1JgO3vxeVll4mfD0+CCqpRI96ynhKRzsqNR+teqnTPFGYnKYQHuxRLDAKv2LUIBLiOcGPXkSgN+GkWibi3krcE2AHcz015hBuY6qKkREi83B6yD+XJBNfpN7K54yPLTLPqgqog8P66IDKQuAfPp5rQxNVgG805yDF4jKboDC0wftTzHOPmoYmpAJibQOsnl0QZeMsTJPWSgKgReIOevX6INxQVlTYpMoOOQPojsPgrgHMzA5EZT0QC0X7rg4g2OlloVtskshoItqbfDVHjBUqTAXEueZLWi86QdfNDMwYc4vqgHUMGQ8eZQEbBqVX2MNpQW2bul0xcFsE5Zkwtmg0vqU8PhhNR7gG/avN3OnTMnpKy2YirVeylh2lz3WDW3P8AYBdb7A9iBgwalUh+IeIc4XawHNjDrpLtYQe22RQFChTpNMimxrZGsCJSRLMIIBdmnQHPK4J3ybf9tjDSB4MMNzpvuh1U/wBLf5V3fE1gxrnHJoLj4NBcfkvlnGvNZ9Wq++97Ss/rJkD1cPRB6HYuyG0cOKz3j960O903JJIH4iBlzuvJ4/FAVC5m7xOzALTA0I659VXjtu1a4aHuMCDAsAYAs0WAEW80K2HZnKALZ6ICW1WuBMBvL8Uc+aAxFQZDnI6dFax8yIggHWcgfmoMw+8M+JAM591PfE5KQwpJvYXM5jwsoBpyjPVBbRaTJOXT9WRYqZaa6FDUAQZE/EfFFUmgmYlAU15Iv5dT4oVtYzBB9PkrY/sk3Dtm8DW1zB8EBNCjGRjoh8S8G8yecmBOkeSmHBogC5nOR5+irpU7gP5Ojx0J1N4QVHCiJBgWgGCbdFKjs6feFs84nVW+1AaIFzBnP9BUvfUfZt4tIyFuaC6vXaJDjBHKMoynVNh8I9xDhwN0MXPgPqrsLstjOKpxO0nw0CL/AGwuduUml7jaAJlBABjOpOZPvFEbE7M18bUiiIYDxVD7jR+Z6Bes7N92T3xUxp3W5+ybn/MdF0jBYBrGtZTYGtFg0CAgyOzHZGjg2RSEvd79Rw43fQdF7HZ2B+04eHXqpYLZkXf6fVaUIIPYkrISQAbdBOGrAZmlVA/8bl8vUHTSq8/YwPW/yX1ZVbIIOtvI2K+aNrbK/ZcZVoPHuvc0Tq0mWHzBCDxzTZX4SGuBcJ/JX4nZ5pucDaDwg5kEqdWgYAsSTpz18CghiMNPE2AYO9nOdh4lCU3frJFlzpAZMA5j72SrxIAkgX10vAkEZRmbILcJVIFjkciPS4Ud/evAnLoqhUDdTcAnUX0RzaBaxroO7zi3rCCl9PTknpU7mJ5TlKLGHMb0EgDkYuraOEdowk2sBnY2QBvwvPx/ynpUi42nwFlt/wDD6jwC1louc4GpPKLoyj2ZqN4nwwQSXbzWwLXvfzQYtTBTT3oyMD/PkndhWM3d+Z3Z3bFxJ+63MDK5RWPLRwUXb14JAgHwcb/JC4chhJeQScySZ8yghSwJcOMbrRpqeUn8le6q1gAiIFosIWzsvs7icZHsGFlP/q1JazxAzd5L3uwO7uhhyH1P39QfaeBug/hZkPEyUHP9i9h8RjSHEexo/fcILh+Fv5rp3Z/sjh8IAKTZdrUdd5+nkvQ0MG52Q89Fo0NmAXdc/BBm4fBOcbZczktfC4JrMrnmiAE8IFCeEkkCSTpkESua97fYd2JaMVhxNWk3dewZvpgyCPxNk2XS4TEIPlEtFVoZUs4e67x5+iyq7H0nHekEZcj4FfQfbXuopYsuq4cihWNzb93UPNwHuk8x6Lk+2Oz2JwbizF0Tu6E8VMjKQ8W9UHkDXJEH4aqLnG035H6rYds6k/3S6nz+0E//AA9m6WzT1IeA4VCdBcwBmgzsDUqMINPM5GA6Iziclt7M2pVLHNc5gN5dUcA07wsNwzxZgEDIoWjstoA/eQYJhjmwDFg5xIg+AOaBGDcSN7MWzkAAWAOaD1eC2y+qWiac+0AALSAQxuQ3QYbfIoujt5oa5lfOKok8BIJG7AHumJg9F5EUw24JFoIknevn00stTZuxa+II9jRc/ruw0fzOsEG0/tg1oDKNKWBrd3e3gJAi/PPz5rz9fE1KjyajiXG0TOshoA8cl7nZHdbVfBxNSB9ylxH/AFRC97sPsNTw/wDyaLWH77uKof5jJ9IQcu2N2ExVYA7ooMP2qgO9H4WZ+sL3Gwe7rDUCHFpr1PvVIdfXdZkPj4r3dHY7R7xn4I2nRDfdACDJobLcfwjr9EfQ2c1udz1RUJ4QMApJJwEDJ0kkCSTpIEmShJAxShOmQNuqqtQDgWuAc0iC0gEEagg2KuTIPOYru/wNQQ7DUgIjgDqf9BCwq/crgTO4a7PCoHD/AHNn4roCSDl9TuJofZxNYeLWH6KzD9xuHBG/iKzhyDWMJPje3kumwlCDymzO7TA0I3aIcR9p/G71cLeUL0FLZtNuTB8/mi0kEWsjKE8KQCSBoShOkgUJQkkgSeE0JIEnSSQJJJJAkkkkH//Z"/>
          <p:cNvSpPr>
            <a:spLocks noChangeAspect="1" noChangeArrowheads="1"/>
          </p:cNvSpPr>
          <p:nvPr/>
        </p:nvSpPr>
        <p:spPr bwMode="auto">
          <a:xfrm>
            <a:off x="520700" y="3000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20321"/>
            <a:ext cx="2971800" cy="287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5" descr="data:image/jpeg;base64,/9j/4AAQSkZJRgABAQAAAQABAAD/2wBDAAkGBwgHBgkIBwgKCgkLDRYPDQwMDRsUFRAWIB0iIiAdHx8kKDQsJCYxJx8fLT0tMTU3Ojo6Iys/RD84QzQ5Ojf/2wBDAQoKCg0MDRoPDxo3JR8lNzc3Nzc3Nzc3Nzc3Nzc3Nzc3Nzc3Nzc3Nzc3Nzc3Nzc3Nzc3Nzc3Nzc3Nzc3Nzc3Nzf/wAARCADhAOEDASIAAhEBAxEB/8QAHAABAAEFAQEAAAAAAAAAAAAAAAMBAgQGBwUI/8QANhAAAgEDAgUDAgQFBAMBAAAAAAECAwQRBSEGEjFBUQcTYSJxMkKBkRQVI1KhJEOxwTNy0YL/xAAYAQEBAQEBAAAAAAAAAAAAAAAAAQIDBP/EAB8RAQEAAgMAAwEBAAAAAAAAAAABAhEhMUEDElETYf/aAAwDAQACEQMRAD8A7iAAAAAAAAAAAAAAAAAAAAAAAAAAAAAAAAAAAAAAAAAAAAAAFG0ll7LyBUpk0vir1H0nQuejQkru6X5IP6U/lnKtc9R9d1aTSuHb0X/t0fp2+5NrI7zfa5plhlXV5ShJfl5sv9jxLnjzTKbat4VKz89EcC/ms57Tk5N7tyeTMtdWpKSjOck384MXKtzDH11e99Qb3dWtrSivMss1+/8AULiFZdOpRppf200zwrfUqE8RUk1nd5Mq4o0q8VnbwvJn7Zeun88WFc+o3FHuZ/j5RXiMI4/4LKXqjxNSyneKW/5oJ/8AR5msWsqaahDP2XRGtV010jh98m5dsZYyOlWfq7rUYv3/AGJyztmnse7Y+sWXi7sIy8yhJo4nBvPQy6LeehWdSvoXT/U3QbpL3XWoN/3Ryv8ABtFhrGnajFSsryjVz2jJZ/Y+X6cpJb9PBNSvK1vNTo1J05LfMXgbLg+qAcA0P1O1rTHGFxUV1RX5au7x8M6bwz6jaNrajTq1FaXL25Kstm/hl2zZpuQKRkpJOLTT6NFSoAAAAAAAAAAAAAAAApJqMW20kt22cY9RvUGvdV6ul6PV5LaL5alaL3m//hvfqdq89J4Wryoy5ald+0n4T6nzq6nNJtvLzuSrIumnUk5TbbfVsilS/QmU9i2T/cKx/bedi2SfkyVvvgtlhdiCtvdyoVF47mw6bq/uVIwbyl5NafXGC6lN03zQlhkuO28c7G3aqoyt3OM1nvuaXcKXO/r58s9elqUqkVSrJcveRiVLaMpSlBqSXTBnGaayv2YlKg3u8pGVHlguqbLJOa2S2Ivbk3v1Ns9J53XKnjBjzrSqbpl8qLazJBUEVm1RJRinPLbWUVpyaeU8PyS8uYqLey6IuhSi0BuvBfqHqWhyhb3jldWf9snvH7M7fomsWetWMLuxqqcJLdd4vw0fMcKawbHwdxDdcOanCtCblbzajUpt7NBmx9Eghs7mleWtK5oS5qdWKlF/DJioAAAAAAAAAAAAANE9YrOVzwnKrBN+xVUnjw9j59Ut+uD6w1myhqOl3VnVWY1qUo/4PlDUaErO+rW8liVObiRYuVRYLJVcZIHPsi2Ty+oEzqJYw2U91vvuY764LoR5tl1AklVlJ79SjnJ7NEkKUmumSelQfeP7ka0soJuOJdOx6VlUpxft1F9LMWNP2yGq8PK6k7bnDYlpFO5pSnTm84zjqeVX0y4ozfL0Xdkml6rO3fKst/8ARstpqNteRUKko5fXJndjescmlzlKK+rdkTuGn8G93nD9vc70kot7tp5Nfu+Ha9KrJKCcV0+SzKMX468aFfz0J6dVLfyRXdrVtpcs4NeEyGMnzPbC+DW2LNPUpzWM7YL5z223POhOSXlEts5zqqO+MjZp9Del1xUr8JW/uZ+iUoxz4NuNd4AtXacK2UH1knP9zYjTAAAAAAAAAAAAAAHzV6rabHTuLruEFywqP3I/rufSpw716s/b1Wzukv8AyUsN/KYHJXNxeJdPJellZTLJ7sti3HoF2nguZ4ZOqDUly4ManVw02kzOtq1NtN5XwyVqMijbNR/E0ZCg0sPf5K061OUcKSyVl8My6yIZQbbWdkYlVJsy6qklvvkw61Ob+3wxGahWFLrj9TLsZxVRZbfxnqYEoSTexkWs1Te5akvLf9Du4Rgtll9up7VSEqsXNQS+/c0nRr+lCvBylGMI9jbaGvW7fLFT5ezksZONnL0StX161lUrZkl0zsjwJafcfT/Sa5unyb7d6hRqSyqcXnwjzbq6dxVVKP0vviO/7mplWbjK1lWFSjjnxnwzKsIKd9SpwWZTmkl2yZ95QUISeVHCy5dcEnAtBX/FlhTa+iNVPH2NS7c8+I+iNOoK1sLegulOnGP7IyQugOjgAAAAAAAAAAAAABy314tufR7G4S/BUcW/ujqRovrHb+/wfUny59qrGWfHVAfN88ZI39iWrHE8FgFuNi6MmmU7lyjkKr70l0ZLG6qpbT6GNOHKVprJFlrN/jKjX4slP42ph5xn7GM9iklnoNLuppXkn1X7IpG6Se63Md5xgsaz1Gjdeh/MFDHLTivsienq1aT2yu3U8lJv9DMt6c3jlh+6JZFmVbPo9x79OXO2n/cbFSShbLCUpY3ljdmtaLGaUXLdt5SSNnntSUpPlbWxyvb0Y9Nf1OLcnTT2Ty9zYPSOhGtxbCphf04t4+yNV1es+ao4RShnGc9TdfQ+mqmt3FRreFF/5Z0xjj8lduABtxAAAAAAAAAAAAAA1r1GhGfBupqWNqWVnzlHr6vq1lo1nO71G4hRoxXWT6/C8s4lxv6oVdfVXTNMo+1Yz2lOf4qiX/AHNqy+ogktyes3lkEt+gFpfDqWEkdtwsXTWdsFIxwXc25d2IqOSZbkvmslnK+4FrXcsay8kj6lvcqKRxk9bT6m+Em8dzyo4zjDZnWanGa+l4fQzWsO226HSjKqm+p6Wr1lQoqnSlmWH07GLoVL6VOT37l2uSnCClB4+y3Zy9enxql5Ucl7eXzN5bZ1T0IpYnqFRr8sVn9Tk99LFVPmy+5uvpvxQuG6tSdSnz0K0lGa7r5R1jz58voIGJpmo2up2kLmzqxqU5Lt1XwzLNOYAAAAAAAAAAB4XFvE9hwxp0rq9mnN7U6Sf1TZ6Wq39HTNPr3lzLlp0YuT/wDh8u8Y8R3PEut1rq5m3TTxThnaKAu4t4q1Hii/lXvKrVJP+nRT+mC+x41KPLJPPQtwsbYK+4tkwK1+u3cgfUlbyRvOemxRTbOy2L1uizlZcsrYlaiq+S7t8lMPKZel5IKLpktk+xI1vhIjkvgKsk/Bat34LmtyxhFyxFvL3My2qNuLeXh7IwI7yPRsUudL6s/Aq49tv0Sq5RW2HgyNTSdJvOXJdzB0qrKLxJKPZGZfrEed7rrl7HH16fGp3UFzbvp2ItRlKlplKVNtP3VuvsyW6mqlxu1lvOxdqKUtJisdJo6x58u3ven/ABxdaReRXuNweFUpN7SR9EaTqVvqtjTu7WfNTmv1T8M+OpRlSmpwbTR1D0t44nplwqF1JuhNpVI56fKKx2+gQR0KsK9KFWlJShNJxku6JCoAAAAAAAA5n616rOhp1tp1OTXvtzn9l0Pn/wDPLPXJ3P1ys5tafepNwSlTb8PqcTvqLhU9xfhl1C64RN9uxSKw8hNBvG5Re2Wt4Lc5GdgL1JZKN4kWqOwW6+SCaEl36Em36kVNIl6IixVvYikyRPK6EUkFWt7ZwRt7l+MlqS5ll7FSkc5R6mn0nKqnlrG+xgRUPJ6FlVdKSXNnfOMGa1j22m1oPljODw1u9updq9SdS0k88kUt3Its6s4qEpdH2+DF1qVWthp4p9kc/Xfxr/ty97nktvnuZmoRa05Z2bkngmtraE6jcmnhdWV1aKWnv/2XQ3tzuPDXpQ5tvJFQqTsriNSOVh/ujLwkRV6fNA3HJ3v0j4l/jrT+W16nM4rmotvt3R0o+V+AtXq6bqtFxm04TUl/2j6itK8Lq1pV6bzCpFST+5EqYAFQAAAAAa/xzon8+4cubSK/qpc9L/2R83V6DhOpQrwalFuMovqmfWJy/wBTOA3eOprGkU/66Wa1GK/H8r5I1jdOD3FCVGfmL6MhecbHuVaakpU5rdbNPsebcW0qL2y4vuJVuLEzjZ9SqZScXnJYnhmmU0ZYK5yyNMuTTIJYPD6kmdum5j9S+La3CypU9y2SfgKTXgrz7bpEVG1hFm+TIWH+VfqXRUH+RFTTHi8vp0M61i1iUmkWRxH8KSL4vyStYzT2qOqxowSdP3ZR6OXYguLytdSTqSxHtFdEefFrrklU8LbqZ06br0oTjGnFrBZqM1K0ku2DFpzbW5be1f6PInvISFvDB5c9CuMxJKS2xhBpbmnJh0pO2vKdWPaR9M+meo/x/DNKMpc0qMnB/bqj5ouorl+Ud09EK0p6fcxb2cYSKz46gAAgAAAAAFGslQBzXj/05jqM6mpaLFU7p71KK2VT5XyccuaE6FWdvc03CpF4lGSw0fVpqHG3AtlxJSlWppUL6K+mqltL4kSxrHLXb5uuLTDcqe68GDKm8/KNr13Rb/QLuVtqNCUJLpLH0yXlM8ipbxq7p4flDbf1l5jyGnHZoRZl1qM4P61mPkg9vm/Dsy7Y0tT3JCNxcX9SKrbcUSIuW/UsUi7JBeSRx5IUySLyFTLGC6JGmXZwRpeupemnjPUiTySRi3HOG8eCLEjqKMepiTlKc8t/YyHT2wk+Zrr4FO2kn1TRS7qlNbdA+uehMqfLleOpHu9sbIM2Messxl9juXojbyp6TXqS6NRiv8s4yrd1pU6VNZlN4wfSPAWlvSuHLalOOKk1zyX36f4KmXDYgAVgAAAAAAAAAAHna3otjrdlO01ChGpTktm1vF+U+xxbi/001HRXK40tSvLPriK+uC+V3O9FGk+oWWzp8md3CaafdNFk7FTTnSwpePJ9DcVenmka/wA1enD+Fu8bVaawm/lHJNf4O1rh2cnc27q22dq9JZX6+DNljrM8b20qcHDapHDI3RjJ7bHvYpVoOMkmYtbTpdaTyvDEq3D8eV7Euz/cpKlNdjNlRnTzzRaaImpFY0x1GWPwsvhGTfQmjNpPx4Kxn9SfjoDSkaTa23fjBMrd4i4wbb6vsXwqOX4V9XlGVSTbU5rD6YM1qRJQpU408SW/hIVIcu/Ly5226GRGUMJJF0ubrtgm3TTEjT5V9K/UilLll9Mc+WzNn1SwyCpHEsJMbSxFzxkn2ZY4828v+CZUFHLfd/ubTwhwhd69dwzTdO1jvObWxYl/1l+mXC0tU1KN3cUmrelu211+P1O6RSjFJLCWyRiaTpttpVlC1tKajCK695PyzMNRwyu6AAqAAAAAAAAAAAAAAW1KcKkXGpFSi+qaymXADQ+J/TTTNUU6+nf6K6bzmP4G/lHONa4N4g0P6q1q7mgv92j9X7n0GUaT6k1FmVnT5fc6U26daLhLo4yWDHq6fGSftSwfSGr8LaLq6f8AHWFGUn+eMeWX7o0XVPSRKcp6NqUqS7U6y5l+5Pr+Ok+T9jjdWyrU1+HmXlGNhxe6aOj3XAHFNo2nZ07iK/NRqLf9GeHd6Rf0ZOF7pN1GSeHmi3/kcrvG9VrMJ8sttjIpVlJ7s9CekRm3/pq0PP0tFlLRJyeaKqv/APGSL0sjV5VuuvTBY7mSfKuqPXteFNUucKla3M/DVNmwab6YavdYdaiqEe7qywxpblJ60ylc+5JLwenYWF1fTjTtaE6k5PbETqei+l2nWvLO/qutJflguVG7WGmWWnU1TsranSiv7Y7v9S/Vi/J+Oc8MemknOFzrUuVdVSXX9fB0uztKFnQjQtqUadOKwoxROCyac7bewAFQAAAAAAAAAAAAAAAAAAAAAAAAKOKfVZKgCx0qb6wi/uikaFGP4aUF9ookAFEkuiKg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673100" y="4524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aylors-manifest-destiny.wikispaces.com/file/view/gordonsnidowmountainman.jpg/213018598/gordonsnidowmountainma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5" y="304800"/>
            <a:ext cx="4498508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609600"/>
            <a:ext cx="3733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Mountain Men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Lived in the Mountains in the Northwest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Collected furs for a living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7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i4.photobucket.com/albums/y139/hunter63/DSCF036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" y="228600"/>
            <a:ext cx="58888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3.gstatic.com/images?q=tbn:ANd9GcTJIF1wzJUlj7XUglvEo-YD_rUXcMhkfiuBDfO_GP8MfnHIpZNK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22776"/>
            <a:ext cx="4067175" cy="304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018" y="4724400"/>
            <a:ext cx="4364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Rendevous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3965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storiaoregon.com/images/map_overland_journy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6"/>
          <a:stretch/>
        </p:blipFill>
        <p:spPr bwMode="auto">
          <a:xfrm>
            <a:off x="120939" y="990600"/>
            <a:ext cx="8895080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Astoria, Oregon Territory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5470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istoryglobe.com/ot/maps/otmap1843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684392"/>
            <a:ext cx="8849880" cy="50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048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The Oregon Trail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3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nps.gov/oreg/images/2006072710091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8428"/>
            <a:ext cx="3971925" cy="29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mrkhistoryper6.wikispaces.com/file/view/oregon_trail_people.jpg/55130198/611x371/oregon_trail_peopl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3349"/>
            <a:ext cx="57150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farm2.staticflickr.com/1327/1188905148_18318f9f45_z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3729810"/>
            <a:ext cx="4056207" cy="30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381000"/>
            <a:ext cx="259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The Oregon Trail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4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5951162" y="2313709"/>
            <a:ext cx="3116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Opal Mining near </a:t>
            </a:r>
          </a:p>
          <a:p>
            <a:r>
              <a:rPr lang="en-US" sz="3200" dirty="0" smtClean="0"/>
              <a:t>Spencer, Idaho</a:t>
            </a:r>
            <a:endParaRPr lang="en-US" sz="32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http://spenceropalmines.com/images/198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5267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15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pic>
        <p:nvPicPr>
          <p:cNvPr id="7170" name="Picture 2" descr="http://www.peregrine-rocks.com/rocksmin/specimens/spenceropal_fire_783x6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13709"/>
            <a:ext cx="557016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1162" y="2313709"/>
            <a:ext cx="3116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Opal Mining near </a:t>
            </a:r>
          </a:p>
          <a:p>
            <a:r>
              <a:rPr lang="en-US" sz="3200" dirty="0" smtClean="0"/>
              <a:t>Spencer, Idaho</a:t>
            </a:r>
            <a:endParaRPr lang="en-US" sz="3200" dirty="0"/>
          </a:p>
        </p:txBody>
      </p:sp>
      <p:pic>
        <p:nvPicPr>
          <p:cNvPr id="7172" name="Picture 4" descr="https://encrypted-tbn1.gstatic.com/images?q=tbn:ANd9GcQBTY_1vWKoxsNrAm76nEjaPWPmCYNDhuiV1oU1m0f4CXvSoBtc_eK_2-I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93" y="403860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67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http://www.crosscountryroads.com/Images/ID%20I-15%20N/001-sl-mm72.JPE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63982"/>
            <a:ext cx="7010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http://tau0.files.wordpress.com/2011/05/road_to_montan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743200"/>
            <a:ext cx="56578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9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UNIT ESSENTIAL QUESTION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In what ways did westward expansion bring both growth and conflict to the United States?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24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mediad.publicbroadcasting.net/p/idaho/files/styles/placed_wide/public/201301/BruneauDunesStatePark_J.StephenConn%20FLICK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7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http://3.bp.blogspot.com/-ceZNVWiyK7M/Tw9nVB8xi9I/AAAAAAAAJJw/N_fIb0vradc/s1600/sphs0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2" y="2667000"/>
            <a:ext cx="52482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63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 descr="http://geology.isu.edu/wapi/envgeo/EG6_volcano/images/EaButte_8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2438400"/>
            <a:ext cx="6429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1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://www.legendsofamerica.com/photos-oldwest/OregonTrailBois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85999"/>
            <a:ext cx="3429000" cy="45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51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Mr. </a:t>
            </a:r>
            <a:r>
              <a:rPr lang="en-US" sz="6000" dirty="0" err="1" smtClean="0"/>
              <a:t>Heffron’s</a:t>
            </a:r>
            <a:r>
              <a:rPr lang="en-US" sz="6000" dirty="0" smtClean="0"/>
              <a:t> Oregon Trail Adventure</a:t>
            </a:r>
            <a:endParaRPr lang="en-US" sz="6000" dirty="0"/>
          </a:p>
        </p:txBody>
      </p:sp>
      <p:sp>
        <p:nvSpPr>
          <p:cNvPr id="3" name="AutoShape 2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TEhUUExQVFhUXFxwYGBcYFxgdGhkXHBgYGR0cGBcYHCggHB0lHBwcITEiJSksLi4uGB8zODMsNygtLisBCgoKDg0OGxAQGzQkHyUsLCwsNC8sLDQsLCwsLCwsLCwsLCwsLCwsLCwsLCwsLCwsLCwsLCwsLCwsLCwsLCwsLP/AABEIALwBDAMBIgACEQEDEQH/xAAcAAACAgMBAQAAAAAAAAAAAAAEBQIDAQYHAAj/xAA6EAABAgQEAwcCBAUFAQEAAAABAhEAAyExBBJBUQVhcQYTIjKBkaGx8BRC0eEHI1LB8RUzYnKSgqP/xAAZAQADAQEBAAAAAAAAAAAAAAAAAQIDBAX/xAApEQACAgICAgIABQUAAAAAAAAAAQIREiEDMQRBE1EiIzKBsQUUYXGR/9oADAMBAAIRAxEAPwDapCy94JSrmYXpmMbRXMnmOmjnyoazJvP5gb8Q2sAd4YwVQ8ROY0Rj2iCsfC0xkJgxQsgiZiCdYgFHeIhMWhEUGzGaPFR3jIAjEBNngYyH3jITGcsAEUkxIHnGcseIgAzGATGQIy0AWRKjvEcx3iZERKYB2TlGtYtQk6RQE1gpM1ohlKj2UouYj3huDFMxb3iJXCpjv6CO93JjKZ+kCpOkFYWQXc2hOl2ONtlsucpJrpBk3GgC94Cx80CghZMmPEKOWy3LHQVMxxBoTAM3FKNzETECmNEkZuVngvQRgx5ok0DETSXpE5py0eIpVGcj3dozfZquiidOq0Tw0hw9b84bYLDS0F1JcsCArTWsWzi5c/ERKfpFxhe2CzcPtHhgidIeJwRSo0cRapD6MY3cjHA1leAVtFX4YjQxskxQEDrvApEuKEfdGPZYbTUA7QNMkiKsmgYCJhMeyxNKIonZDu4mJcSaJAQAQyR4JizLHgIBFeWPBMW5YzlgAqCImpI0iWWMkQDspyxEpgnJECmARS0ZaLgmM5YRSKCiKyiCow0TYwZAYvF3emJZY8UQmrHYPMANWilSILKIgtPKAAMoiOSC1Soj3bmghWFA2SIFMbHgOza5gdRCNtT+0U8U7PrlAEHONWFvSFmi8XQhtEiop8ZNrdeUWok1raF3FcZmWwoBSM5zrRUI2F4fEkqcmDU4kwhw8ww0k2jnkzpR0JCGJia5AMZID3jJdo6DECm4MGBZnDmhjND6GKZ8smKTZLSFC8OQYHnSiIbCURpFUyUTFWzNoSKlF4mlMMF4ciK+5aNEyGgXJEhLgju4yERRBQERIIi4S4kEQAD5Iz3cFCVGe70AhXRSQH3cZEuC1ySLx4SoLQYsFCIx3cNJHD1KsItPCFO1OsQ5oeDEwlxjJD2dwUhPhLnUfpAUzBkCu8JSTG4NC/uotw2DVMLJHU/rBS8K3mpDHBzQgUTfXeJlNFR47BFdn1aKTzvSDsDgJcpjdTM5t6RZMxr0jyZgNDGT5GbKCTLFJlFVUJPNhFX4GSLJAf71iS2FoFxE6hOgiMi8RdiuGh/DZ4vwuDQmqan6QtnY1yXLCPDHMwSb33gc7EobNlwawNYC43xUgFEoZlHXRPPrFKB4bt97wFxFwghF/qd4nIrE1bjHFwfKlmudSY11U6sNcXw+YVFw/OKpfB1HQmFYUUYWbDmSqkVq7PqSHEZRgFgawqYzd18WGgMYPFztC9DKAUC4IcEWIOsSCI9HFHDmxijirbxYOKjYwuSiPKASCSQAKkksAOZhYIM5B6uIvZMV/iyYHkEKSFJIUkhwQXBG4Ii9CIMUGTMpml+UM5ctBGnpC4IiaUtvCcbKjNoLXgUmKl8OOggzCLYWMFCYDo8ZttGlJib/AE5Q2iCsM0OFq5QNOeLUmQ4IXBDR4BoJKIx3UXojYOtzUxOWk6RcJcWB4hv0ikt7M4SeE2LwdKUTUwqXIILj2guTMU1jGEk7N40MDAE5QeMrxRF4oVPcWgpg5IA4iS7gdOXpAn4qZQVLwzC4sTM5fENwYlNCSVNWotByEqAvB34dy+VoxMkch6mM8aLsHTNoBcxKYVEVYRMIA0glEpDP9YaigtiOfhn59BEEcMewaH5KBYRVMxYEP9iaAkcPUB52irF4cJG/OLpuLJtAy1veJHYIqU9IIlygLR4LEeznaJLPTERWvDE6j5/tFldYulTKQAco4V2txEtKEjKqXLNstcgABBO1/WHWB7ckonqmAAs8hLXqQAqtdPYxo+DQoKLsU1HWgv76xhEogqS4YgEF9NG9aekXm10yfji+0bbxnt8F4VIlgpnlSc2gDHM6TqKB+rQD2q7aLxKVSpacso5Mxfx2JUwF05inqE84CldmzMSjIXKw+VqpObc3H2xhrwzspKKiJxUqpS8s+EJAJckhxVhGHJ5kIrbNY+K36Gn8PeN93JWievwIl94igokAqUH31ausMMD/ABIkKxC5ZSyAklKybqCXykW3F7htY1bFcFlZssmYrIqjEv4W0Li7n7EF4bsJhlqJTPXlZiMoNXr42Y+0ZvzoQism/wDn8lf2jy0bZwPt1IxC0oIMtSglgWqpSgnINzUF7N0MGdrOPjD4fNKmJKySEsApylwphYkEVc73NI0dPYdYbJOR4apLFJcBxuxeA5/Y7FLDmYgkZjlK9SXVowLuXhx/qHE1WQn4k76Nn4H/ABUQmWlOJSpSn86UgOk2OVgL0ofpXeeBdqcPiZUyahWVMsqC81ClKXZR2SUh/i4McE4lwafLUkKlLJb8oJBYPQh3EY4Pj1IRNbNlWAFs+hCksWYFwLiN4ztWnZm4U6ao+jJvFZCQgqmy0iZ5CVABdH8J1pWM4HiMqdL7yWoKQ6g9mKVFJd7VH0j5sx2Kmze5C15ky0lCQTRKTUtsKD/yIcdkePzMKvLmOUJWlgb94kB2sCClJoHo0NzaFid04PxWViQsywWRMMsuGcirjkQQYPypDOzmz660j5tHE56ZgmyZywSoKKgo+JiB4gSxZttIf8F7XzUql99mndzOC0kqIIGQoLGrjKbddzC+V+x/GvR3UoTsIyQkbRo3A/4hypqxLmeFS56kIan8ouUqVzBZJG6gd22Lg3GZOKStaCyUTDLLkXBYEMTRT0i4zi/ZDTXobHKdoGnIpoOUWZGMSypMaEXYvyRgIMMBIEeJIsBFZL0LH7Afw5OkWCSobCCO9JiJlk3hOQJFRfd4x3RMW92IzQaxm2aIqydIpXI2ggqF6mMKnDb3hBaAVyOcVmQOcGLmcooXNPKDYaBDh+sSThDt7xaqer7EVLnKOpicWVaMLkkbe0ULlnUxlZPOKFiChZf4L0BI1EWicnnAOUbxagQUhNv0cOStiLUNCObU59TBOKluAXFDvp0e8Rw8sA+K1wzPZ6GGeB4cVEJCWo7uz3L5tfSI5JpbOiEWzYOF8UyShQMkOkG/uKe0K+BcSCFLU68uY5Wc3JekEpwRyMCRQuXb5vFfBeDzJcwlSkqQ9S75qB/fntHn1xpSv2dTzdV6Fq5feKIStitZyh2fRy1v71jZ+B4ky5eQBJYsydbZr3aEXF+FhCmQGKleFjWpppcvGycIlS5aAXJXuefIkgCg1g8iUZcaDjTUmWLWozQoFQSQPCw8wIBo9KRRiuNLQUgpZ7i5rTaD0YhRNEFun6R44KYVZu6U4Fyk9btvHNGCf6omrb9MX4jjCzn8BTlDMaB7U3u8A8B7vIqVlT4vMKBwwGlTp7w6xnCpi6lKgPT73gaXgFJvLdksKizi3tGkVBRpEu27NVxXZ/wzlSypk/7aWNPESQblgnXpSBsB2dmHOpRyKABSD+Zx1+I3HB4UgqyIX5WLNQswNTerRBeBnsMqP/pSaktuI3XkSqkzF8UW7Zz/ABeBm4dae9Q2YOA7g6aG/KJT8VlLpatfcc42bieAnrKQpswt4Va7EAhuUJeJcInAhJRYFmqXFD4b35R1Q5VJLLswnxtdCaRMWPEgsxuKVrUbWhnw7ErQglMxSXYmrAsQQ+hY15RGThFolrzDKoOCCztR39N/SBHUJZ2fm9tY1lUjLpbNw4x2/wATMnImo8BlIy5QSUqUWzqKRcci/lEM+FfxLCcTMXPChLIDJSc3RnYVevSOeYdRAd6u5u+lxEMbJYu1Bvt90gS32F6s69jv4s4ZBUJctcwhTAuACKMfUP7Q24Z/ETBTkn+bkICMwVTxLITlSbqZRqQLVtHBktbk3W8YEoAqGrODzirkS0j6D7TdssPglBE0qKynNlQHIDkB+rH/AMmM4HtdhpsyagTQO7VLS5NFGYwTlOvipHz3iFFasxJOz9SW6AkxVPkEKd6vmH7GGm7FiqO/9se2crAGWlaVTFzDRKSAwBDlRPWzVjYcNOTMQmYguhQCkncEODHzRxPGzMRMEycXVclmdkgP1pDaT20xkuR+GTO/ld2ZYBSCQlQI8zPQGmzDaDKXYYo7theMSJq8ktYWcgX4f6TYg2/SLis7R81YHGzZSJiULWkrABUlTEB3Ie9eojaOG/xCxSFTpighapgSAC4SCAACw5PrV4LkH4TtE2bsw9Xigk/YjkvBe3+J/ESxPWDJYJXSwNc5b8wJ9g0T41/EeYqYhWGBCE+ZKwPGKGpFRqKWZ6vRbHo6qpZG8VrmE7RxzB9vsWkJC1Zz3wWSwrLYPLZrfNY3DhfblGIxfcpQUyiFBKjcrBcE7Ap31hbHaNsmE8oFlTQtylQIBKS2hBYg9DGhdu+2CVIRLwinJUmZ3iTYIWWTu5KQenWNc7Odrp+GUcwExK5gVMfzEEMWO9j6QU6sVq6OxCZFyJo3jlnbHtmtUzLhJn8kymUWY5lCtWcEClNXinhH8QZsuUmXMllakhs+ZiRpmcXAo/KHWrC/QHPWnvyoeTUAWDM37x0LCcJnKSPEyRZmYpbd6esczWQVEgu2rUSBrQ11pHS+x3aKWpGTPlOxBKmcgZlCgOrc+scvkQ0mdXDLbQs43JTh0KJmLJBYOKvo40HNmtvCHgXEmURNUVJ83hU1a3vRol2uxiZk3wKmKKcwyrSXGVyXUoObEkadIQYeeSamr1qAACasHhw4rhsXJyfjOq8PVJmSXQlOYFLlRclSSlTpD0BY73jZcHnBHgQlPJKaP1vpHMOy/EjKmpzEBLMo3uzUNy7fMdSlKCq5n5vR9gI4+VYOjaDyWw8zUmilk/8AUC3tEJ8wUy5joPF7xVh5Dkab7kPu/WLkSS9Qwel92I+PmJttEvFMx3Yag9yfmBFYPw5iluWt+kMhI8KgOqX3az7RfJDXdyNb67Q8LF8ldGrzWSeRL9W0MXGQZiSnMUihB+7ND1MkZmUAQXag323inKMwSkUY2alWjNwa2zT5kxXhuDsQVqUVJNGarBq/esLONSkLnoSlS5bDI7BitXiNRcUAPONmXMYDdvUtCfE4NJSb1XnJuxNKH1eHnSoqNyds1r/SkKUEZ5ZUSZZJl1Wp6OxrYVI3rCbjHZqZLUQqRLVSuVJaxq6DfW0G8JWr8UKUTMuOrA1p8xsfGuNqUgIbLMMwyw+rDzcq5Wqb8o2UpR6FJJ9nODwlLN3M+UXBcAzEkNTZW5/SI4vggApMFQ1UqFdzT7eHmIxikFKgol1Es72SLAGj5hSC5HFXDEKCiKi9WA32rFvln2SuKBoauCzUkMAp/wClSS+tA787QNjZDK8hS4JylJBpVwDpaOiLmBT/AMomoFUC1XNep9hFciY4ZSEhjVNWrajtrGq8qXbRnLxk9JnM8sTWTrvHRf8ATcM4CpAY/wBIGrWo97F3EBYnsthVEiWqYgbKNmHMF40XlQfaM34svRpchH3v0ipRrG1K7JK0mAgWYA86hwYU4vs9OSTlTnADum7Dka+zxceWDfZnLikl0KlXjKVUZ9YwkPElJKSxZw4I51DGNkZP7J50up35fN69IpJiQVQhvulo9leARF4kmY246GtYiY80AGbx6MJMSNooDCW1ixA5xFSdto8IEAfiCMrs7H45+ukOOz3E0yllkspQd0usDZKUb61V60EJp+GmS1ALBDVBuGuWoaHpF+BTMCwpIvUeNKWci4BAHQjW0YzScaOiLdl3aHiPeLKVJQjxZisZqkipKUqKXJveusKJSC5KRmCTcfFCHb2htjuLTQspORRScoISgqpsrLXX3hdh0AlhmB0YVfVv0hwtRInTkM+H4gKUSoBGVg7U1oXtrWOqdl0KVISUAIToDUt/VzJqY5VgsGAUqWFEqZ30bW9ehjfOzHFihUuQB4VKDqyqJyk1bZrWYMTHH5Kvo6ON12Nu1PFpuFlFUpaSSoAk5XQ4YAC7O5FDY3jYuBcRTiZQmIOrHYkM7PVn6Rzn+I0iV3meVNUFeSbLOYZsviSa8jRqa0h5/CicoompUpaghkpdQKUC+UDckkvW0R8dQTQ5s3ZaGLVNDXUFww+fiPImkgDKoKYE8tw/KClGK1rAZ4yaSITbFUvFrTNmBYVlSxTqMrB25u7h9IPkYhKkuggto9YiFp8RUQH6VivBy5MpSlIDZmcByKctIUHT29Fy362ZxM5Dtq1ttiP29YWYTEpUpSCtCVpYkE5SxdmJooUMNMTjEm2UgaHf9YTY2VIWrKaKVYPryfWFPHI0406EWI4bJzKmInKlKBLpBTlaxASm9nodYVf6uiYr+ZNCsgbxS6s59f8APKHvFeEoSkKMxSQ9akitPyClS1toDwGCUZgIWTLrYNVqOSagnaGna2adbB14jBqSAmbLfRKnSBW1Xj0lanSJcuUZdVEpWFsCwqElweere5syQgl52HlLarlIdqUffW1y0Xy8DhDVMmXyDJSsWNRrBcUtC2CLCkDxS3oPLnULsrxhRYgEXdizwuxOMkJBZJBB/MurXqKEbesPpxTLc5cg/rLlm/5CqdL0gbiXEStOUZVHfwrDbM6Ve0Fr6HTA3krCFy3JJykBRZiTUh3531imdhwouEny08RqXIb2r/mBpctic6SlNWUO8DH1CgdddYjMxNKLcA5qM9KucyfT4h19D2FTMNlBKUkkk2Uzf8nG125xnGzEy3PjTbYtmLD0vU7QLNnm5JYC4qPSJTJB1BtmtRjXqOjQf7D9y5OEluQZaFAWJSHIepzD0Lv/AHhfiOymHWk5StMxQdJfMCo2CknetRF8qQonKlBKg9j6nTnEU4dTkZXaorUBzp+j2i4ylHpkygn2jRZ3DJyM2aWsZCyjlLBm1s1b8xAkdX4cQ4TMIUCGIIDA7EauPrGv9oexYEzNh/Lcyy7gC/dq/MORqOcdUPKTdS0cnJ4zX6TS0yVGrEiIEQ6xXDVAecsxJB29oTo6PHRGWSMJwx7IRmJTByaMPFpkUeEXylACuX1/zFK1OXgqRa3/AOb/AC8KRUTpJQlThWU8iLX/AF+rwvx3AsOsAAZTfwFtqsaH/MPJ8jmDWtyNbPaKkZhcWoLR5EeRraZ6coWjSsT2QUCWXmGhGldQbjK/q0Q4jgVyynLmIKVaKLHmXc09o3wIDeZwS+tqWgXFyzRmOViQa01SK6tGy8lvsyfDFLRpnDUso5gxKQQdHatAKD73jZOAYYlSVZkBObzUKkqNmCwdQN76Q6w3DhMQFyUBFPEi5BG1HPqTAyUhC8ysyFA1SFEOH20taFPlyEobNH46Vd6UqmZiFKGQEVVmqQlFEuCaqAJINId9hcRO7/PJXKSAACZpASxLUAIdX31z2k4auZMEyTLISEucgyq3UokAOTv9I1vh60Ompa2bvUIKVZh4vGLCjAt1joi1OGjJpqWz6GM5QZ25/tFapZWPNT71jXOx/a9E0iRNT/MAYKSCXo/iFSCwuPiNmmcXlJDZVEAhLBLVKiiym1BEZPhVW5DyadJEPwzV1r9/5gCYWFKkaUBvz1vB34wEJIbxpCgCd+cQnrBqUuAWdq20P3aOWcUujWMn7EZwysylyVJJPnlroCdSAfKql4pnYiXNITNQZUwWCiARR/CsU94d4jCAh1JDtQgsr3EA4vCqKGzIWn+lYSTv5hVx6wq+zVStg+Im+BSZyCpJpnCXBo4zNY294RfhEpJKJiGbL4lqQttkrf1bXV4b4DBFEwKbKk3AWoi1spduoNohxPDBaSQkvcFqvXX2gyoqij8Se7KVIUkm6k5ZgNg/hU9ABTZuopLMEjNRgf5cy4AqzHqesC99h1JS6ClalhlgPloy1Eyy728KiDWKhNSwQS4B83eqSrmz1FQKxbSErGUudLBLLKTlqChYuRVJIuKCK1qTqtChsSk1B3e9oHTiSWTnmDTzBbgCjEgbM/V+UZ05T/7iq/1Ss35ScvhLaN7coVfQJsyvDDvGLBLFvGp3ZywBytQ9aRFGAlqBylYcJIDHWhDKrQMbbQOqYHP8xIJYsqXepO1DTTnE5BSWLygolgGUPzBOhY1DuOe0UBjF8PZ0kioAqitXDeGtQLxUmUpJcpcVDJWQRQbgnUH06sUuea5kh3NptARSxcjWMy1pLgIWCKPnSoNVqX0NYm2MSpwcxM3vkma4sxSW5DVozNmzBULmIUTUlGjG9GGlXhoQBpMBYv4Do50L0Y2EUEjdJL6vlysA76MeWl4tSb7BpA+G4nMqJqJaqMmYnMlQNgSlIDw/4dxhM0pQaqZ8wHht+Y6EwiStQyqSEu4IOZwWFR4knUg+nrB0qSRMzEAOSWA30dLWgnRKCuO8ERPSU+SYQ2ZnD6OBfrHP8d2amyP9wpDlgQfCfUinTnHS/wAXop8uh19SNRHsdhEzElwlaTdJq/p/V8wcfNKGvRPJxKfZy/HYM5PCHLAljys0KSI3qf2aZRMlamr4FM+wANPmFHFeFFK2UnONFppRhcAljy33jt4+ZHPycLbs11aGpy0ictRbzN7/ANotMkEhIdJFFE26wXLwGX8zjQjX4jZzS7Mfjd2b0cWnMCVGtm+DzgsYkVqGc6sN/pFAwiHNBmCW6X9OfrAk/hgIAehoW9TR/wC8eU4xPQtjFM00eu3R/pE5a3LHTlY1EUy8IAXDg1YPbV7wVLlsCSSdfcUf2iHSK7LEzcpoqoLgt0gudxJE0NOloVlHhXq/rCdSiS4IYVIFSSOXSkVKkh+anUS7h0pFm9oS0DimbDhZstaUoKiyS6TsdjypaFXaXAmYe8lLlomZ8xV3aTnKUsG2PMB6wPKnKSVBAoBV70a/vEJGJXMU6qBLgg7/AG8WnJdEuKIdj+FzZWLTMKAcpLgEupklIbMANdWjbMROnLmgS5EsMoKUkzFEllFVGSEg5jqWMK5WMMtlJILgsSQbgC2n+InwviqpJcl615vpSlxF/LemQ+Pdo2uVw5amKyMwDEgM9T+Vy1C19IkeDVzBTFmJAuPv6wuw/ayWQ2U5ga+5sdaXgwcdlFJU9tBfTnFfldsy/MWj07AKTdRI6tFH4bKR4QX3ag6tBaeLyqObtvcxRxHi6UsULTlcA/ylLNTyWG9QYjGD6ZSlP2iBxKmLCl2INrULfRzCeVipXeZEoBKjUnMwNR5lDlBcriB7tQJTqBnQpBD1fV+W1IM4JiJTZGdyXU1HNSH6bwmot1Y05JdCnG4dAClEAISWJzOyrB8z05wDg+KYZUtSv5parpCtmsgBw7h+vSN1/ByEBky0JB/pSAD1aKFcKkmoQBp5WpX9T784b46H819mqpkIFVAqzFsp3Jo2YOLhn3gOdgZWiwGsFIFDUedADFxtpG2zeFINGSz8/qYHVw5I8JNG3DkCvlA3b4iKo0U0zUvwKwoFK5ahqkqIUq4plL71AePIRMSyimx/qXRQdiHFDY/PI7J/pqACVKJFgWqxDVHWrtrA6eHKQMxyEpYFQuUhh43ITQNUNa0FjyRrc+ZYrQrMfMoqlqcnUMmpfe7PR4EmpZJUZYchiD4a9aU0f9YXdtcapE87WYMXJD5gobdfpDjgqu/lIJlEuPMVLTmZgTQkXNuWkbODUVJ+yVNNuKA5E1JJoQRVkqUFUJfKc17h4IThpkwg55mUOQcxrqHqCf1FXeNjwfDJcsFQSFM5OapZtHi8BCpaZiB4VBwaWP0p9YzfJ7RdLpibC8KypIsuh6205wZ3QzMHqHCT6+XpqNoKw5TYenLrGJ8hM1JStwRtcHkYyy3sqvQIJTeUF7ZS32YwXQo5HrofXQ/fzDBUlK6ai4P1bUHeKcZPTLBMwhI1UbPu8UnZDQHOClK8QSH/ADJJZ9iDvT7aKpsk0JYl9C2nSNK432qUpRTK8KQp31JFAQ31+yv4f2gmpmhSluCRmfUCn7vHSvGnVmL543RtuN7PhYSQguAdQ5/7a/4hBM4elByqBB2u3uI32XmmIcOklik0djuC1aftEhJVqkL2JZ29Ewo8rWmW4JitKSlYCnAc/S/OrRfjAAElHodWp/csIXLnKSA4KiEpzEajwjxaDb4iX4oBbODQApaooCHq3pyPpOP2NvZdJmFCsprruen0i2bNWouFEJLAgM96NveFuBxLrJKgXIB/+lHTcUqNPlmhZClO+UPrzLt9HhSWwsESpSVqS1HvTev0gyXiwEskE1Yq5ECz6P8ASAjNoQosHYEXLsTpz+RuIL4agFgVMM22mwHvEyiOLCX2Lu5NNa120gf8OVMx1Cnq5veL8WAjmpTmmgFhBGCw4KXJDsfj9j8RnTLTVC1UigSpwx3D16+nOKZUtbAJNS+tnHK1mhvPmeIBTOCz1qE19j9IysFy+ViA3qbFrfbcixtC/Dq8FiaGvMF2+dYumpJAIP5TUWeLp8oOf+rUYO+Un5eBE5staf0tUaNfnBdixoxJnFN1bua2e39oJwnFQl81LF+d4DUkOQ1AQ3sHcb1b3i5DOGq2+vpzpA6Y0O5XGwQqoPXXl7RWnGJzrcsD5QasehG9bwlUUuCKKqW61ilSnDAh7Of35QsX6FWjYx2hWgFIYgC2jO1/u0KcTxjES1eFamFh6MxFoXpw8wqzF7kN/wAQ+/T19YJxRzOEkheYDRmfX0B+zFpbJpfQUrtVPV5kkBtCQOTgP+8HYHtMqa4UMq2pVgfc9YV4pZdiHZrMbUislCg2WtACNx7WgsMUbOnEpWoDMQGLAKIBd3cU6/pFPF+KJkSFHuxMpSWnWlTY01doQIS1A9WY/Xn/AIirH4zOMqg4FKt/eBd2DjrRz7jExBmqVLR3aTXJmJIoHAo4PWH3Y3GzCsI74gN5SbprQaaQVO4MhWcF631IIDUJ1pCFfBZstQKQ/Metrta/OO7KE4YnIoyhK0dU/EZVvmSAot4iAM3U8q/2irjGKyBQBCVAAH/qaOG63hDhsR/LEnKMqUsR5kqowLqD+4gTiS1lsiA2gFwKUFajaOKMd0dg0w89ywYV97vfdx8QYjHvl3t/mNQTMWtSiAoXABBokUYffKDkYtKSAS2UeY2NLPX5hz4wUzcpOIJbQiFHaiQteGmIQkKKhQEm7i1qhrH5gaXxwHy6b/NducQxnF0KQU0JU4YhxTUiIhGUZDlTRzcSXSb5hUUDZauSSaWoGq8VylkEEUIqDtGxGTSiilzTKwDMQBa23rACuGBmsp/RqR6seRPs858T9HQeD8blLRLQFeMpoC2ZhR1V/wAv1h5KXT9P8xzXsnJ7ud4gSpYypIskVJKjbQN10pG5pnLFiG5mODl4kpaOzjm2tgE+Uo5MoZRZRLWQLBzRJIDktTMLQpmSsuapzEPnIo9BStT96Q5xczwk0FbC3mB/vCzEYpQVloQE5qgGrE69IqDZrJI9w4KyEBIIFyQSxcgNqSf1g/EYrJVRo1T+bR3j2Hw4MhCrFSCtRDBzUWtYN6neFXE0B2FAzsGrRq+kVScjKtWTk8TClZc7sRUjm97M5F+UWfjwVO9uYqnmdDp6v11+R4QopLVy8m8Q/tDBOHBCX5DSxLbRpKEU7CLbVB2Kx6ivTwpBdVKnqfYX0hr2dxYsDUkJBez3LGrU+I16VLBTn1Bys5Zmex5mGvBk+Gar8yAlj70MROCqkG09mwYhWaZQMHKemVNzpZ25dYolLehNmIqASbZmfYjpT1qRiVHYOkqoAPsRQhZJB+NLkffQbRzYmt6GEyc1Veg2eu5/aAETsynSr8pag0N+m28B41R701Nxc7gQVMlZQliakV111+7mBQS2KT+yvvApwVOQ5ruDUHZtOsUy8U5OUMxY09utPqIkouWO5PWgFfQ/AizCSwMx1JT8gPaKpIVWRngqUCKBmNDUtub2jElXhFWa73s2v3WLSXStz5Sw6QpxC2KdaqNd8w+/WCKvQN6HaVMA+/w4/SBpynKilmNXJDA3v0+sCSw5qTQOP/S9+kXrDoCtVCrdUJ+mkFbBK9kkz1Eup7uSRc78/wBouViWUWcgAlt7dPv3ihCRnAamV/lvaPSkOh3IdNfswqKJjGFI2cOKcgRpz+YW43FkhNfzN7m/1i7iqsqEkVdwxsAEggDapgXDIDW/I/RwTR9IuMUtkv6L8PPy9CARrSr1gyZiBqOZ3Dlmy/bUhZwYZgSdEk/A+jCDpMsFZDUzEewhypMUY6JTMQCnw6AD5Z4owc9Vzao9qO20UyfJM5At6KI/tAmGDqOjOzel/aGoqmhSexupYZWrvUa1JNdamBF5SKpff2b9YhLUS1T9mLJssFg0KqY0yufNHds4J/KPT60gJSgBdxoRqal32/SIY9HjRzd/URbh5AbX9NaRqopIhvYOglw5YcvSLlAuHMWFABYW2gaxJcu0WtmTC5EzIrvA+pbdw3rb5hhhuOhvIb6KA+IUyau5NB9Uj9YghRD9XhON9jyrS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2400" y="-1638300"/>
            <a:ext cx="5324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 descr="http://www.blm.gov/pgdata/etc/medialib/blm/id/special_areas/byways___trails/oregon_trail.Par.63150.Image.-1.-1.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2895599"/>
            <a:ext cx="56292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687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richardbealblog.com/wp-content/uploads/2009/06/santa-fe-trail-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3328"/>
            <a:ext cx="8763000" cy="66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582" y="4919008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The Santa Fe Trail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3655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yustudies.byu.edu/features/josephsmith/images%5CJosephSmit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7710"/>
            <a:ext cx="5178425" cy="652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22771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Joseph Smith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Founder of the Mormons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0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righam Young">
            <a:hlinkClick r:id="rId2" tooltip="Brigham You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267"/>
            <a:ext cx="5486400" cy="639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247267"/>
            <a:ext cx="3124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Brigham Young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Moved the </a:t>
            </a:r>
            <a:r>
              <a:rPr lang="en-US" sz="4000" dirty="0" err="1" smtClean="0">
                <a:solidFill>
                  <a:srgbClr val="FFFF00"/>
                </a:solidFill>
              </a:rPr>
              <a:t>Mormnons</a:t>
            </a:r>
            <a:r>
              <a:rPr lang="en-US" sz="4000" dirty="0" smtClean="0">
                <a:solidFill>
                  <a:srgbClr val="FFFF00"/>
                </a:solidFill>
              </a:rPr>
              <a:t> to Deseret</a:t>
            </a:r>
          </a:p>
          <a:p>
            <a:endParaRPr lang="en-US" dirty="0"/>
          </a:p>
        </p:txBody>
      </p:sp>
      <p:pic>
        <p:nvPicPr>
          <p:cNvPr id="4" name="Picture 4" descr="http://www.ducks.org/media/Utah/Utah%20Projects/_images/Marshes%20of%20Great%20Salt%20L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74" y="4343400"/>
            <a:ext cx="30586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67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6/6b/Miguel_Hidalgo,_siglo_XIX.jpg/250px-Miguel_Hidalgo,_siglo_XI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2400"/>
            <a:ext cx="4673799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152400"/>
            <a:ext cx="3733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Father Miguel Hidalgo y Costilla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Gained Mexican independence from Spain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1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biography.com/imported/images/Biography/Images/Profiles/A/Stephen-Austin-37178-1-4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965198"/>
            <a:ext cx="5711827" cy="57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985335"/>
            <a:ext cx="2971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Stephen Austin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Founder of Texas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7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this unit we will: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Explore the Causes and Consequences of westward expansion in the United States</a:t>
            </a:r>
            <a:endParaRPr lang="en-US" sz="4000" dirty="0"/>
          </a:p>
        </p:txBody>
      </p:sp>
      <p:pic>
        <p:nvPicPr>
          <p:cNvPr id="2050" name="Picture 2" descr="http://t3.gstatic.com/images?q=tbn:ANd9GcQGztVbza0miKeeUfMTVQ64pHwehb31t5U0qQT4Yu8Rs6rfwH5Fs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53395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91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upload.wikimedia.org/wikipedia/commons/a/ae/Wpdms_republic_of_texas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2"/>
          <a:stretch/>
        </p:blipFill>
        <p:spPr bwMode="auto">
          <a:xfrm>
            <a:off x="155575" y="126078"/>
            <a:ext cx="5788025" cy="65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26078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Stephen Austin’s Texas Colony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19962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onofthesouth.net/texas/pictures/alamo_small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1" y="914400"/>
            <a:ext cx="8759825" cy="58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The Alamo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41442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avy Crockett1358814911_image_102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332"/>
            <a:ext cx="4724400" cy="63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77332"/>
            <a:ext cx="38862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David “Davey” Crockett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Beloved American Frontiersman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Died at The Alamo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67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thetimes.co.uk/tto/multimedia/archive/00372/VIDEO_David_Bowie_s_372093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753066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228600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David Bowie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8467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dn.memegenerator.net/instances/400x/2339683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42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://images3.wikia.nocookie.net/__cb20110624201909/jackyman225/images/a/a2/Bowie-sheath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64763"/>
            <a:ext cx="3588327" cy="30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ushistoryimages.com/images/battle-of-the-alamo/fullsize/battle-of-the-alamo-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2400"/>
            <a:ext cx="3974547" cy="66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152400"/>
            <a:ext cx="44196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David Bowie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Inventor of the Bowie knife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</a:rPr>
              <a:t>Died at the Alamo</a:t>
            </a:r>
          </a:p>
          <a:p>
            <a:endParaRPr lang="en-US" sz="6000" dirty="0" smtClean="0"/>
          </a:p>
          <a:p>
            <a:endParaRPr lang="en-US" sz="6000" dirty="0"/>
          </a:p>
          <a:p>
            <a:pPr algn="r"/>
            <a:r>
              <a:rPr lang="en-US" sz="3200" dirty="0" smtClean="0"/>
              <a:t>The Bowie Knife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7375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comicsidontunderstand.com/wordpress/wp-content/uploads/2009/07/argyle210g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2" y="3300412"/>
            <a:ext cx="2779143" cy="337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FFFF00"/>
                </a:solidFill>
                <a:latin typeface="Baskerville Old Face" pitchFamily="18" charset="0"/>
              </a:rPr>
              <a:t>Remember the Alamo</a:t>
            </a:r>
            <a:endParaRPr lang="en-US" sz="6000" b="1" i="1" dirty="0">
              <a:solidFill>
                <a:srgbClr val="FFFF00"/>
              </a:solidFill>
              <a:latin typeface="Baskerville Old Face" pitchFamily="18" charset="0"/>
            </a:endParaRPr>
          </a:p>
        </p:txBody>
      </p:sp>
      <p:pic>
        <p:nvPicPr>
          <p:cNvPr id="18436" name="Picture 4" descr="http://www.siggraph.org/conferences/reports/s2002/photos/alamo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0"/>
            <a:ext cx="58888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21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1.bp.blogspot.com/-Q8SbADSOfOk/UM5x7-FJanI/AAAAAAAAOqM/jPKoxDot5Bs/s1600/Texas_republic_se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68617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gregor.us/wp-content/uploads/2009/04/republic-of-texas-currency-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1" y="4267200"/>
            <a:ext cx="5715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sitepreview.lonestarbannersandflags.com/wp-content/uploads/2011/09/Texas_Fla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799"/>
            <a:ext cx="4572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26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.funscrape.com/images/t/texas_rangers-462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316"/>
            <a:ext cx="8531225" cy="64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21336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The Texas Rangers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37739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Texas Rangers</a:t>
            </a:r>
            <a:r>
              <a:rPr lang="en-US" sz="4000" dirty="0" smtClean="0">
                <a:solidFill>
                  <a:srgbClr val="FFFF00"/>
                </a:solidFill>
              </a:rPr>
              <a:t> (Texas Army)</a:t>
            </a:r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21508" name="Picture 4" descr="File:Texas Rangers Company D in 1887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4"/>
          <a:stretch/>
        </p:blipFill>
        <p:spPr bwMode="auto">
          <a:xfrm>
            <a:off x="155574" y="1364041"/>
            <a:ext cx="8836025" cy="52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1.bp.blogspot.com/-r9TddPH5FNI/TeXD-GmlsAI/AAAAAAAABWU/XTIhIt6LdTA/s1600/walker%2Bchuck%2Bnorris%2B%2528sugarslam%2529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r="19674"/>
          <a:stretch/>
        </p:blipFill>
        <p:spPr bwMode="auto">
          <a:xfrm>
            <a:off x="8077200" y="1683328"/>
            <a:ext cx="9143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9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this unit we will: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Examine the experiences of Mexicans and Texans in the Texas Revolution</a:t>
            </a:r>
            <a:endParaRPr lang="en-US" sz="4000" dirty="0"/>
          </a:p>
        </p:txBody>
      </p:sp>
      <p:pic>
        <p:nvPicPr>
          <p:cNvPr id="3074" name="Picture 2" descr="https://encrypted-tbn0.gstatic.com/images?q=tbn:ANd9GcTvIpUCga79R2LWIYahPoLq9p9l57lB5bcqlCGdhgtF8WWtkEB0F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56292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43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assets2.bigthink.com/system/idea_thumbnails/48126/original/BT_Manifest%20Destiny_FINAL.jpg?135171270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5336"/>
            <a:ext cx="8762999" cy="49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4" y="76200"/>
            <a:ext cx="8836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Manifest Destiny</a:t>
            </a: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It was “America’s manifest destiny to overspread and to possess the whole continent which Providence (God) has given us for the development of the great experiment of liberty.”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915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Population of the United States of America in: </a:t>
            </a:r>
          </a:p>
          <a:p>
            <a:pPr algn="ctr"/>
            <a:r>
              <a:rPr lang="en-US" dirty="0"/>
              <a:t> </a:t>
            </a:r>
            <a:r>
              <a:rPr lang="en-US" sz="3200" dirty="0" smtClean="0"/>
              <a:t>1800 - 5,308,483</a:t>
            </a:r>
          </a:p>
          <a:p>
            <a:pPr algn="ctr"/>
            <a:r>
              <a:rPr lang="en-US" sz="3200" dirty="0" smtClean="0"/>
              <a:t> 1810 - 7,239,881</a:t>
            </a:r>
          </a:p>
          <a:p>
            <a:pPr algn="ctr"/>
            <a:r>
              <a:rPr lang="en-US" sz="3200" dirty="0" smtClean="0"/>
              <a:t> 1820 - 9,638,453</a:t>
            </a:r>
          </a:p>
          <a:p>
            <a:pPr algn="ctr"/>
            <a:r>
              <a:rPr lang="en-US" sz="3200" dirty="0" smtClean="0"/>
              <a:t> 1830 - 12,866,020</a:t>
            </a:r>
          </a:p>
          <a:p>
            <a:pPr algn="ctr"/>
            <a:r>
              <a:rPr lang="en-US" sz="3200" dirty="0" smtClean="0"/>
              <a:t> 1840 - 17,069,453</a:t>
            </a:r>
          </a:p>
          <a:p>
            <a:pPr algn="ctr"/>
            <a:r>
              <a:rPr lang="en-US" sz="3200" dirty="0" smtClean="0"/>
              <a:t> 1850 - 23,191,876</a:t>
            </a:r>
          </a:p>
          <a:p>
            <a:pPr algn="ctr"/>
            <a:r>
              <a:rPr lang="en-US" sz="3200" dirty="0" smtClean="0"/>
              <a:t> 1860 - 31,443,321</a:t>
            </a:r>
          </a:p>
          <a:p>
            <a:pPr algn="ctr"/>
            <a:r>
              <a:rPr lang="en-US" sz="3200" dirty="0" smtClean="0"/>
              <a:t> 1870 - 38,558,371</a:t>
            </a:r>
          </a:p>
          <a:p>
            <a:pPr algn="ctr"/>
            <a:r>
              <a:rPr lang="en-US" sz="3200" dirty="0" smtClean="0"/>
              <a:t> 1880 - 50,189,209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111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yheadhur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974"/>
            <a:ext cx="5181600" cy="61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33400"/>
            <a:ext cx="2819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latin typeface="Baskerville Old Face" pitchFamily="18" charset="0"/>
              </a:rPr>
              <a:t>Where are You </a:t>
            </a:r>
            <a:r>
              <a:rPr lang="en-US" sz="6000" i="1" dirty="0" err="1" smtClean="0">
                <a:latin typeface="Baskerville Old Face" pitchFamily="18" charset="0"/>
              </a:rPr>
              <a:t>Gonna</a:t>
            </a:r>
            <a:r>
              <a:rPr lang="en-US" sz="6000" i="1" dirty="0" smtClean="0">
                <a:latin typeface="Baskerville Old Face" pitchFamily="18" charset="0"/>
              </a:rPr>
              <a:t> Put All Those People?</a:t>
            </a:r>
            <a:endParaRPr lang="en-US" sz="6000" i="1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5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yesteryearsnews.files.wordpress.com/2011/10/hloh-election-1844-3-the-davenport-democrat-and-leader-ia-24-jun-192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85"/>
            <a:ext cx="5791200" cy="68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152400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</a:rPr>
              <a:t>The Election of 1844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Clay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1" y="310346"/>
            <a:ext cx="5524789" cy="63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310346"/>
            <a:ext cx="2895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Henry Clay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Whig Party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From Kentucky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Hesitant to annex Texas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4580" name="Picture 4" descr="http://dantate.featuredblog.com/files/sketches/clay/clayforpre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8" y="4362452"/>
            <a:ext cx="2992582" cy="219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James Polk restor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4800"/>
            <a:ext cx="5313614" cy="63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304800"/>
            <a:ext cx="3276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James Polk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Democratic Party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From Tennessee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Wanted to annex Texas and Oregon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Won in part because of growing British influence in Texas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5604" name="Picture 4" descr="http://www.cowansauctions.com/itemImages/6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6285"/>
            <a:ext cx="2490787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7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3.bp.blogspot.com/-rQ_OuU0T7uI/TootZqAA1YI/AAAAAAAAAeI/05-HMy9iwPE/s660/54%2B40%2BOr%2BFigh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75" y="-18496"/>
            <a:ext cx="9231375" cy="687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0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3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1.bp.blogspot.com/_r5fe7xNvu0Y/TBdobnu5v4I/AAAAAAAAA-A/te3JSS53cZs/s400/54-40_F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65226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2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sonofthesouth.net/mexican-war/taylor/general-zachary-taylo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0" y="172546"/>
            <a:ext cx="4136159" cy="64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172546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General Zachary Taylor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285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jjie.org/wp-content/uploads/2011/07/california-state-fla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48212"/>
            <a:ext cx="2667000" cy="17764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cherylannestapp.com/wp-content/uploads/2012/09/Bear-Fla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78425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this unit we will: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Assess the strategies regarding the debate about the expansion of slavery </a:t>
            </a:r>
          </a:p>
        </p:txBody>
      </p:sp>
      <p:pic>
        <p:nvPicPr>
          <p:cNvPr id="4098" name="Picture 2" descr="http://commonsenseatheism.com/wp-content/uploads/2010/10/slavery-chain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505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ile:Gold Rush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questgarden.com/78/95/7/090327002740/images/picture-gold-rush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8"/>
          <a:stretch/>
        </p:blipFill>
        <p:spPr bwMode="auto">
          <a:xfrm>
            <a:off x="0" y="28300"/>
            <a:ext cx="9143999" cy="68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5715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C000"/>
                </a:solidFill>
                <a:latin typeface="Algerian" pitchFamily="82" charset="0"/>
              </a:rPr>
              <a:t>Gold Rush</a:t>
            </a:r>
            <a:endParaRPr lang="en-US" sz="6000" b="1" dirty="0">
              <a:solidFill>
                <a:srgbClr val="FFC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p of Sutter's Hi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8409"/>
            <a:ext cx="4949825" cy="64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File:Sutters mill 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736181" cy="49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53600"/>
            <a:ext cx="3736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Sutter’s Mill</a:t>
            </a:r>
            <a:endParaRPr lang="en-US" sz="5400" dirty="0"/>
          </a:p>
        </p:txBody>
      </p:sp>
      <p:pic>
        <p:nvPicPr>
          <p:cNvPr id="31750" name="Picture 6" descr="http://3.bp.blogspot.com/-_6kYSfIZdHs/ThGtn0JcrJI/AAAAAAAAECo/N9SvxEhoAf0/s1600/Gold%2BNugge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90" y="5054354"/>
            <a:ext cx="2286000" cy="1530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l.yimg.com/bt/api/res/1.2/fueP4HnzA70gDCvGBiAbVw--/YXBwaWQ9eW5ld3M7cT04NQ--/http:/media.zenfs.com/en/blogs/sptusnflexperts/yahoo_kaepopackru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67802"/>
            <a:ext cx="8836025" cy="58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0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Forty </a:t>
            </a:r>
            <a:r>
              <a:rPr lang="en-US" sz="6000" dirty="0" err="1" smtClean="0"/>
              <a:t>Niners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288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mazamascience.com/EnergyTrends/wp-content/uploads/2011/12/Forty_Niner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9" y="381000"/>
            <a:ext cx="8836025" cy="621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pload.wikimedia.org/wikipedia/commons/5/58/Sluice_(PSF)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" y="457200"/>
            <a:ext cx="908271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leadregiontrust.org/images/hist-chandlermap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1"/>
            <a:ext cx="6248400" cy="67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533400"/>
            <a:ext cx="2667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Case Study : </a:t>
            </a:r>
            <a:r>
              <a:rPr lang="en-US" sz="4000" dirty="0" smtClean="0"/>
              <a:t>Mifflin, Wisconsin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Badgers – Miners who dug into the hillsides for housing (too busy to build homes)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Largest population center in the </a:t>
            </a:r>
            <a:r>
              <a:rPr lang="en-US" dirty="0"/>
              <a:t>M</a:t>
            </a:r>
            <a:r>
              <a:rPr lang="en-US" dirty="0" smtClean="0"/>
              <a:t>idwest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Mifflin Founded 1845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Population 1848 – 350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upload.wikimedia.org/wikipedia/en/5/52/Lead_mining_Barber_1865p321cropp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6568"/>
            <a:ext cx="8610600" cy="51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4.bp.blogspot.com/_vesKxoHNkx0/TIW0oXq7_kI/AAAAAAAAAhM/d_SQK8bWHEI/s1600/miners+0001b+fade+correct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3018"/>
            <a:ext cx="8912225" cy="63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9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mages.wisconsinhistory.org/700099990061/9999001855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9" y="145402"/>
            <a:ext cx="4177001" cy="65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://farm8.staticflickr.com/7121/7854614846_3854b12a15_z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19564"/>
            <a:ext cx="2667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this unit we will: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Discuss the causes and consequences of the Mexican American War</a:t>
            </a:r>
          </a:p>
        </p:txBody>
      </p:sp>
      <p:pic>
        <p:nvPicPr>
          <p:cNvPr id="5122" name="Picture 2" descr="http://www.lausd.k12.ca.us/Fleming_MS/students/Los_Chicanos/Edwin/Graphics/mexican-american%20flag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85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le:California Clipper 5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1141102"/>
            <a:ext cx="8808316" cy="547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ages.onset.freedom.com/ocregister/article/m04p5d-b78921914z.120120228162236000gh115soem.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1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creeper.naurunappula.com/org/8e/95/8e951300ddb075e2/0/391547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4070"/>
          <a:stretch/>
        </p:blipFill>
        <p:spPr bwMode="auto">
          <a:xfrm>
            <a:off x="5181600" y="2971801"/>
            <a:ext cx="3362325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810490"/>
            <a:ext cx="304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Most Miners  left within a year this way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81049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Some </a:t>
            </a:r>
          </a:p>
          <a:p>
            <a:pPr algn="ctr"/>
            <a:r>
              <a:rPr lang="en-US" sz="3200" dirty="0" smtClean="0"/>
              <a:t>(but very few) </a:t>
            </a:r>
            <a:r>
              <a:rPr lang="en-US" sz="4000" dirty="0" smtClean="0"/>
              <a:t>struck it rich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24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74345"/>
            <a:ext cx="78486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/>
              <a:t>Gold Rush Project </a:t>
            </a:r>
          </a:p>
          <a:p>
            <a:r>
              <a:rPr lang="en-US" dirty="0" smtClean="0"/>
              <a:t>•	Groups of 3 assigned by Mr. Heffron</a:t>
            </a:r>
          </a:p>
          <a:p>
            <a:r>
              <a:rPr lang="en-US" dirty="0" smtClean="0"/>
              <a:t>•	Research 3 days in Library</a:t>
            </a:r>
          </a:p>
          <a:p>
            <a:r>
              <a:rPr lang="en-US" dirty="0" smtClean="0"/>
              <a:t>•	2 days presentations in class</a:t>
            </a:r>
          </a:p>
          <a:p>
            <a:r>
              <a:rPr lang="en-US" b="1" u="sng" dirty="0" smtClean="0"/>
              <a:t>EACH GROUP </a:t>
            </a:r>
            <a:r>
              <a:rPr lang="en-US" dirty="0" smtClean="0"/>
              <a:t>will create a PowerPoint to include:</a:t>
            </a:r>
          </a:p>
          <a:p>
            <a:r>
              <a:rPr lang="en-US" dirty="0" smtClean="0"/>
              <a:t>•	Map of Sutter’s Mill</a:t>
            </a:r>
          </a:p>
          <a:p>
            <a:r>
              <a:rPr lang="en-US" dirty="0" smtClean="0"/>
              <a:t>•	Where did miner’s come from?</a:t>
            </a:r>
          </a:p>
          <a:p>
            <a:r>
              <a:rPr lang="en-US" dirty="0" smtClean="0"/>
              <a:t>•	Life in a mining camp</a:t>
            </a:r>
          </a:p>
          <a:p>
            <a:r>
              <a:rPr lang="en-US" dirty="0" smtClean="0"/>
              <a:t>•	Rags or riches – what are the chances of hitting the Mother Lode?</a:t>
            </a:r>
          </a:p>
          <a:p>
            <a:r>
              <a:rPr lang="en-US" dirty="0" smtClean="0"/>
              <a:t>•	Complete annotated bibliography</a:t>
            </a:r>
          </a:p>
          <a:p>
            <a:r>
              <a:rPr lang="en-US" dirty="0" smtClean="0"/>
              <a:t>•	Graphics, charts, images, cartoons</a:t>
            </a:r>
          </a:p>
          <a:p>
            <a:r>
              <a:rPr lang="en-US" dirty="0" smtClean="0"/>
              <a:t>•	10 slide minimum</a:t>
            </a:r>
          </a:p>
          <a:p>
            <a:r>
              <a:rPr lang="en-US" b="1" u="sng" dirty="0" smtClean="0"/>
              <a:t>EACH STUDENT </a:t>
            </a:r>
            <a:r>
              <a:rPr lang="en-US" dirty="0" smtClean="0"/>
              <a:t>will also provide:</a:t>
            </a:r>
          </a:p>
          <a:p>
            <a:r>
              <a:rPr lang="en-US" dirty="0" smtClean="0"/>
              <a:t>•	A summary of the project – one page typed 12 </a:t>
            </a:r>
            <a:r>
              <a:rPr lang="en-US" dirty="0" err="1" smtClean="0"/>
              <a:t>pt</a:t>
            </a:r>
            <a:r>
              <a:rPr lang="en-US" dirty="0" smtClean="0"/>
              <a:t> Times New Roman 	font</a:t>
            </a:r>
          </a:p>
          <a:p>
            <a:r>
              <a:rPr lang="en-US" dirty="0" smtClean="0"/>
              <a:t>•	Describe YOUR contribution to the project and the contribution of YOUR 	PARTNERS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754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European Immigration</a:t>
            </a:r>
            <a:r>
              <a:rPr lang="en-US" sz="6000" dirty="0" smtClean="0"/>
              <a:t>:</a:t>
            </a:r>
          </a:p>
          <a:p>
            <a:endParaRPr lang="en-US" dirty="0" smtClean="0"/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301625" y="228600"/>
            <a:ext cx="854075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301625" y="1600200"/>
            <a:ext cx="8540750" cy="44989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Push Factors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Potato Blight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Religion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European 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dirty="0" smtClean="0"/>
              <a:t>	Civil Wars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Pull Factors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Land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Climate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 descr="Germany-187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5075238" cy="5257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Barriers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371600"/>
            <a:ext cx="8540750" cy="44989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Money</a:t>
            </a:r>
          </a:p>
          <a:p>
            <a:r>
              <a:rPr lang="en-US" dirty="0">
                <a:solidFill>
                  <a:srgbClr val="FFFF00"/>
                </a:solidFill>
              </a:rPr>
              <a:t>Sea Travel </a:t>
            </a:r>
          </a:p>
        </p:txBody>
      </p:sp>
      <p:pic>
        <p:nvPicPr>
          <p:cNvPr id="37892" name="Picture 4" descr="aboard 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267200" cy="25161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Washington Irv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275138" cy="24987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6384925"/>
            <a:ext cx="8686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Source: </a:t>
            </a:r>
            <a:r>
              <a:rPr lang="en-US" sz="1000" i="1"/>
              <a:t>The Irish Famine Ships				</a:t>
            </a:r>
            <a:r>
              <a:rPr lang="en-US" sz="1000"/>
              <a:t>Source: </a:t>
            </a:r>
            <a:r>
              <a:rPr lang="en-US" sz="1000" i="1"/>
              <a:t>The Irish Famine Ships</a:t>
            </a:r>
          </a:p>
          <a:p>
            <a:pPr>
              <a:spcBef>
                <a:spcPct val="50000"/>
              </a:spcBef>
            </a:pPr>
            <a:endParaRPr lang="en-US" sz="1000" i="1"/>
          </a:p>
        </p:txBody>
      </p:sp>
    </p:spTree>
    <p:extLst>
      <p:ext uri="{BB962C8B-B14F-4D97-AF65-F5344CB8AC3E}">
        <p14:creationId xmlns:p14="http://schemas.microsoft.com/office/powerpoint/2010/main" val="1620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Barriers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Arrival in New </a:t>
            </a:r>
            <a:r>
              <a:rPr lang="en-US" dirty="0" smtClean="0">
                <a:solidFill>
                  <a:srgbClr val="FFFF00"/>
                </a:solidFill>
              </a:rPr>
              <a:t>York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Nativism – discrimination against newcomers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8916" name="Picture 4" descr="South Street Seaport New Y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267200" cy="25161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Joy of My Heart sails up New Yorks East R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191000" cy="2514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04800" y="5867400"/>
            <a:ext cx="861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Source: </a:t>
            </a:r>
            <a:r>
              <a:rPr lang="en-US" sz="1000" i="1"/>
              <a:t>The Irish Famine Ships				</a:t>
            </a:r>
            <a:r>
              <a:rPr lang="en-US" sz="1000"/>
              <a:t>Source: </a:t>
            </a:r>
            <a:r>
              <a:rPr lang="en-US" sz="1000" i="1"/>
              <a:t>The Irish Famine Ships</a:t>
            </a:r>
          </a:p>
          <a:p>
            <a:pPr>
              <a:spcBef>
                <a:spcPct val="50000"/>
              </a:spcBef>
            </a:pPr>
            <a:endParaRPr lang="en-US" sz="1000" i="1"/>
          </a:p>
          <a:p>
            <a:pPr>
              <a:spcBef>
                <a:spcPct val="50000"/>
              </a:spcBef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512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8847"/>
            <a:ext cx="8610600" cy="6832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/>
              <a:t>Genealogy:</a:t>
            </a:r>
          </a:p>
          <a:p>
            <a:r>
              <a:rPr lang="en-US" dirty="0" smtClean="0"/>
              <a:t>The steps to creating a genealogy:</a:t>
            </a:r>
          </a:p>
          <a:p>
            <a:r>
              <a:rPr lang="en-US" dirty="0" smtClean="0"/>
              <a:t>1)	Write down as much as you know</a:t>
            </a:r>
          </a:p>
          <a:p>
            <a:r>
              <a:rPr lang="en-US" dirty="0" smtClean="0"/>
              <a:t>2)	Interview your parents – what do they know?</a:t>
            </a:r>
          </a:p>
          <a:p>
            <a:r>
              <a:rPr lang="en-US" dirty="0" smtClean="0"/>
              <a:t>3)	Interview the eldest members of your family, what do they remember?</a:t>
            </a:r>
          </a:p>
          <a:p>
            <a:r>
              <a:rPr lang="en-US" dirty="0" smtClean="0"/>
              <a:t>4)	Consult the “family genealogist”</a:t>
            </a:r>
          </a:p>
          <a:p>
            <a:r>
              <a:rPr lang="en-US" dirty="0" smtClean="0"/>
              <a:t>5)	Consult the internet</a:t>
            </a:r>
          </a:p>
          <a:p>
            <a:r>
              <a:rPr lang="en-US" dirty="0" smtClean="0"/>
              <a:t>	</a:t>
            </a:r>
          </a:p>
          <a:p>
            <a:endParaRPr lang="en-US" dirty="0"/>
          </a:p>
          <a:p>
            <a:r>
              <a:rPr lang="en-US" dirty="0" smtClean="0"/>
              <a:t>Assignment - create a Family </a:t>
            </a:r>
            <a:r>
              <a:rPr lang="en-US" dirty="0"/>
              <a:t>T</a:t>
            </a:r>
            <a:r>
              <a:rPr lang="en-US" dirty="0" smtClean="0"/>
              <a:t>ree Genealogy:</a:t>
            </a:r>
          </a:p>
          <a:p>
            <a:r>
              <a:rPr lang="en-US" dirty="0" smtClean="0"/>
              <a:t>•	Research and create a Genealogy</a:t>
            </a:r>
          </a:p>
          <a:p>
            <a:r>
              <a:rPr lang="en-US" dirty="0" smtClean="0"/>
              <a:t>•	What ethnic groups make up your family’s past?</a:t>
            </a:r>
          </a:p>
          <a:p>
            <a:r>
              <a:rPr lang="en-US" dirty="0" smtClean="0"/>
              <a:t>•	Did people immigrate from oversees?  When?  Why?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dirty="0" smtClean="0"/>
              <a:t>What were their barriers?  How did they overcome them?</a:t>
            </a:r>
          </a:p>
          <a:p>
            <a:r>
              <a:rPr lang="en-US" dirty="0" smtClean="0"/>
              <a:t>•	Create a simple family tree try for at least four generations</a:t>
            </a:r>
          </a:p>
          <a:p>
            <a:r>
              <a:rPr lang="en-US" dirty="0" smtClean="0"/>
              <a:t>•	Create a biography for each of your four familial lines (a family history)</a:t>
            </a:r>
          </a:p>
          <a:p>
            <a:r>
              <a:rPr lang="en-US" dirty="0" smtClean="0"/>
              <a:t>•	Genealogy is due in 2 weeks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100 point project grade</a:t>
            </a:r>
          </a:p>
          <a:p>
            <a:r>
              <a:rPr lang="en-US" dirty="0" smtClean="0"/>
              <a:t>	Include a one page summary of your genealogical hunt (what did you discover, 	what difficulties did you encounter, how long did it take you to find the 	information you have?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Your grade will be determined on the effort you demonstrate in your summary</a:t>
            </a:r>
          </a:p>
        </p:txBody>
      </p:sp>
    </p:spTree>
    <p:extLst>
      <p:ext uri="{BB962C8B-B14F-4D97-AF65-F5344CB8AC3E}">
        <p14:creationId xmlns:p14="http://schemas.microsoft.com/office/powerpoint/2010/main" val="159158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 this unit we will: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Investigate the consequences of the California Gold Rush</a:t>
            </a:r>
          </a:p>
        </p:txBody>
      </p:sp>
      <p:pic>
        <p:nvPicPr>
          <p:cNvPr id="6148" name="Picture 4" descr="http://static5.businessinsider.com/image/4ee625e7ecad04c632000036/the-mobile-gold-rush-is-not-even-close-to-peak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3034145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sflags.com/images/thumbs/0003308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0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TARGET A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Examine the experiences and perspectives of significant individuals and groups during this era of American History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4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TARGET B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Use geographic terms and tolls to explain cultural diffusion throughout the United States as it expanded its territory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47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552</Words>
  <Application>Microsoft Office PowerPoint</Application>
  <PresentationFormat>On-screen Show (4:3)</PresentationFormat>
  <Paragraphs>152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UNIT SIX Westward Expansion</vt:lpstr>
      <vt:lpstr>UNIT ESSENTIAL QUESTION</vt:lpstr>
      <vt:lpstr>In this unit we will:</vt:lpstr>
      <vt:lpstr>In this unit we will:</vt:lpstr>
      <vt:lpstr>In this unit we will:</vt:lpstr>
      <vt:lpstr>In this unit we will:</vt:lpstr>
      <vt:lpstr>In this unit we will:</vt:lpstr>
      <vt:lpstr>TARGET A</vt:lpstr>
      <vt:lpstr>TARGET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Barriers</vt:lpstr>
      <vt:lpstr>Barriers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2013-02-09T11:29:40Z</dcterms:created>
  <dcterms:modified xsi:type="dcterms:W3CDTF">2014-02-02T12:48:22Z</dcterms:modified>
</cp:coreProperties>
</file>