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74" r:id="rId7"/>
    <p:sldId id="275" r:id="rId8"/>
    <p:sldId id="271" r:id="rId9"/>
    <p:sldId id="276" r:id="rId10"/>
    <p:sldId id="277" r:id="rId11"/>
    <p:sldId id="278" r:id="rId12"/>
    <p:sldId id="279" r:id="rId13"/>
    <p:sldId id="280" r:id="rId14"/>
    <p:sldId id="281" r:id="rId15"/>
    <p:sldId id="266" r:id="rId16"/>
    <p:sldId id="282" r:id="rId17"/>
    <p:sldId id="287" r:id="rId18"/>
    <p:sldId id="286" r:id="rId19"/>
    <p:sldId id="283" r:id="rId20"/>
    <p:sldId id="284" r:id="rId21"/>
    <p:sldId id="285" r:id="rId22"/>
    <p:sldId id="288" r:id="rId23"/>
    <p:sldId id="289" r:id="rId24"/>
    <p:sldId id="267" r:id="rId25"/>
    <p:sldId id="268" r:id="rId26"/>
    <p:sldId id="269" r:id="rId27"/>
    <p:sldId id="290" r:id="rId28"/>
    <p:sldId id="291" r:id="rId29"/>
    <p:sldId id="292" r:id="rId30"/>
    <p:sldId id="295" r:id="rId31"/>
    <p:sldId id="303" r:id="rId32"/>
    <p:sldId id="304" r:id="rId33"/>
    <p:sldId id="332" r:id="rId34"/>
    <p:sldId id="333" r:id="rId35"/>
    <p:sldId id="305" r:id="rId36"/>
    <p:sldId id="334" r:id="rId37"/>
    <p:sldId id="306" r:id="rId38"/>
    <p:sldId id="307" r:id="rId39"/>
    <p:sldId id="308" r:id="rId40"/>
    <p:sldId id="309" r:id="rId41"/>
    <p:sldId id="335" r:id="rId42"/>
    <p:sldId id="336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4" r:id="rId56"/>
    <p:sldId id="322" r:id="rId57"/>
    <p:sldId id="325" r:id="rId58"/>
    <p:sldId id="326" r:id="rId59"/>
    <p:sldId id="327" r:id="rId60"/>
    <p:sldId id="337" r:id="rId61"/>
    <p:sldId id="328" r:id="rId62"/>
    <p:sldId id="329" r:id="rId63"/>
    <p:sldId id="330" r:id="rId64"/>
    <p:sldId id="33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836A-CE72-4199-9916-DC5663079CA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A410-DC55-4893-81B2-1274F7D1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inglink.com/scene/46076605788848128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docid=d9Rg39H-dcGyNM&amp;tbnid=__fPMs-U1aMr8M:&amp;ved=0CAUQjRw&amp;url=http://www.glogster.com/ran-chan/xyz-affair/g-6lk48nga57ia45ol6spk9a0&amp;ei=UBeSUuiMA6Gh2AWulIC4Cg&amp;bvm=bv.56988011,d.b2I&amp;psig=AFQjCNHujg9hgAG42XViyoE_AlROHdn-Nw&amp;ust=1385392320260225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fNowKPodwYl2ZM&amp;tbnid=r3tRmLIVnArR_M:&amp;ved=0CAUQjRw&amp;url=http://ushistory-stempien.blogspot.com/2010/11/election-of-1800.html&amp;ei=hxmSUtmWPMa72AW45IDgCQ&amp;bvm=bv.56988011,d.b2I&amp;psig=AFQjCNHVh_tpyD71D8M9MQBclF4YhC0GGA&amp;ust=138539280996032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ghCMf2Aal6v43M&amp;tbnid=WgX0kX0AZvu0bM:&amp;ved=0CAUQjRw&amp;url=http://www.flickriver.com/photos/donkeyhotey/sets/72157627804090896/&amp;ei=Ki2SUunKFebY2QX1vYHYBg&amp;bvm=bv.56988011,d.b2I&amp;psig=AFQjCNGxT_aRX0i0QVefnbuP8hpwIYxrUw&amp;ust=138539752202890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J6M6dVVW3HyV_M&amp;tbnid=2TlOsFvTQsGPmM:&amp;ved=0CAUQjRw&amp;url=http://kullee.myblog.it/archive/2012/01/18/anti-federalist-party.html&amp;ei=tCuSUpqSEYGY2AWWoYDgDQ&amp;bvm=bv.56988011,d.b2I&amp;psig=AFQjCNGxT_aRX0i0QVefnbuP8hpwIYxrUw&amp;ust=138539752202890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4785659" TargetMode="External"/><Relationship Id="rId2" Type="http://schemas.openxmlformats.org/officeDocument/2006/relationships/hyperlink" Target="http://www.youtube.com/watch?v=BfeuU0NB5l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TPAXLoTHx40ZlM&amp;tbnid=Lrm_FQrCon04EM:&amp;ved=0CAUQjRw&amp;url=http://www.biography.com/people/james-madison-9394965&amp;ei=MT2SUtDgB4Sl2wXvhIDYAg&amp;bvm=bv.56988011,d.b2I&amp;psig=AFQjCNEukPhUV-D7ARqdL2aNRvz4py8o8w&amp;ust=138540196730001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HkbRMdnpqUW-2M&amp;tbnid=NT0HaDR5sMm35M:&amp;ved=0CAUQjRw&amp;url=http://gilbertstuart.blogspot.com/2009_07_01_archive.html&amp;ei=KU-SUuG1EsfY2QXGj4AI&amp;bvm=bv.56988011,d.b2I&amp;psig=AFQjCNFtEi33UTPIcO102bbNvgblQELgwA&amp;ust=1385406607720572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UNIT FOUR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Early Years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2766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Unit Essential Question</a:t>
            </a: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How did government policies in the early years form the foundation of the new nation?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Embargo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The banning of trade with a country</a:t>
            </a:r>
          </a:p>
        </p:txBody>
      </p:sp>
    </p:spTree>
    <p:extLst>
      <p:ext uri="{BB962C8B-B14F-4D97-AF65-F5344CB8AC3E}">
        <p14:creationId xmlns:p14="http://schemas.microsoft.com/office/powerpoint/2010/main" val="26609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Adams-</a:t>
            </a:r>
            <a:r>
              <a:rPr lang="en-US" sz="3600" dirty="0" err="1" smtClean="0">
                <a:solidFill>
                  <a:srgbClr val="FFFF00"/>
                </a:solidFill>
              </a:rPr>
              <a:t>Onis</a:t>
            </a:r>
            <a:r>
              <a:rPr lang="en-US" sz="3600" dirty="0" smtClean="0">
                <a:solidFill>
                  <a:srgbClr val="FFFF00"/>
                </a:solidFill>
              </a:rPr>
              <a:t> Treaty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 treaty that gave Florida to the USA in exchange for land in Louisiana and Texas</a:t>
            </a:r>
          </a:p>
        </p:txBody>
      </p:sp>
    </p:spTree>
    <p:extLst>
      <p:ext uri="{BB962C8B-B14F-4D97-AF65-F5344CB8AC3E}">
        <p14:creationId xmlns:p14="http://schemas.microsoft.com/office/powerpoint/2010/main" val="354478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Monroe Doctrine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 statement forbidding further European settlement in the Western Hemisphere on threat of war</a:t>
            </a:r>
          </a:p>
        </p:txBody>
      </p:sp>
    </p:spTree>
    <p:extLst>
      <p:ext uri="{BB962C8B-B14F-4D97-AF65-F5344CB8AC3E}">
        <p14:creationId xmlns:p14="http://schemas.microsoft.com/office/powerpoint/2010/main" val="406969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War of 1812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Second war with Great Britain that resulted in the unification of American citizens as “Americans”</a:t>
            </a:r>
          </a:p>
        </p:txBody>
      </p:sp>
    </p:spTree>
    <p:extLst>
      <p:ext uri="{BB962C8B-B14F-4D97-AF65-F5344CB8AC3E}">
        <p14:creationId xmlns:p14="http://schemas.microsoft.com/office/powerpoint/2010/main" val="150521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Louisiana Purchase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Purchase of French owned land between the Mississippi River and the Rocky Mountains that doubled the size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93479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52600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Washington Administration</a:t>
            </a:r>
            <a:endParaRPr lang="en-US" sz="5400" dirty="0" smtClean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 smtClean="0">
              <a:solidFill>
                <a:schemeClr val="tx2"/>
              </a:solidFill>
              <a:hlinkClick r:id="rId2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Preview Washington Administration</a:t>
            </a:r>
            <a:endParaRPr lang="en-US" dirty="0">
              <a:solidFill>
                <a:schemeClr val="tx2"/>
              </a:solidFill>
              <a:hlinkClick r:id="rId2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www.thinglink.com/scene/460766057888481281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John Adams Video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Disc 2 Part IV  55:47-1:02:50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0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2.bp.blogspot.com/_ZNkvemDYDFo/TJScPDx6zqI/AAAAAAAABWk/DZJkJ5iC7CU/s1600/general_george_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2564817"/>
            <a:ext cx="37814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0466"/>
              </p:ext>
            </p:extLst>
          </p:nvPr>
        </p:nvGraphicFramePr>
        <p:xfrm>
          <a:off x="228600" y="2133600"/>
          <a:ext cx="8534400" cy="4525959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  <a:gridCol w="2133600"/>
              </a:tblGrid>
              <a:tr h="546237">
                <a:tc>
                  <a:txBody>
                    <a:bodyPr/>
                    <a:lstStyle/>
                    <a:p>
                      <a:r>
                        <a:rPr lang="en-US" sz="1500" dirty="0"/>
                        <a:t>presidential candidate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political party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electoral votes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6237">
                <a:tc>
                  <a:txBody>
                    <a:bodyPr/>
                    <a:lstStyle/>
                    <a:p>
                      <a:r>
                        <a:rPr lang="en-US" sz="1500" dirty="0"/>
                        <a:t>George Washington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 formally organized parties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  </a:t>
                      </a:r>
                      <a:r>
                        <a:rPr lang="en-US" sz="1500" dirty="0" smtClean="0"/>
                        <a:t>69</a:t>
                      </a:r>
                      <a:endParaRPr 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 dirty="0"/>
                        <a:t>John Adams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34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 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 dirty="0"/>
                        <a:t>John Jay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9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/>
                        <a:t>R.H. Harrison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6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 dirty="0"/>
                        <a:t>John Rutledge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6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 dirty="0"/>
                        <a:t>John Hancock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4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 dirty="0"/>
                        <a:t>George Clinton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3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/>
                        <a:t>Samuel Huntington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2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/>
                        <a:t>John Milton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2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/>
                        <a:t>James Armstrong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1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 dirty="0"/>
                        <a:t>Benjamin Lincoln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1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en-US" sz="1500"/>
                        <a:t>Edward Telfair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1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034" marR="78034" marT="39017" marB="39017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2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The US Debt from the Revolutionary War had to be paid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$40 million owed to US Citizens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$11 million owed to foreign governments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3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Alexander </a:t>
            </a:r>
            <a:r>
              <a:rPr lang="en-US" sz="2800" dirty="0">
                <a:solidFill>
                  <a:srgbClr val="FFFF00"/>
                </a:solidFill>
              </a:rPr>
              <a:t>Hamilton wanted to pay off the foreign debt first</a:t>
            </a:r>
            <a:r>
              <a:rPr lang="en-US" sz="2800" dirty="0"/>
              <a:t> (so that we could borrow more if we needed to do so)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2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One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Washington Administration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Two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Adams Administration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Three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Jefferson Administration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Four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Madison and Monroe Administrations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95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Thomas Jefferson wanted to pay of the domestic debt first </a:t>
            </a:r>
            <a:r>
              <a:rPr lang="en-US" sz="2800" dirty="0"/>
              <a:t>(because the people deserve 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7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Hamilton wanted to pay off the States’ debts as well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northern states had huge debts remaining from the war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southern states had already paid off their war debts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This </a:t>
            </a:r>
            <a:r>
              <a:rPr lang="en-US" sz="2400" b="1" u="sng" dirty="0">
                <a:solidFill>
                  <a:srgbClr val="FFFF00"/>
                </a:solidFill>
              </a:rPr>
              <a:t>is why Washington DC is located where it is – </a:t>
            </a:r>
            <a:r>
              <a:rPr lang="en-US" sz="2400" b="1" u="sng" dirty="0" smtClean="0">
                <a:solidFill>
                  <a:srgbClr val="FFFF00"/>
                </a:solidFill>
              </a:rPr>
              <a:t>It is a </a:t>
            </a:r>
            <a:r>
              <a:rPr lang="en-US" sz="2400" b="1" u="sng" dirty="0">
                <a:solidFill>
                  <a:srgbClr val="FFFF00"/>
                </a:solidFill>
              </a:rPr>
              <a:t>compromise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7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Policies of the Washington Administration</a:t>
            </a:r>
          </a:p>
          <a:p>
            <a:endParaRPr lang="en-US" dirty="0"/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John Adams Video</a:t>
            </a:r>
          </a:p>
          <a:p>
            <a:r>
              <a:rPr lang="en-US" sz="2800" dirty="0" smtClean="0"/>
              <a:t>Disc 2 Part V </a:t>
            </a:r>
          </a:p>
          <a:p>
            <a:r>
              <a:rPr lang="en-US" sz="2800" dirty="0" smtClean="0"/>
              <a:t>8:46-13:14  National Debt</a:t>
            </a:r>
          </a:p>
          <a:p>
            <a:r>
              <a:rPr lang="en-US" sz="2800" dirty="0" smtClean="0"/>
              <a:t>30:14-35:05  Neutrality / Conflict within the Cabinet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0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cache-ak0.pinimg.com/736x/57/c0/5f/57c05fc862009fa69cf48e36f55faa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01000" cy="51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39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The Whiskey Rebellion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	</a:t>
            </a:r>
            <a:r>
              <a:rPr lang="en-US" sz="2400" dirty="0" smtClean="0"/>
              <a:t>Took place in Pennsylvania </a:t>
            </a:r>
            <a:br>
              <a:rPr lang="en-US" sz="2400" dirty="0" smtClean="0"/>
            </a:br>
            <a:r>
              <a:rPr lang="en-US" sz="2400" dirty="0" smtClean="0"/>
              <a:t>•	</a:t>
            </a:r>
            <a:r>
              <a:rPr lang="en-US" sz="2400" dirty="0" smtClean="0">
                <a:solidFill>
                  <a:srgbClr val="FFFF00"/>
                </a:solidFill>
              </a:rPr>
              <a:t>1791 tax on Whiskey </a:t>
            </a:r>
            <a:r>
              <a:rPr lang="en-US" sz="2400" dirty="0" smtClean="0"/>
              <a:t>(Why whiskey?) to raise money to 	pay off national debt</a:t>
            </a:r>
            <a:br>
              <a:rPr lang="en-US" sz="2400" dirty="0" smtClean="0"/>
            </a:br>
            <a:r>
              <a:rPr lang="en-US" sz="2400" dirty="0" smtClean="0"/>
              <a:t>•	</a:t>
            </a:r>
            <a:r>
              <a:rPr lang="en-US" sz="2400" dirty="0" smtClean="0">
                <a:solidFill>
                  <a:srgbClr val="FFFF00"/>
                </a:solidFill>
              </a:rPr>
              <a:t>Farmers protested and refused to pay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•	Sound like Shay’s Rebellion?</a:t>
            </a:r>
            <a:br>
              <a:rPr lang="en-US" sz="2400" dirty="0" smtClean="0"/>
            </a:br>
            <a:r>
              <a:rPr lang="en-US" sz="2400" dirty="0" smtClean="0"/>
              <a:t>•	1794 Open rebellion – tarred and feathered tax collectors</a:t>
            </a:r>
            <a:br>
              <a:rPr lang="en-US" sz="2400" dirty="0" smtClean="0"/>
            </a:br>
            <a:r>
              <a:rPr lang="en-US" sz="2400" dirty="0" smtClean="0"/>
              <a:t>•	</a:t>
            </a:r>
            <a:r>
              <a:rPr lang="en-US" sz="2400" dirty="0" smtClean="0">
                <a:solidFill>
                  <a:srgbClr val="FFFF00"/>
                </a:solidFill>
              </a:rPr>
              <a:t>The Courts determined that the US Government had the 	power to tax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/>
              <a:t>•	13,000 federal troops sent in to resolve the rebellion</a:t>
            </a:r>
            <a:br>
              <a:rPr lang="en-US" sz="2400" dirty="0" smtClean="0"/>
            </a:br>
            <a:r>
              <a:rPr lang="en-US" sz="2400" dirty="0" smtClean="0"/>
              <a:t>•	How was this different than Shay’s rebellion?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945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Washington’s Farewell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	</a:t>
            </a:r>
            <a:r>
              <a:rPr lang="en-US" sz="2700" dirty="0" smtClean="0">
                <a:solidFill>
                  <a:srgbClr val="FFFF00"/>
                </a:solidFill>
              </a:rPr>
              <a:t>Decided not to run for a third term </a:t>
            </a:r>
            <a:r>
              <a:rPr lang="en-US" sz="2700" dirty="0" smtClean="0"/>
              <a:t>– a precedent that 	stood until Roosevelt</a:t>
            </a:r>
            <a:br>
              <a:rPr lang="en-US" sz="2700" dirty="0" smtClean="0"/>
            </a:br>
            <a:r>
              <a:rPr lang="en-US" sz="2700" dirty="0" smtClean="0"/>
              <a:t>•	Tired of public life</a:t>
            </a:r>
            <a:br>
              <a:rPr lang="en-US" sz="2700" dirty="0" smtClean="0"/>
            </a:br>
            <a:r>
              <a:rPr lang="en-US" sz="2700" dirty="0" smtClean="0"/>
              <a:t>•	</a:t>
            </a:r>
            <a:r>
              <a:rPr lang="en-US" sz="2700" dirty="0" smtClean="0">
                <a:solidFill>
                  <a:srgbClr val="FFFF00"/>
                </a:solidFill>
              </a:rPr>
              <a:t>Did not want to die in office </a:t>
            </a:r>
            <a:r>
              <a:rPr lang="en-US" sz="2700" dirty="0" smtClean="0"/>
              <a:t>setting another </a:t>
            </a:r>
            <a:r>
              <a:rPr lang="en-US" sz="2700" dirty="0" err="1" smtClean="0"/>
              <a:t>precident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•	Fearful of Royalty (he was treated like a king)</a:t>
            </a:r>
            <a:br>
              <a:rPr lang="en-US" sz="2700" dirty="0" smtClean="0"/>
            </a:br>
            <a:r>
              <a:rPr lang="en-US" sz="2700" dirty="0" smtClean="0"/>
              <a:t>•	</a:t>
            </a:r>
            <a:r>
              <a:rPr lang="en-US" sz="2700" dirty="0" smtClean="0">
                <a:solidFill>
                  <a:srgbClr val="FFFF00"/>
                </a:solidFill>
              </a:rPr>
              <a:t>Concerned about growing political conflicts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•	</a:t>
            </a:r>
            <a:r>
              <a:rPr lang="en-US" sz="2700" dirty="0" smtClean="0">
                <a:solidFill>
                  <a:srgbClr val="FFFF00"/>
                </a:solidFill>
              </a:rPr>
              <a:t>Concerned about political alliances</a:t>
            </a:r>
            <a:r>
              <a:rPr lang="en-US" sz="2700" dirty="0" smtClean="0"/>
              <a:t> drawing the USA into 	a foreign war</a:t>
            </a:r>
            <a:br>
              <a:rPr lang="en-US" sz="2700" dirty="0" smtClean="0"/>
            </a:br>
            <a:r>
              <a:rPr lang="en-US" sz="2700" dirty="0" smtClean="0"/>
              <a:t>•	Farewell Address was actually a letter printed in the 	newspapers and not actually a speech.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26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Journal Entry  - Washington Administration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How did the Washington Administration affect your character?  You must address all of the following for full credit 25 points.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•	Money / income / the economy</a:t>
            </a:r>
            <a:br>
              <a:rPr lang="en-US" sz="2400" dirty="0" smtClean="0"/>
            </a:br>
            <a:r>
              <a:rPr lang="en-US" sz="2400" dirty="0" smtClean="0"/>
              <a:t>•	Taxes</a:t>
            </a:r>
            <a:br>
              <a:rPr lang="en-US" sz="2400" dirty="0" smtClean="0"/>
            </a:br>
            <a:r>
              <a:rPr lang="en-US" sz="2400" dirty="0" smtClean="0"/>
              <a:t>•	Foreign entanglements</a:t>
            </a:r>
            <a:br>
              <a:rPr lang="en-US" sz="2400" dirty="0" smtClean="0"/>
            </a:br>
            <a:r>
              <a:rPr lang="en-US" sz="2400" dirty="0" smtClean="0"/>
              <a:t>•	Growing political divide within the country</a:t>
            </a:r>
            <a:br>
              <a:rPr lang="en-US" sz="2400" dirty="0" smtClean="0"/>
            </a:br>
            <a:r>
              <a:rPr lang="en-US" sz="2400" dirty="0" smtClean="0"/>
              <a:t>•	Interpretation of the Constitution</a:t>
            </a:r>
            <a:br>
              <a:rPr lang="en-US" sz="2400" dirty="0" smtClean="0"/>
            </a:br>
            <a:r>
              <a:rPr lang="en-US" sz="2400" dirty="0" smtClean="0"/>
              <a:t>•	The Whiskey Rebellion</a:t>
            </a:r>
            <a:br>
              <a:rPr lang="en-US" sz="2400" dirty="0" smtClean="0"/>
            </a:br>
            <a:r>
              <a:rPr lang="en-US" sz="2400" dirty="0" smtClean="0"/>
              <a:t>•	The French Revolution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55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752600"/>
            <a:ext cx="37338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John Adams Administration</a:t>
            </a:r>
            <a:endParaRPr lang="en-US" dirty="0"/>
          </a:p>
        </p:txBody>
      </p:sp>
      <p:pic>
        <p:nvPicPr>
          <p:cNvPr id="1026" name="Picture 2" descr="http://i3.squidoocdn.com/resize/squidoo_images/-1/lens19884473_1352526868_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572000" cy="6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8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Federalist </a:t>
            </a:r>
            <a:r>
              <a:rPr lang="en-US" sz="3200" b="1" dirty="0" smtClean="0">
                <a:solidFill>
                  <a:srgbClr val="FFFF00"/>
                </a:solidFill>
              </a:rPr>
              <a:t>Party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John </a:t>
            </a:r>
            <a:r>
              <a:rPr lang="en-US" sz="3200" dirty="0"/>
              <a:t>Adams –the only Federalist President, wanted a </a:t>
            </a:r>
            <a:r>
              <a:rPr lang="en-US" sz="3200" dirty="0">
                <a:solidFill>
                  <a:srgbClr val="FFFF00"/>
                </a:solidFill>
              </a:rPr>
              <a:t>strong federal government</a:t>
            </a:r>
            <a:r>
              <a:rPr lang="en-US" sz="3200" dirty="0"/>
              <a:t> that supported industry and trade</a:t>
            </a:r>
          </a:p>
        </p:txBody>
      </p:sp>
    </p:spTree>
    <p:extLst>
      <p:ext uri="{BB962C8B-B14F-4D97-AF65-F5344CB8AC3E}">
        <p14:creationId xmlns:p14="http://schemas.microsoft.com/office/powerpoint/2010/main" val="338201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Democratic-Republican Party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/>
          </a:p>
          <a:p>
            <a:r>
              <a:rPr lang="en-US" sz="3200" dirty="0" smtClean="0"/>
              <a:t> </a:t>
            </a:r>
            <a:r>
              <a:rPr lang="en-US" sz="3200" dirty="0"/>
              <a:t>Thomas Jefferson and James Madison wanted a </a:t>
            </a:r>
            <a:r>
              <a:rPr lang="en-US" sz="3200" dirty="0">
                <a:solidFill>
                  <a:srgbClr val="FFFF00"/>
                </a:solidFill>
              </a:rPr>
              <a:t>limit to the federal government</a:t>
            </a:r>
            <a:r>
              <a:rPr lang="en-US" sz="3200" dirty="0"/>
              <a:t>’s power</a:t>
            </a:r>
          </a:p>
        </p:txBody>
      </p:sp>
    </p:spTree>
    <p:extLst>
      <p:ext uri="{BB962C8B-B14F-4D97-AF65-F5344CB8AC3E}">
        <p14:creationId xmlns:p14="http://schemas.microsoft.com/office/powerpoint/2010/main" val="103668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Electoral College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 group of people selected from each of the states to cast votes in presidential elections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5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Marbury v </a:t>
            </a:r>
            <a:r>
              <a:rPr lang="en-US" sz="3200" b="1" dirty="0" smtClean="0">
                <a:solidFill>
                  <a:srgbClr val="FFFF00"/>
                </a:solidFill>
              </a:rPr>
              <a:t>Madison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Supreme </a:t>
            </a:r>
            <a:r>
              <a:rPr lang="en-US" sz="3200" dirty="0"/>
              <a:t>Court case which </a:t>
            </a:r>
            <a:r>
              <a:rPr lang="en-US" sz="3200" dirty="0">
                <a:solidFill>
                  <a:srgbClr val="FFFF00"/>
                </a:solidFill>
              </a:rPr>
              <a:t>established the </a:t>
            </a:r>
            <a:r>
              <a:rPr lang="en-US" sz="3200" dirty="0" smtClean="0">
                <a:solidFill>
                  <a:srgbClr val="FFFF00"/>
                </a:solidFill>
              </a:rPr>
              <a:t>Supreme Court’s </a:t>
            </a:r>
            <a:r>
              <a:rPr lang="en-US" sz="3200" dirty="0">
                <a:solidFill>
                  <a:srgbClr val="FFFF00"/>
                </a:solidFill>
              </a:rPr>
              <a:t>power to check the other branches of government</a:t>
            </a:r>
            <a:r>
              <a:rPr lang="en-US" sz="3200" dirty="0"/>
              <a:t>.  The case involved “midnight judges” appointed during Adams’ last days as President</a:t>
            </a:r>
          </a:p>
        </p:txBody>
      </p:sp>
    </p:spTree>
    <p:extLst>
      <p:ext uri="{BB962C8B-B14F-4D97-AF65-F5344CB8AC3E}">
        <p14:creationId xmlns:p14="http://schemas.microsoft.com/office/powerpoint/2010/main" val="428992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533400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XYZ </a:t>
            </a:r>
            <a:r>
              <a:rPr lang="en-US" sz="3200" b="1" dirty="0" smtClean="0">
                <a:solidFill>
                  <a:srgbClr val="FFFF00"/>
                </a:solidFill>
              </a:rPr>
              <a:t>Affair</a:t>
            </a:r>
          </a:p>
          <a:p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Washington remained neutral on foreign affairs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France wanted American privateers to attack British ships on behalf of </a:t>
            </a:r>
            <a:r>
              <a:rPr lang="en-US" sz="2400" dirty="0" smtClean="0"/>
              <a:t>France – Washington refused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Adams wanted warm relations with France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French diplomats wanted a bribe of $250,000 and a $12million loan in exchange for warm 	relations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The demands were refused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Federalists demanded war with France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Adams feared war, but Congress authorized money for 30 warships and a peacetime </a:t>
            </a:r>
            <a:r>
              <a:rPr lang="en-US" sz="2400" dirty="0" smtClean="0"/>
              <a:t>army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No formal declaration of war, but </a:t>
            </a:r>
            <a:endParaRPr lang="en-US" sz="2400" dirty="0" smtClean="0"/>
          </a:p>
          <a:p>
            <a:pPr lvl="1"/>
            <a:r>
              <a:rPr lang="en-US" sz="2400" dirty="0" smtClean="0"/>
              <a:t>    American </a:t>
            </a:r>
            <a:r>
              <a:rPr lang="en-US" sz="2400" dirty="0"/>
              <a:t>and French navies did </a:t>
            </a:r>
            <a:r>
              <a:rPr lang="en-US" sz="2400" dirty="0" smtClean="0"/>
              <a:t>fight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in the Caribbean.</a:t>
            </a:r>
          </a:p>
          <a:p>
            <a:pPr lvl="1"/>
            <a:endParaRPr lang="en-US" sz="2400" dirty="0"/>
          </a:p>
        </p:txBody>
      </p:sp>
      <p:sp>
        <p:nvSpPr>
          <p:cNvPr id="3" name="AutoShape 2" descr="data:image/jpeg;base64,/9j/4AAQSkZJRgABAQAAAQABAAD/2wCEAAkGBhQSEBUUEBQUFRQVFxUXFxQYFhUYFxcYGhcYFxgdFRcYHCYfGxwjHxcZHy8gIycpLCwtFR4xNTAqNSYrLCkBCQoKDgwOGQ8PGCkcHxwpKSkpKSwsLCktKSkpLCwsKSkpKSwsKSwpKSkpKSkpKSkpKSkpLCwpKSkpKSwsKSwpLP/AABEIAL8BCAMBIgACEQEDEQH/xAAcAAABBAMBAAAAAAAAAAAAAAAFAQIEBgADBwj/xABEEAACAQIDBAUJBQYFBAMAAAABAgMAEQQSIQUGMUETIlFhcQcUMnOBkaGxwSMzQlKyNUNicoLRFZLC4fAWNFOiJCXx/8QAGQEAAwEBAQAAAAAAAAAAAAAAAAECAwUE/8QAJxEAAgICAgIBBAIDAAAAAAAAAAECEQMxBCESQTITIlFhBaEUQnH/2gAMAwEAAhEDEQA/AJu50R/w7CsvHoluO3j8aOdItgb8ff7qEblOBs3DE8ol+tGsJg7Ey2uTxHd3dhrQ5slbYseFdhyX4mnf4Y35z7hRBXuLjhWjEbRRPSYeHE+6mKkDMfh2AVSAQWUEjxudPZWqRsL0ix50WRrWQPlY34aA3/8AypmF2mJpQFUgLdrnwsNPbVe23stHxU80zZIYREJU0+1AUyKW58WA07K8mZvyo92CK8Q6Nmc1kcD+lh8Rf41nmkg4MjeIIPwNUfYphxl58L5xD0MjZ4olkAmi0sNGCh9TwN+6t+w9s4ronEk8wxCiVkwz4a7ZU1UO1szFhbnUKU17NHjg/Qd2hDjv3SRW7jc/+1qrW0Ux/wCMSgfwjT/1ot/1LjIRC2KWL7QKzxhcjLckMt2kPWAKngb3I5UUbesjXoJQuguyuouSB6TKBxPE2FaLPOO0mYT4sJabRzWcSX6+f23+taGSup/9U4aVygV5WAzMFiL2Fyp1A11BGl63RbJwWJUlY0NjY2BRlPYy6EHuIr0R5a9xPJL+Pf8ArI5IUppWupYjyeYZvRzp4G/zoXifJkf3c3+Zf7GtVysbMJcLKtdnPytJlq3Ynyd4lfRyP4Nr8aE4ndnEp6UL+IFx7xWqywemZPDljuLApWktUqTDsvpKR4gitRWtOjK2tmmsrYVpMtA7GVlOIpKQxyTMODEeBIqfht4cQnoyv4E3HxodWUUh2yzYTf8AnX01Rx4WPvFGsH5RImsJUZD2jUVz+9ZepcEylNo65g9vYeX0JFv2E2PuNEQoriV6IYHeCeH0JGt2HUe41Dx/gtZPydfy1mSqLs/yjEWE8d/4l/satOzt44J/u5Bf8p0PurNxaNVJPQRyUjADU8KfeocrZ9fw8h+bvPdUjoHbalzwy/lEclh29RtTWVm1fuZfVyfoNZQzXE9jNztdnYMdqLf4mrB5wVcg3NrAAWA11qv7nD/67BnkEW/xFWV8ESSbg35EafChDe2B9s7VIKhMwDBiQCOVApcSbEgcQDy08aObYwqhlBuSAeHDU8qGnDpqLNwtxPCtFSMZvsI7s4izOWUggID7df7VHfHmPFY13gZ47RIHUhiWyaLk8T7L0T2BEiRl+sOsSTc/h0191A9j7xYdcM6zZ3ZsS9+pqzOxZCOZsmVu4EVzsjTm2jrYUljSGYPeUYjDqmFinimmN7iPKoIIDvnIyEAD26Cp2yt13FmnkOaz5mjZleQsb3lYGxIA4DTwqVs6FnkiZFaKGFGADCzOWsBZeIUAc+JPdRy1Yt0aEHA7BghOaKJQx4ubs/8Ama5qbNh1dSrgMp0KkXBHeK2AUtKwBD7rwjWFegkGokiADDutwKnmpFqhNuxiOnEwxjBtLgQx2YDkwvwNWW1KBTsDBWUoFLQFGqYNlOS2ble9vbaoT7VEbqk1hm06QaJm/Kb8NOB4UTtUfaOzknjaOUXVrXHgQfpQBDnx0TEqVD24+gfcL0Nk2ds+ZC4WMjgSga4I43y6i1C9tbKTC4iJnnZILN1C2hNgMpvwvprpUuLCAO7PEYAh6MPG5IcuFyswtY9l+WY61orXslxT2hs24GDkAaN2UN6JDgg37L8aHYryWn91MP6l+ooltTChFYnoYRGiBgIi+VbhmcW0XiwGntrRNtjzdA7TTTRsRlkGi3Fgc1h6Pfr4c60Waa9mEuNiluJXsT5OMUvohHHc30NCsTuviU9KGTxAv8q6Rsne4SjJldpjrlCMFAJIF3I4d9GopnOW6gg3uQSMpHc2pHf8K1XLmt9mMuDjerRwx8OV9IEeIIrURXe5sKj+mqt4gH50NxW6WFk9KFPZp8q0XMXtGL/j36kcVtSWrquK8m2Gb0C6eBv86EYvyWn91MPBlt8RWi5WN/oxlw8q/ZQKyrTifJ1il9EI/g30NCsVu1iY/Shk8QLj4VqssHpmLw5FuLBlKO7SnPEy+kCPEEfOmVpsyqi47i7SkkmMTuzIFLZSeY4VeZq595O/+6Pq2+ldBmrCez0Qf2gnav3Mvq5P0NWUm1vuZfVyfoalrNnoxezNy1vs3DA84l+Zqx4HF3GU+kunj31XdyP2dhfVL9aMvFcg6gjmKAk/uYm14QXXT8J+dQjAOyn4zGMHUML9U2I48eYqPPtAZT1W4dnbpT9ENWw5h8OBhbFb3Rrgc7g/O9V7YGwsrLLIWMjKVZbWRQAFVlHFSVUDXWrIJWsALKAAO08PhWRxgCw/3PjXMcuzrpUh4FKBWCnVBRX9ub9YXBzCLEuVYqG0VmFiSBfL4VuwO+uCmt0eJiJPIsFPua1TZ9iQPIZHhjdyApZlDGw4DXlVK8qm7mFj2dJKkESShowrqoU6sAeHHS9aRUX0I6FFKrC6EMO0EEfCtgrn27Pkvw/msLs+ISV40ZikpSzMLmwA76J7V2bPgMPJPh8VNJ0SMxjxLdKhAF9LBSDp206V0gLeBS2oFuRtOfE4KOfE5c8mZgFXKAtyF0ueyj4pNUMS1LaltS5aKAG7X2aJQuZQ4Ut1TzDKV+vDnULB7uhUXKz/AITklJYR6cI1FgpF/Cj+WstTAreJ2XOikxOgFgG6TrLIovfldW17SDWvZex5XnZsU6yKhBVAgVQxXkBxtccSdT3VZZYgwIYAg8QeFYqWFhoKAGLCASQACQAT2gXI+Z99OIp1IRUgNtTadasIpACNuYzERqDhoBMed3ClR3KbZv8AMKER7TnkUDPMktr9GMLz5Au9l+Nu+rXSWoApmzt7pyRFNFacWzAJKcwJbVVsPRsMxuRc6Xqa++sKZhIGVlKrlytcljYCzAEe33mrKRQrbm78eJWzizAdVwASO4g6Mp5qdDR0IhYfePBz9Usga2YpKoU2uR+LiNOV62S7r4SYX6JCD+JdPcV0oFtHBSRS9MY82KMawoFj6SGRVYMSq8YzlBFjw5Xobgt3GljxE0toYpisgaEsWiVPTURlbqb3JI1BFWrWmJxT2i0YLdCKB8+HLIxBGvWFvA1KxEUqqSSjAAk6FTpr3iqlsvEifDtJgJsS/Ry5XRpn60YvrmcdQkDNddeVWLASsdnRl3zs6L1ibkhzoCeZANr87VX1MidWZPDCtEfaTXgkPbFJ+g1lLtb7mX1cn6GrK98jn4vY/cj9nYX1S/WjdBNyP2dhfVL9aN0gl8mQcWt5F/lPzFa3iu0Y7XX4db6Vvl++H8n+qnRC8yDsDt8gPmaibqLKxRuaCQYXt7q2ULxU+XEx6A51KrytqC1vYPhRWuadQwU6kFOFMYlc98sMhdMJhh++nF7dgsv+v4V0O1cv3qx6vvDg43ZVSAKSWYBbm76k6A8BWmPYmdTiiCgKOAAHuFqqflWxnR7Km7ZCkY/qYE/AGrbG4IBUggi4INwR3EcaonlUXpTgcNxE2JXMO1RYH9RojsbJWzt/dn4eCGE4hLpGiHKHYAhQDqBbjfhVyw8quodCGVgCrA3BB1BBqs+UPARf4TiFyKFSO6AKAFIItl7P96EbN3j/AMP3egmYZn6PKinmzMxS/cBr4CqqwOggU6uQbZx0RwIk89nm2i6qyrDK5AYm+URR9UKo0110rpW60s7YKA4sETFBnB437SORIsSKHEAlIDY2NjY2Nr2Phzrm+0t4sZgtr4ePFTCTDTjKLIsagt1eFzqrW1vwNdKtVN8qm7ZxWALIPtYD0qW42HpgezXxUU4oTLjaq/tffbDYfExYZiXmldVyJqUzcC/Z4cap2D8o+IxmGhw+z4y2MZAJZSLJDbqlr8NbXHZfmas+6Hk/iwQMsh6bFPq87am54hL6gd/E0eNbCyRPv3hUxC4eRnjlYgKHjdQbmwsSLWJ50fIqheWTYvSYNcQn3mGYMCOOQkA+42Psq2bubU85wkM4/eRqT/NazD2EEUmurGECKQiqpv7vc2FRYMMM+LnOWJBqVB0zEfL/AGqYMFjItmrHEyviwijPIbjNe7E3vfmKnx6AN0lUZMdtyPV8PhZrflbKT4AMPlW3/r3Exf8Ad7MxKDtjtIPkNKXixF0ppqrYDym4KRgrO0Tn8MqMp7KtVS01sCNi8IsilWv4gkEHkQRwIqmpPHs3zlWhkki6jM8YzABhlIkUtoxNySOOa9Xg1V8b0eEGJOKzGCZjJn1NrqoKN2ejp28ONCYwKNt4RoI1wWWGXFtHGyILELms9/whgtwDVsx0QRYo0FlDAAdioNPlQcrGuKwUOHsQpnla5uVVkvc9hJkHsNGNoayqPyox9pIA+RrSCuaMsrqDYM2qPsZfVyfoaspdq/cy+rk/QayuhI52L2ZuR+zsL6pfrRyge5H7Owvql+tHKRMvkyBi2tKP5D+qt2zDeVz2Kq++5P0qHtRrSr/If1VN2JYRs55uxPgtl+hrHP8AA24/zA+8+0wWiF7BZQS2twFIz+ib+iSfaKtiOCLqQR2jWqe8t3a6NK/TqAuT0I21zLbsBPb2aVJ3YRkMgR5JFXEOh0XJYnWw4jLe3HlXi9HRLVT1pop4FCGLUBt3cMZGkaCJpHN2dkVmJtbiR2Cp9qeKYDY4woAUAACwA0AHcKDbU3X6fHYbEs9lwwfLHl9Jm5k35eHKjoFLVLoCr7/bHxOLw/m2GyBZSOlkdrBVUg2CgEkk/KhG+u588uxkgTK8uH6MhUBAZUUrYZjctY3766ABQveDeeDAxiTEuVVjlWwLEnjoB3CrTEyl7A8rODjhjjnjeGdVVXQQ8WAAuLdvYdavmxMdJNF0ksRhzElEY3fJpYuOTHXTlpUpYUaz5VNwCGKrfXUa2reKb7BDGIAuSABqSdAB31SMdtOfajNDgCYsJqsuMtq/IrhwePZmo9tjYMmLkyTOFwgteJCQ0x4kStyQflHHn2Ubgw6ooVFCqoACgWAA4ACjQ2cr2PhxsTa3m5J80xir0bMfRkXQBj4kj+oV1Ggu+u6SbQwrRE5XHWik/I44ew8DUbcjG4poTFj4nSaGymQi6SrwDKw0J0199N9iDe0MCs0TxPqsish8GFq5TuJvmuz8LisPiT18LIwjTm5Ylcq/1C/gb11yaZUUs5CqoJJOgAGpJNc53V3TTF4+bacqWjd82GjYcQAB0rDvtcDvv2UlVMAjuVuxJ0jY/H64ufUKeEKHgqjkbf27audLaoe1drRYaMyYh1RBxY/IDiT3CofYIkk1Vdsb4sZDh9nIJ8QNGa56GHvlcc/4RUMy4ranoZ8Jgj+K1p5x/D/40Pbxq07J2NFhohFAgRByHM9pPEnvNKqAAbF3ISOTzjFN5xijYmVh1U7ol4KB28asxpzCm3qW7AYah7VwQmhkjIBDoy2PDUEC/tqaRTTUDKJuXskjFSSObyIHSSQCwlNwiBAdciiIjXnerFK15ZD2ZV9wufi1T8PgEjLlFCmRszW5t2/87aHRG4ZvzMx+NvpXpwdzs8vJdQohbV+5l9XJ+hqyk2r9zL6uT9DUtexnjw6Zm5H7Owvql+tHKB7kfs7C+qX60coRMtsDbbe0in+A/OiOGTLhALXJThe1y3fy1NCN5PTQdqke9rUY2yCuGZFtmKhVvwvoB/zttXm5D0j1cVdyf/AUk1lBBmUMQpY2JMqjL6V9EsLZuFgOFHNj4QIhy6a6re4DaZteZJ1J7TVWxUixIzJIVjkj6FUAzXme4YsTqoB1NtNBVm2H1YxHYdRRdgQQzn0uHPgSeOteY9wTWtgpi08UgHAUtIKcKYDqysrBVAY7hQWYgAAkkmwAHEk1x3fZX2rDicWlxhcIuWDl0rZh0r+FtB7O+jG/u9pnl8zgjnmgVh522HUsxtr0SsNB3+6p2M3wwhwEmHbD4rDo0TRqrYaQKOqQNQLcbVpFUItG5eO6bZ2FkvcmFAfEDKfiDRp3CqWYgKoJJPAAakmqB5EtpdJs3oydYZHXwVuuPiWqT5Xd4fN9nyR5ZM065FdVJResuYM3AEi9hz1qq7ENwXlDnxDZ8HgXlwvSiLp84B4gFglr5Re9WXeDebD4JA2Jky5jZVALMx/hUamq75Nd4cGuBgw6Tx9IkeZ0JIYGxdybgcPpQbY864/eSWXMHiwkYEJBBW+guOXFnNx2CnQy+7v7xQY2Iy4ZiyBipupUhgASCD4iidqbFAq3yKq3NzYAXJ4k24nvp1QMq239nS4zELh2BXBx5XmPDp24rGP4Ba7ewVYRGAAAAABYAaADupccziJzEAzhWKKdAWscoPiaB7o4/FzQFtoQiGXOQFGl10sbXNufOpaAN1Q98PJvJi8QJ48W6spBSN1zRoR+QDv7QavlIaSdAyiLJtqDRo8LilHNSY3PyA91bV33xaaYjZmIUn/xujirpTTScv0KjRBMXRWZShIByta47jbnTrU9qYagYlMNPqNisQq2DEgscot22J+nyqRC4h8qk9gJ+FColtGoPHKL+Ntal7SBEJUm5bKl+25APwJrVKK9nGW2eHlvSBW1vuZfVyfoaspNq/cy+rk/Q1LXqkYYdMXcj9nYX1S/WjlAdyplGzsLcgfZLzHfRg4xB+IfP5VNoJRbk+gdtKPNi4B7T4A5vpU7eOULh2YtawIHaxIsFHeTa1q0x2fFIw4LG3IjUkDn7akYnBdLMM/oxhGUW4tmuTr/ACge2vFmlcj3YIuMeyHuru+kcCPIn2jdYhr9U3NlUHgB2VYgKaDTqyPQOWnimLTxQgHCnCkFYKYD6B7amlmfzXDEoSLzT2+6Q8BHfQyNrbsGvZRynLVgRtk7Kjw0KxQqFRRw5ntJPMniTUsisFLTA5huZiVwW3MbhHIVZz0kV7BSfTAF+dmI/pNEPLNKXw2Fw6EE4jEovjbQfFqN7c8n+FxmKTEYhSzIuXLchWsbqWtqbXNAd4cIsm3Nm4aNQI8PG82QaADXLp3FBWqZJ0BMBGFAyIQFyaqD1bWtw4W0tXJvJrudhcacZPJFZfOGWHKzJkW5bqZSLcQPZXTt5ceIcHiJCbZIpCD35Tb42oB5I9ndFsmG/GUvIf6mIHwAosA9jNlOML0GFlaJgAqyn7RlAPG7XubczVCfaW0Nn7TwsGIxPnUOKJWzIoYWNjaw0IuD76gYXeaPF7SxK7VnaCKAlYsPnaJHsxF3y2LtYA276bsqTDS7xwrAhjjiiZkzZwXcqWBCvrYhtO216EqGdA3w3pOAg6YwPKg9IqyALc2Ga5vqewGm7M3uikwUWKnIw6yAtZ2vYXI427AD7aAeW7F5dmCMcZpo0Hsu3+mim2AuE2O40+xw2UX7cmXnUV0FkiDffBPF0oxCCMuYwzXXMwtfKDqRqNRpRtq5v5OPJ9hWwOHnxEWeVryAsz2UZurZb2tYA8OddIapkkhoaaaacabWbAQ0w040x72041IDXa3Gw8arEOKE+NzBs8UeYKBqBICoJ/5wqJtWImfLN0hWFRNJl6RhLcWyZb6Lxvbhat+xcoxCiGPIroJXHNCTopvwPdbS1OgDe0j1ol7Xv/lUn6itM9Nx7XxUQ7FcnxNrfI06evbgVRObyncgTtX7mX1cn6Gpazav3Mvq5P0NWVszPDpk/cPCp/huEJVbmFdbDvqxJGBwAHgLUA3GcDZeEJ0AhTX2mrBeuTJ9s78dA298RIfyqi/Nj8631FwTX6Rj+KR9e4dX/TT8FjkmTPEwZSSLjtBsfjRZhLZJWniokuKscqgs5/COQ7WPIVpxeEchekbVmAyj0Fv3cWPjp3U7CMbHz7ZQMETruTYflBPa1SPOHT70Lb8yk2HiDy76RdlIIyo0JHpc7jUH2HkKWDEiSJs1rjMr9lwNbHs50Wa+CJopRUfAMTEhPHKvyqRVoxY+lBpoNZJIFBJ4DU+A1qhFelxDYjaiRKT0WEj6WSx0aWQERA+C5m9tWeqzuEmfDtiW9PFSSTE/wk5Yx3WRRpS7Y36jws6Q4iGYNKSIigWTPqBoAbjU8DV0KyzChse7sYxxxnWMpiEQF+qFBvoO00jbxwJGjzP0AkJCib7M3HIhuFTsPjo5BeN0cdqsGHvBoQwfvjsd8XgZoImVWlUKC3AdYE3t4VN2VgRBh4oV4RoiA/ygD6VKJpL0WBqbCIWzFELfmKqT77XoTtbcvCYmYTTRXlWwDhnVtOFypF7UbNJeixADeXc+PGnD9KzhcO+cKtrMRa2Ym/Z8TWvfjd+TG4NsPEyoXZLs17BQwJ0HHhwqwk0D3f3j86kxSZMnm8xi43zC1w3DTwpWxk/Z2CEMMcS8I0VB/SLVvNONNNSwENMp5phqQENNvSmoe0HZQCpIAbrWXNp4cbeGtSAHxGIUyWDFT1sqgkl765WUa20vp2EaU3ZihsUWVorBMzBAwOZ7CzX4gZePHXWh2ysQSGELgBMU3Ss6kXQgG6lje44UV3YiJVnZmJ1jXNo2QMSCe83B5VTAWRr4q/YcvuS/zY1vmqHh2vIp/M8h997fCpk1dDGqijk5ncmCtq/cy+rk/Q1ZSbW+5l9XJ+g0tXIMOmEtxow2ysKDwMCg+29E8LMViYNxiupPaALg+0WoduD+zMJ6lPrTN5QwbqsQJVykDmQQPk3wrky+TO+tGnaGLMGAZxa4S5vwGY9YnuGYn2UI3I2uTniUZl6zwuSS8wMjrmfko6oHhajG3sA2IjGHhI9OPpDYlQisCQSO21rUb2fstIR1QLnibAc72AGgGvCnfRko2zTs4hSFuGZ1LlxwYg2IHhpU3EQZ1IOnYRxB5EVAkwxU2UaqxePsN/TQ9nE+8dlTsNiQ65l8CDoQeYI7RUs2SNBwTPpK9x+VQVB/m1ufDhWucB2EKCyLYvbQW5KPHn3eNbcZjCDkj1kPLko/M3d3c6zCYYIthrzJPFieJNNESlRKp1MBpwqzEfQLf3GmLZmJcceiZR4vZB+qjlVTyooW2XKFBJJi0AJJ+0XkKqOxFh2HhuiwsCDTLFGLd4UX+NUTbX2+82FQ8IIs/gbM+vtK10AqWjtGcjFRlJUNlNuanjVTwW42Iix7Y0YlJJHXI4khsMvV9HIwynq1aYix7d3bw+MQJioxIFJK6kFSdCQQa5Xt7cXDnHJhNldKsws08nSMUhTv55j2X7O2uk737wnCYe8YzzykRQJ+aRtB7BxPhWbn7sjBw2Y555TnnlOpdzqdewcqE6QMGbUx7YFMLgMIxfE4hsoklYvlA9ORrnXuXhp3VD3mmx2zIhi/PGxMSuolhkRBdWYC6FQLEE1E8oUzYTamCx7gmBAYpGAvluW1Psb/ANTTPKxvTBNs0R4aRJTPIigIwb0bOeHflH9VUvQFt3g3tMGEjxMEEmJWTIcqXuFZb5tAe730Aw/lowl7Tx4iA880d/kb/Crdu/gzBhIImOscUak94UA1ScfGds4wxLpgMM32jj9/KPwg/lH/ADiKSoC7bG27Fi4hLhyWQkgEqy3t2AigW4uHs2Ok/wDJjZh/ksnzvVgnePDQM1gscSE2AsAqi9gPZQrcjDlMBDn9OQNK380rGQ37+tb2VAw8TTaykJqAMNNNZTSaQCGm0ppKQFU3s2cnSQlSVeSQCwNszcifjRqMdHBcjKctyL3sctuPspdsYPpEA06rBrnll1Fq17ckth2/iyr/AJiBVLtpEydKwVgPSiHcf00SmoXgHvMn9XyopNXT0cZu+wVtX7mX1cn6GrKzav3Mvq5P0NWUma4dMfuBHKdnYcK2VOjWxIu3O+XkB41YJdjo5HSF3ym4zNz8Bah+4P7MwnqV+tH7VyZbZ346GQwhRZQAOwVspKhbY2quHiaR+XAdp5CkPRJxGKVBdyBfQdpPYBzNQ3lkf0PsweJIu/sHAe29c7g2rJNGcdinHRxh2aKORkliIJEYsTa+p7PbVowW8nRlFxDqVkRXSXQNlYXHTKPR42zeie6r8aMZTLDhsMEGnE6ljqWPaTW2mqwte+lOoozuxwNPBpgpwNMB4NYaaDTgaYDr1l6besvTAHzbCR8YmJdixjQpGhAyoT6Tj+Iiw7hRS9RYcYrGy3Ol72IHG3EipGamBXtrbdmYGOHZ80pOn2hiSLxJLG49lBtgeT1zihi9oGJpF+6giW0UXO/AXI+etXoNWZqflQqKzvvtOQrHg8KbYjEnLmH7qIfeOezTQd5o3sXZEeFgSGEWRBYdpPMnvJ1rf0C58+UZ7Zc1tbXva/ZWy9FlFf3yHTRx4UccTIqt6pOvKf8AKLf1Cjqi2g4cvCov+HDzgzEknJkVTayC92I72IF/5RUs1IjL0hpCaQmkBhNMJpSabUgYTTSacaYTSAZKgYWPCg29E1kRe1r+4H+4o2TVV3tn+0RfyqT7z/tWuBXkSMORLxxtmvY73mXwb5Ubmqu7Bf7dfBvlVimrpvZyIv7QTtb7mX1cn6DS1m1fuZfVyfoasqZHow6YT3B/ZmE9Sv1o/QDcH9mYT1K/Wj9ciXyZ346MoLPi8+JIVWcRKOFtGbjxPG1vjRPHYoRxs55DQdp5D31A3agtCXOrOzMx9tvp8aBvsjY3DQSXE8INwQS8VzbhxsfnQ7DbqYTOCrMbeinSkherluoOvDSx07quANV7fVgIFXmzjuOmvEeAppmf0r0DsRuaTH0SyfY62Rmlyjs6ocA24gaDSteA2FiIs0chnniFshScJoB+NWIbN4EjuFDdn4xkdB0kgXMAeueF9eN6sMuLmDfZyKV/iKH46VVr0RPFKDqRpwuxMYs2aPEmOK/3Un21x7dV8cx8BVoFBINrS364hPeJLf3qVDti/wC7awNrrlYXHZY3+FFkBMGnA1AXa0fMlf5lYfMVsZ1kHVfUEEFWF/aPpQBtxW0I40Z5GAVfSN+HjQTbu8iFRDhpUM0ostiCADpe44HXx7qJy7Jjk++VZOOjKMuvHq8Ce80Ck3QRSSkKFixKsAgCa3HE3+DVSA1YGecE5sXGzxoDJCqFRaxAAZydRfjbkKKjaUosAGY5cyLoWkAXUuSBl10zd4vQyYTxvndYkPRmyxwly7k827RyGnpGntjivSJEGNujXrHLNHcAPkVhqMuotoSSNeFUI24TbwE4WZWimkZDkuWQx2yghrZbacuBI7atFc9xWJbzZRgS8nRMAHkUqQFbUa2JtzFuBo/sfe3O4jnTo2y3za5WI5A248TbupDLHWU1ZARcEEHgQbg+BrM1SA6kNNJpM1IBTTSay9NoYGUhpb029SBhNQdsbTXDwtK2uUaLfVmOiqveTYDxpNt4t44WaIAuSqrfhdmVLnuGa/soHitk4d8TEs8ryTxkOLsbZipy9UdVeBYAD8NNIQzdPaTTzzytcLIsbxoTdlTM6WYXsDmVtBQ7eXEXxL9wVfcL/WiW5GzUiOJ6NSE6cojMxYsqAA6nlnL+0mguNs8jt2sx+OlbY8kcc/JmeTjT5EfCBJ3ab/5C+DfKrTNVNwkvROHQ6jt4GrPhdprMumjDiv8Abur1xzRyPo8WXhZePH7/AOiLtX7mX1cn6GrKzav3Mvq5P0NWVbM8PsJ7g/szCepX60foBuD+zMJ6lfrRvEThELNwAvXJl8md+OgbtWF5nWNCAF6zk62J9EAczxPurfhtioqhSWcD8zG3boo0rdgICq3b0nOZvE8vYLCpNIoZDCqiygKOwC1U/f7GgPGpIACsx9pAHyq6VwLysbwdPjGjQnLGcp46kac/b76uEPJ0Hn4fcWCPFKw6pB8CDUfaO1EhQs9uBsPzHsFc+2DtEwzKb9U9VvA/2ohvjKxkS/o5er48/pV/RqaXo2/ybxuVdk7Db+dYdJEAvapufca6ruXtGObCho2B6zaDiPEcRXnuj27mJkhSWVCQAumv4r6cOytMmKNdHiWSeX7Wdc3n8omHwbCNs0j81TL1R/ETwPdWzdvezCbQuI1s6i5jdQGt2gjiK4G7kkkm5JuT2mt+ztoPBKksRyuhBB8O3tHdR9BJdbMbPSa4MD0WdfBmt7jp8Kqm8flLjwhyxymdwxVk6vUI43NgOOlTsJvOmKweaNsk0kRsCG6rlSOI764FITc5tTc3J1151GKF35DfR3bdLynjGuyZERxays9i41vl04jsottbfnDYV1XF3jdgSpsG08RqB4ivOsBbMMhIa4sQbG/Kx5VP3gwuISY+dljIbElnDm3LUE1r9NWTZ33C717PnPUnjzHT0ihPjwv/AL0WdIZVCAqQLZbEXUjgVtqK8tLx0rs2w9gYnEbKKzylZn60LgjOqr6IZl43sefA1M4qI0zo8UJW3WuBoBYD5VsNecI99cfh3ZPOZAVJUgsGFwbHjeuj+T7efH4sF5mi6ECwfKMzN2WU/GpljpXY7OjihW8G05oFDQwdMPxdfKVHbbKbjwqobV8r0eGxDwvEZMhsXQ215gK1TMB5XsFIQD0iE8ihPxW9T4S3QBnDbyuEWTEQGOJhcyrIsip6ywBUd4uKnYPb+HlbLFMjNa+UHrW43txoXBhsHibmJnXPfMI3miDX43UWFbH3SiGXoCYgpvYFuOXJfMGDXsAONu6k0hhnEYpI1zSMqL2sQB7zQfE71x5HaFJZMo0YRv0Z/rIsRre4oftTc05L4dvtS2rOzG4sQLO2ZlINjobG1q1jYuLeWRsWqTxvGkYiSVkC5bEtqLdY+2hJCHL0+MnKSg+agn7SFiiyFQLLcnpPSzA206o1qLh91IBLJPBi5g5zWvKHKOoZXLBwS2mljqLHWhPn8mz2mbEJJZn6sCzkokDDUofzA8tO6n7I82wIaXCqZ5cQzsBqMsIu+hktYgEX11p60BZd2X6LZcbMxa0TvmIsTcs1/be/tqjbN29HPfozqOIOhqzbVYwbBa7Zj0I1tb7w3+Ga3srj+7qN5wrJ+HU68ra0KCkmzfj5HCdJXZeNqbwRwC7m5PBRxP8AYVo2TvlHJIAuZH/De2p8RVC2hizLIztxJ93ZWgGtY4Ul+y8nLcnVWvwdxfa4kglDaN0cnt6jcKyqNsnahlwrF/SVXUntsp1rKuOZ6a0eafBin5QfUuz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600200"/>
            <a:ext cx="45910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6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1"/>
            <a:ext cx="845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Alien and Sedition Acts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Federalists passed 4 acts of Congress because they were angry over the opposition to war with France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The Sedition Act forbade anyone from criticizing the government </a:t>
            </a:r>
            <a:r>
              <a:rPr lang="en-US" sz="2400" dirty="0"/>
              <a:t>– Unconstitutional?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Jefferson and Madison opposed the Acts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Acts remained in place until they expired several years later.</a:t>
            </a:r>
          </a:p>
        </p:txBody>
      </p:sp>
    </p:spTree>
    <p:extLst>
      <p:ext uri="{BB962C8B-B14F-4D97-AF65-F5344CB8AC3E}">
        <p14:creationId xmlns:p14="http://schemas.microsoft.com/office/powerpoint/2010/main" val="42659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2.bp.blogspot.com/_6CtuSd2_klc/TPUxmJEJdiI/AAAAAAAAAB8/n9-9P96LwZs/s1600/the+election+of+1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304800"/>
            <a:ext cx="8655916" cy="63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41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105835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Tube Election of 1800</a:t>
            </a:r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://www.youtube.com/watch?v=Y_zTN4BXvYI</a:t>
            </a:r>
          </a:p>
        </p:txBody>
      </p:sp>
    </p:spTree>
    <p:extLst>
      <p:ext uri="{BB962C8B-B14F-4D97-AF65-F5344CB8AC3E}">
        <p14:creationId xmlns:p14="http://schemas.microsoft.com/office/powerpoint/2010/main" val="4196158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45" y="148471"/>
            <a:ext cx="84582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Election of 1800 </a:t>
            </a:r>
          </a:p>
          <a:p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Jefferson v Adams (incumbent)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Democrat-Republican </a:t>
            </a:r>
            <a:r>
              <a:rPr lang="en-US" sz="2400" dirty="0" err="1">
                <a:solidFill>
                  <a:srgbClr val="FFFF00"/>
                </a:solidFill>
              </a:rPr>
              <a:t>vs</a:t>
            </a:r>
            <a:r>
              <a:rPr lang="en-US" sz="2400" dirty="0">
                <a:solidFill>
                  <a:srgbClr val="FFFF00"/>
                </a:solidFill>
              </a:rPr>
              <a:t> Federalist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73 votes for Jefferson v 65 votes for Adams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Jefferson claimed that Adams wanted to crown himself king and wanted his own private Army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This election created a rift between the two that took decades to resolve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Jefferson Won the Election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successful peaceful transition of power from one political party to 	another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400" dirty="0"/>
              <a:t>Tied electoral votes – election sent to House of Representatives to resolve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400" dirty="0"/>
              <a:t>Tied votes in the house of Representatives – </a:t>
            </a:r>
            <a:r>
              <a:rPr lang="en-US" sz="2400" dirty="0">
                <a:solidFill>
                  <a:srgbClr val="FFFF00"/>
                </a:solidFill>
              </a:rPr>
              <a:t>Jefferson won on the 36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/>
              <a:t> vote </a:t>
            </a:r>
            <a:r>
              <a:rPr lang="en-US" sz="2400" dirty="0" smtClean="0"/>
              <a:t>taken</a:t>
            </a:r>
            <a:endParaRPr lang="en-US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400" dirty="0">
                <a:solidFill>
                  <a:srgbClr val="FFFF00"/>
                </a:solidFill>
              </a:rPr>
              <a:t>This election is the reason we have the 12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>
                <a:solidFill>
                  <a:srgbClr val="FFFF00"/>
                </a:solidFill>
              </a:rPr>
              <a:t> Amendment to the US 	Constitution</a:t>
            </a:r>
          </a:p>
        </p:txBody>
      </p:sp>
    </p:spTree>
    <p:extLst>
      <p:ext uri="{BB962C8B-B14F-4D97-AF65-F5344CB8AC3E}">
        <p14:creationId xmlns:p14="http://schemas.microsoft.com/office/powerpoint/2010/main" val="212003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5.static.flickr.com/4059/4707582999_62acb75eef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/>
        </p:blipFill>
        <p:spPr bwMode="auto">
          <a:xfrm>
            <a:off x="155575" y="457200"/>
            <a:ext cx="2968625" cy="62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572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Administration of Thomas Jefferson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9164" y="21336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Jefferson felt that the purpose of the US Government was to protect the nation from foreign threats, deliver mail and collect customs duties (taxes from imports) and that was all!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Had </a:t>
            </a:r>
            <a:r>
              <a:rPr lang="en-US" sz="2400" dirty="0"/>
              <a:t>an incredibly small Administration of only several hundred people in Washington D.C.</a:t>
            </a:r>
          </a:p>
        </p:txBody>
      </p:sp>
    </p:spTree>
    <p:extLst>
      <p:ext uri="{BB962C8B-B14F-4D97-AF65-F5344CB8AC3E}">
        <p14:creationId xmlns:p14="http://schemas.microsoft.com/office/powerpoint/2010/main" val="284326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The Louisiana Purchase</a:t>
            </a:r>
          </a:p>
          <a:p>
            <a:endParaRPr lang="en-US" sz="3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 smtClean="0"/>
              <a:t>France</a:t>
            </a:r>
            <a:endParaRPr lang="en-US" sz="28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/>
              <a:t>Napoleon conquered most of Europe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/>
              <a:t>Wanted to re-establish a French colony on North America after gaining Louisiana from the Spanish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/>
              <a:t>French at war with Britain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>
                <a:solidFill>
                  <a:srgbClr val="FFFF00"/>
                </a:solidFill>
              </a:rPr>
              <a:t>French needed money for war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/>
              <a:t>Haitian slaves seize control of island and overthrow the French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>
                <a:solidFill>
                  <a:srgbClr val="FFFF00"/>
                </a:solidFill>
              </a:rPr>
              <a:t>Without control of Haiti, Napoleon lost interest in Louisiana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800" dirty="0"/>
              <a:t>Saw an opportunity to sell to the Americans who seemed hungry for land.</a:t>
            </a:r>
          </a:p>
        </p:txBody>
      </p:sp>
    </p:spTree>
    <p:extLst>
      <p:ext uri="{BB962C8B-B14F-4D97-AF65-F5344CB8AC3E}">
        <p14:creationId xmlns:p14="http://schemas.microsoft.com/office/powerpoint/2010/main" val="1373438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in.gov/history/images/usmap178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" y="604837"/>
            <a:ext cx="8197215" cy="564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533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dornsife.usc.edu/americanindian/images/PurchaseMap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" y="533400"/>
            <a:ext cx="8115935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9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Bank of the United States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 national bank chartered by Congress in 1791 to provide security for the US economy</a:t>
            </a:r>
          </a:p>
        </p:txBody>
      </p:sp>
    </p:spTree>
    <p:extLst>
      <p:ext uri="{BB962C8B-B14F-4D97-AF65-F5344CB8AC3E}">
        <p14:creationId xmlns:p14="http://schemas.microsoft.com/office/powerpoint/2010/main" val="120663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dipity.com/uploads/events/52fe2ad67c6a83a47d392448139d0dcf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591"/>
            <a:ext cx="7010400" cy="64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39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 Hamilton ESPN Duel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www.youtube.com/watch?v=BfeuU0NB5lg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vimeo.com/14785659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1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274638"/>
            <a:ext cx="22860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The James Madison Years</a:t>
            </a:r>
            <a:endParaRPr lang="en-US" dirty="0"/>
          </a:p>
        </p:txBody>
      </p:sp>
      <p:pic>
        <p:nvPicPr>
          <p:cNvPr id="6146" name="Picture 2" descr="http://www.biography.com/imported/images/Biography/Images/Profiles/M/James-Madsion-9394965-1-4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" y="228600"/>
            <a:ext cx="640079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65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Oliver Hazard </a:t>
            </a:r>
            <a:r>
              <a:rPr lang="en-US" sz="3200" b="1" dirty="0" smtClean="0">
                <a:solidFill>
                  <a:srgbClr val="FFFF00"/>
                </a:solidFill>
              </a:rPr>
              <a:t>Perry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endParaRPr lang="en-US" sz="3200" dirty="0"/>
          </a:p>
          <a:p>
            <a:r>
              <a:rPr lang="en-US" sz="3200" dirty="0" smtClean="0"/>
              <a:t>An </a:t>
            </a:r>
            <a:r>
              <a:rPr lang="en-US" sz="3200" dirty="0"/>
              <a:t>American Commodore sent to </a:t>
            </a:r>
            <a:r>
              <a:rPr lang="en-US" sz="3200" dirty="0">
                <a:solidFill>
                  <a:srgbClr val="FFFF00"/>
                </a:solidFill>
              </a:rPr>
              <a:t>break British control of Lake Erie</a:t>
            </a:r>
            <a:r>
              <a:rPr lang="en-US" sz="3200" dirty="0"/>
              <a:t> “We have met the enemy and he is ours”</a:t>
            </a:r>
          </a:p>
        </p:txBody>
      </p:sp>
      <p:pic>
        <p:nvPicPr>
          <p:cNvPr id="1026" name="Picture 2" descr="http://ts1.mm.bing.net/th?id=H.460963888555697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497649"/>
            <a:ext cx="3276601" cy="41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7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1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Battle of Lake </a:t>
            </a:r>
            <a:r>
              <a:rPr lang="en-US" sz="3200" b="1" dirty="0" smtClean="0">
                <a:solidFill>
                  <a:srgbClr val="FFFF00"/>
                </a:solidFill>
              </a:rPr>
              <a:t>Erie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</a:p>
          <a:p>
            <a:endParaRPr lang="en-US" sz="3200" dirty="0"/>
          </a:p>
          <a:p>
            <a:r>
              <a:rPr lang="en-US" sz="3200" dirty="0" smtClean="0"/>
              <a:t>American </a:t>
            </a:r>
            <a:r>
              <a:rPr lang="en-US" sz="3200" dirty="0"/>
              <a:t>Naval victory which </a:t>
            </a:r>
            <a:r>
              <a:rPr lang="en-US" sz="3200" dirty="0">
                <a:solidFill>
                  <a:srgbClr val="FFFF00"/>
                </a:solidFill>
              </a:rPr>
              <a:t>allowed Harrison to invade Canada</a:t>
            </a:r>
          </a:p>
        </p:txBody>
      </p:sp>
      <p:pic>
        <p:nvPicPr>
          <p:cNvPr id="2050" name="Picture 2" descr="http://ts2.mm.bing.net/th?id=I.490146039503324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78126"/>
            <a:ext cx="6134100" cy="44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68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Treaty of Fort </a:t>
            </a:r>
            <a:r>
              <a:rPr lang="en-US" sz="3200" b="1" dirty="0" smtClean="0">
                <a:solidFill>
                  <a:srgbClr val="FFFF00"/>
                </a:solidFill>
              </a:rPr>
              <a:t>Jackson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Ended </a:t>
            </a:r>
            <a:r>
              <a:rPr lang="en-US" sz="3200" dirty="0">
                <a:solidFill>
                  <a:srgbClr val="FFFF00"/>
                </a:solidFill>
              </a:rPr>
              <a:t>the war with the Creek Indians</a:t>
            </a:r>
          </a:p>
        </p:txBody>
      </p:sp>
      <p:pic>
        <p:nvPicPr>
          <p:cNvPr id="3074" name="Picture 2" descr="http://ts4.mm.bing.net/th?id=H.478299664469213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96978"/>
            <a:ext cx="4495800" cy="47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4.mm.bing.net/th?id=I.4730138469402259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0" y="4114800"/>
            <a:ext cx="3792682" cy="2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54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Battle of New </a:t>
            </a:r>
            <a:r>
              <a:rPr lang="en-US" sz="3200" b="1" dirty="0" smtClean="0">
                <a:solidFill>
                  <a:srgbClr val="FFFF00"/>
                </a:solidFill>
              </a:rPr>
              <a:t>Orleans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Last </a:t>
            </a:r>
            <a:r>
              <a:rPr lang="en-US" sz="3200" dirty="0">
                <a:solidFill>
                  <a:srgbClr val="FFFF00"/>
                </a:solidFill>
              </a:rPr>
              <a:t>major battle of the War of 1812 </a:t>
            </a:r>
            <a:r>
              <a:rPr lang="en-US" sz="3200" dirty="0"/>
              <a:t>which </a:t>
            </a:r>
            <a:r>
              <a:rPr lang="en-US" sz="3200" dirty="0">
                <a:solidFill>
                  <a:srgbClr val="FFFF00"/>
                </a:solidFill>
              </a:rPr>
              <a:t>made Andrew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Jackson a national hero</a:t>
            </a:r>
            <a:r>
              <a:rPr lang="en-US" sz="3200" dirty="0"/>
              <a:t>.  Fought in 1815 after the war had ended </a:t>
            </a:r>
          </a:p>
        </p:txBody>
      </p:sp>
      <p:pic>
        <p:nvPicPr>
          <p:cNvPr id="4098" name="Picture 2" descr="https://encrypted-tbn2.gstatic.com/images?q=tbn:ANd9GcSiZTZQCZtJwef87TDPGR-sOscchG24-LwagHrf1NkT5mV2JC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467600" cy="35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67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1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Treaty of </a:t>
            </a:r>
            <a:r>
              <a:rPr lang="en-US" sz="3200" b="1" dirty="0" smtClean="0">
                <a:solidFill>
                  <a:srgbClr val="FFFF00"/>
                </a:solidFill>
              </a:rPr>
              <a:t>Ghent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endParaRPr lang="en-US" sz="3200" dirty="0"/>
          </a:p>
          <a:p>
            <a:r>
              <a:rPr lang="en-US" sz="3200" dirty="0" smtClean="0"/>
              <a:t>Treaty </a:t>
            </a:r>
            <a:r>
              <a:rPr lang="en-US" sz="3200" dirty="0"/>
              <a:t>signed in Belgium in 1814 which officially </a:t>
            </a:r>
            <a:r>
              <a:rPr lang="en-US" sz="3200" dirty="0">
                <a:solidFill>
                  <a:srgbClr val="FFFF00"/>
                </a:solidFill>
              </a:rPr>
              <a:t>ended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3605115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1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Monroe </a:t>
            </a:r>
            <a:r>
              <a:rPr lang="en-US" sz="3200" b="1" dirty="0" smtClean="0">
                <a:solidFill>
                  <a:srgbClr val="FFFF00"/>
                </a:solidFill>
              </a:rPr>
              <a:t>Doctrine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Statement </a:t>
            </a:r>
            <a:r>
              <a:rPr lang="en-US" sz="3200" dirty="0">
                <a:solidFill>
                  <a:srgbClr val="FFFF00"/>
                </a:solidFill>
              </a:rPr>
              <a:t>warning Europe to stay out of the Western Hemisphere</a:t>
            </a:r>
          </a:p>
        </p:txBody>
      </p:sp>
    </p:spTree>
    <p:extLst>
      <p:ext uri="{BB962C8B-B14F-4D97-AF65-F5344CB8AC3E}">
        <p14:creationId xmlns:p14="http://schemas.microsoft.com/office/powerpoint/2010/main" val="4043570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War of 1812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 </a:t>
            </a:r>
            <a:r>
              <a:rPr lang="en-US" sz="2400" dirty="0"/>
              <a:t>and Britain at war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Britain had hundreds of Battleships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America had less than 20 including the U.S.S. Constitution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Britain treated America like it was still a colony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Dictated which ports it could enter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Impressment of sailors into the British Navy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British ships blockaded American ports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Invasion of Canada: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Fort Detroit captured by Tecumseh and British Allies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State militias refused to fight on foreign soil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Battle of Lake Erie broke the British stranglehold on Lake Erie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General William Henry Harrison led the fight (later US President)</a:t>
            </a:r>
          </a:p>
        </p:txBody>
      </p:sp>
    </p:spTree>
    <p:extLst>
      <p:ext uri="{BB962C8B-B14F-4D97-AF65-F5344CB8AC3E}">
        <p14:creationId xmlns:p14="http://schemas.microsoft.com/office/powerpoint/2010/main" val="360800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French Revolution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French rebellion that began in 1789 in which the French people overthrew the monarchy and made their country a republic</a:t>
            </a:r>
          </a:p>
        </p:txBody>
      </p:sp>
    </p:spTree>
    <p:extLst>
      <p:ext uri="{BB962C8B-B14F-4D97-AF65-F5344CB8AC3E}">
        <p14:creationId xmlns:p14="http://schemas.microsoft.com/office/powerpoint/2010/main" val="272783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XONFgFvc235Mjf0gCIDZEnASBN7oZko936qMv1jW-NHd5GHA2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Q1c2MgzjIQsAEdieGQNflJ3FqjVlBJl9zmL2flpk4NsWYcSq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6" y="1371599"/>
            <a:ext cx="2621973" cy="34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1750" y="152399"/>
            <a:ext cx="761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USS Constitution (a.k.a. Old Ironsides)</a:t>
            </a:r>
            <a:endParaRPr lang="en-US" sz="3200" b="1" dirty="0"/>
          </a:p>
        </p:txBody>
      </p:sp>
      <p:sp>
        <p:nvSpPr>
          <p:cNvPr id="3" name="AutoShape 6" descr="data:image/jpeg;base64,/9j/4AAQSkZJRgABAQAAAQABAAD/2wCEAAkGBhQSERQUExQWFBQUFxkYGBgYGRoYGhwWFxgVGBgYFxgYHCYeGBkjHRcXHy8gIycqLCwsFx8xNTAqNSYrLCkBCQoKDgwOGA8PFywkHBwpLCwsLCwsLCksLCwpLCwpLCwpKSwsLCwpKSwsLCwsKSwpLCksLCwsLCksKSwpKSwsLP/AABEIAMIBBAMBIgACEQEDEQH/xAAcAAABBQEBAQAAAAAAAAAAAAAEAAECAwUGBwj/xABEEAABAgMEBwYDBgQFAwUAAAABAhEAAyEEEjFBBRMiUWFxgQYykaGx8FLB0QcUI0Lh8WJygpIVJDNDshaiwjRTY2TD/8QAGAEBAQEBAQAAAAAAAAAAAAAAAAECAwT/xAAiEQEBAAICAgIDAQEAAAAAAAAAAQIREiEDMUFREyIygQT/2gAMAwEAAhEDEQA/APaNYIbWCINDNHJU9YIWsEQaE0BO/CvxBoTQEr4hX4i0M0A5XDX4ZoV2Ae/CvQ12E0Ar0PfhrsJoKV+FfhXYa7AIrhX4YiE3KAe/A0u3gzVy63kJQrKoWZgcdUEReTyjJ0Xayu02sEJGrMpA3tdWqvVRgrX1kLWQ3hDPygHMyG1kMTyhvCIHMyFrYiekM/KCpa2FrYi/KEowD63nDiZziD8ofW8oCQmc4bW8/GIlfEQxVxEVU9b7eFFd/jCiIMeGvRG9whgeEVzSvQr0QvcIbWCCrL0MTEQp8oa8IIlehPESoQ14QEnhnhisboZxugqRMK9EekMeUBK9EJk1mYPUAtixxPFsWh+hgG1WwpnSEAbK9Zep8KQ3moeEAdJtCVJdJvA4EGkSKhX3lELovOzHfg/PfDKUIKlehjM3RW/CIzFECgHGrU4UMQWBTxiaEkf5i1TH/wBRaR/YCx/71DpGhMtqgHEoFtyh41AjH0Lb2VM2CfxFiikFila0sTexw8IK6O/CvQPLtLnuKD/y+NFH20W3ookVQ1+GKuEIIO478N+HpAPfhiuIqVwI6Q18QDlcMZsMVxF4KlrYbXQoRVALWQtbEL8IGAkZsNChQGgqfEjO9tAq7ckFrwdnajtWrbonruHlBzWmf7aG13toqM7nDJnbwYC3Xe2hCfz8Igmbw8ocr4QExaPHlC+8Q0qpA4xGWGKtycgeLRRLXe2iOs4nwiYWgg4h+O/dxiK1JpXyP1gIm10AuqcGtAzGG1gO/wBIZS4YzcmDwUypuXvlGXbJn+albkS1+Zl/SDlWY5KUP6vqDHMSZ81WkFICzcEsAKIQXN6pAu0BBp/K+DRFdZrqtEr++BpSV0JUDv2R1waL4BzO8eUNrTDZGKjXl6wFNsnKKFBJuuCCWwyJHj7ywexc0aqYUBQTfUWLu4U3qnLjG9b0/hKwchvEgAecYXYecoSUMaEPiW2itZ84DqL2UREyEZys2NM2oWxplESeA4wEyYplWxKlLSHeWQFY4qQlY8lRIzaUAPjGPofS5XNnJWRSYpKAMglUxDlsyEox3QVt647z4mFr+cQUrh5mETT3vgh1LfM+EQYexDTJvv8AaEFUfEO3UCCnPXwhQivgIiTuEUJMJ+sXWKqwGehp0NBEbSi4opbD0yiCCYUV3xwhRdApdjCloWpiuXeumr7QANAWywbfvi9Twiv9vZgWdbaskoZnKioEMxYAJUVO7YAxGF66VKgkDMu2PKHmickgpllY/hVLqOUxm8YDs1tEwMpKQcWqoEOQ7LSk5ZgeDEkatGSR0DRYq4lRLFC01IdVxlMHvJ1aiwYHFjTCIqFcX4RFgBSnv1hlhJBCgCM6PShq/SCHK1Iqip6YUwrE9GrUtcx03QQWq5d6mgAFecUolpBLAZcsKMMAOUUrCg7LZzRkBwCd9KCkWAhY6c84lKqsA4E16xgWiXMkKC0X5yVkJXcvru3jigVowGKqEmjGmlPJXLFxa5RUAQq7tBxgysDXLMQBTsSN1PAjjFd4byDxf5xRJLSylUwzVgG8SQhSnrQ0Tk2IOZxjOk25ZDXDReGueoIOWOTk8cc4rUVMKtmoAx+kctol/wDELQvEFSE9EhLf8o0lW+0of8JLDC6oOQHqXLD9IxtC2spmqvy1gnaLFJDEIu1v7kPweCyOxROOFc8uPrWJTJhDeVf1gJOkkqyUDj3XozZGLbJaUTAChY4uFAn+UqDMz8oGj2hC1ChummSSG3Vr76RTLTNP+4zbgk/+PhBOvSQK3XFXxA3cD9DEdakgMr0pwYUgM3ScucEk66myWuoc3VXlMDjQYCMvQthmySZQmi7KdI2UuUpCWJdvhU9TiOMEdse0SLNKCyL6gSQliQQlKnJ3AODluzjM7Az5syURNWVTEK2plLxvBRY4u15uQhpXbCSvXlBm1TdYFADvL/KWY4F+kRmWdUtakqXeq6QwGycHzOBrEtDSyJgUpV4lNehKTQUxbKLO0lrRLnSrxIVNCkpZJL3WJwB+IQKDs81V5QWhISDskVBTk9cc90B6DRsJVTFZOyK31FQLs9K+Ji/SVmKZa++CASO8GPjGT2WlpNnlFV/uB3JwycE7iIg6JQrh65eURmr8uPWGVaGBLH3ziuXbZarrTEMTVyHAbdvgiYBJACSajdlXdw84uVSzrVdWppookOSCyKDqDwgJVtTRylyWCQpJJJ3AewMWgoKP3W7LSCDNuspL4kEHZNGNXrFimXLYJNNrf73RElOVY1bfZNmgcoIAoPgYtuyjnrRaymaA6VS9oKId0rSAbqic2IPI7hAa+iFfijKh9IN0xZQUhYxTjyP0+sYn+IapQVdUWcbJTRwRW8KxQjTk2ZMUFXrmTpSmm43VG95coJpcJqfiT4iHgOdpFKCypas8Ak4EjJ8wYUNrpvLlVzPIgQKjQyLxN3Eua1c5wUpJxDHnT5QvAD3wgwpTYEpqkNxd/WLhKcZ9CPpFYJfANXKEC1GaKLTKatS2Tj6RFcsnMjk30iDnMeh+cOQ2QeAcySM+WERVLJ9+2hqvv8R6wpgBFcICH3QEvdB4sIdVnJBxG5mp4jGERV6+fjSK7RPI2UAFZFHdgN6iMseZHOJbJN1ZN9RNaTgMWepwG8+8oUuSRUu/PL6xzdqtNsl3TK1Cr5JN++CT8T3mZgkAZQJN0tpL/wCsnklR/wD0jF8mM91rhb6dFp20iVZ5sxZ2UpUS+5mapq7xwvZ3tUF61S1XFFV+TdBDSXMtCVmgJaWTeL97Joz+1+lreuzzRNVJuXQ4CS+LkA36HAPx5xzegF2gTJYlLSgrlAVD0E1ZzIwKoXKWbjWGOsv2ep6G0yNXeUUKATV1XS6WeqhcFFJoCKlQyi602fWSlLlz5oLOCm4e7UhwlqgGoO41wPO2XR9vGE2Sx3p344LD1aNPQ6rYmcmTNVJurdRCEEUQxVULYVuDi/WOX5o7XxT4qKNEW26Gts7D/wBtGI/ofGKJ9g0gC6bWs8NWhstyBHZhBH5hxp54xUqWVZjw8M+sef8ALn9rwx+nkPbGzWxMlSp02+CQhjLCWSVA0YMHupfrxePZS3WxL6laAV3VKvS71CFMQHGSCOpjovtQBElCSXeY+BHdS5q/Hyinswky5iKBtWqlcJc0g/8AbfHUx3nky4bYuE20JNq0iVAvZ3S+KFA1qxdZGT4ZxdLtWkEqClS7Mpy7JN2pZJUWBO7yjq0qIUxZ6ZkHZNcRuMQ0pZRdKlSwTTaAB3Y5tj4xyx82W2rhiztI6RtSbNM1iUgpCgSmYvI0IdGBTk8Gdn74kyhfVspSDU7jTygHtHJkoRMUsAIDlRAPdZ1UBxY0HCC9EWYBCSHLpSe8vMA/FTvGPc87YWtRFFOeLwFO0epRrMVi9Lm+ldW/jBkoEYPvqVGvV4nrHggMySDShyoGzqaQBOlWhTAFCUhRNFLYk3a3eDAgfWNq+cCn9oZ+Y5iKM7UrKtpdMwNkE0NQktRqGJ/cQogqckOxKicW4scBjGgX9tESnOvh84AZcmofk9frAto0Ulfevf0rWn/ioPGm4HXdCKIowTYLSKSlSggYBSJildSJgc8YUbhRwhQBF0EuWMItiGp1iwI9/tDKRvqPe+Msq1qplxy+UIEO7DxhCSCKfKFqsqcKfrFDucm94Q2sP1iJUp6h33EfMuYb+g8tk+pgEmYc38aeBiYL5091wiCNo4UhFRe6nHM1YfUtl48c5ZTGbqyW9QpswuyaqbPLiW9M/OIzZV2WpnJVicyTQftkIJlSGDDE5n1MK0owG4E9TQfOPDc75s5Ph6NTCM+66wwDIQAHehURQDkhPjEbUtXdF3jj4Q0tiHCSbxcmmAoGc7gC/GIps4f/AE8/4Yz5LvKt4zUcl9ojiyKBbaKEhgfivb/4T4xzuiLOpC5BSzhBbGpYLHmE+MbX2gTUkS0BLMVKOGCUndGXYZQSmSSgvLEknAFwJJU9c2MdMesUvt6RImkhJDXWcVNQwIPkPEwkS0qnKUU3igXaVxLqFW+FEA2Ngi6EF5ZKSaUSC6XrXYKacY2LBZyEXgDtbRBIzwrvZo4SdtmMoYavyT9YrmS0pFZdOSfrGhKS9W84E0rOAQQQz8Rhn9IqPMvtGnJUUBAwBejVUlX0EF2IIE2QWJSZkxH5sDMtCfPZinStm11qSgoUpJmIAF4JJehxwDHmfW+RbErk3kpWnVrUqrOBr0qPkqO8n6M326OfpUSpQUUTVlCWUUkCqXQWC1A1L5VeAdIdt06tQ1E8EjNKGfc98GNO2LASuWzJWtC9qgulJUee1Kf+qMychJH+3wp+scpqNuT7Y9sZdoCRq5wUJqSAQi6dpF4UWS90NhmY2ezvbiWmRLQpM5Spewo6u85TQMQp93hHN9qLKn7xZkpAqsEth30JHqY2+zFnAQsXASFnPIl93Pwj1/l1jtx/H3p1Vn7YSVqSkInOcBqphfkwjbs9oCxeALcQpPkWMZFksyQtBY1Csa/lyrGxKlgUccI6ePLnNsZ48bpbrjuHifpEBanxDjrEVS23DjDXOJ8WjbB9aTkBTFjjnC1xavzPziISRmeufnErrcIoV40JOEOVEViCgITNxygLETD+0KKkrA3eEPAGoSp9oJHIk+RDRelHD3yaK1S5mRS77jhwrFcxS2LXX4uOlKxGV+rrh75QzGuHvpGcRPNQpDVoAR5xZZJkxnUxORFPP5wBlzh5fpESvIOIzLVpsS1hC3Te7pJ2SQQCkKyNRTPJ8iZSFzsRdR8OClfzbhw8d0YzzmM3WscdrdaVFkGmavkn64buBUuSAAAPf1icuzXRuAi5CQ140A35Ded0eLLl5Luu81j6KXKjBt1sMy8JZZy1/nQJTw3niWrhZb9K610S3uYKVmrgNyeOeUTstkqnhWlMBSMcuPWLXH5q1FjKQAGIA3YAdaxVbJwQkmhOQar4b4NJfA8y/oM/TnGbpazCjBRNScXU2T4Z8qxeP0S/bzTTE0zbahAWUkm46T3bygktvND9IqlaRUoKdQUFBQBOI/DSQkVqQSeXlAcy0Kk2xE6YhIZV8X5kpAcXT+ZT4l8H4RToizTFCWbhUB+IUibLOBSkCheoAV/U0evheOnPlNvTdGWgLSm4xTPloL1xDIXUmpZSPCOsQimFBHBdkp0qTLkmYojVouAPebuIZgWvEvyAJLUjrJnaBOBSpIdIqQKKLXnDul90eeY6tdL2MmF6AORxw5lvKMjSaSLy1MooSTwoHoI1jbboa6kDrT0gHSUtU2WpKSEqVmA+YJDEnEU6xu+HKszySPOtFWkrt8sKBopRVgRsAh/ECBrNOKpJDOCZ2BZmSFOxxyjD03pBEmcxmzJgI1ToQiqyAFJJJDgEVIFSDxg/s5ZDPmzEImFK0JKFBSUghKnMrPukFtwauIjt+PrTPPt2tinqnplqPeEsAk4l1OzCgYJR45QXMkKCX6YfrFnZzRhTZ0BRcl1EsxqS3KjBtwi7TEwouAFySSaYDjHjynb0T04HS8oqtsqj3VywwB/jmGj/APxRr6Fsn4i0lAqDwqOnCMJNpKp65hJSplKCgWYoQoNQ75h8OEa+iNIlM4XVBSHTV3bWJCwauQCFhuYjrlNYsS9unsx25TAubwxyul+lI1SK+/pGZZ0MtKlBnUoYuQ6VcKZQda7YhCSpa0pQPzKLCOv/AD39XPy/0JB4GIOTkG3vFFltOsvBim63eoWUCQbuKXY94CCDz6x6XFEn94Zm4++ESD/F78HhyICsvkR75w6AS/v5wkoZ/rCUSMiekFTB9tChwtoUEFiyqFLhA4fpFS5Z4gnAlJLekbP3tLO48YSpgOaTwLfOGmWK5FAMMXBNTziCZ1Wang3nnG2Jm6nIiK5st8Ug+H0gOa7Q2Az5CkpulQ2pf84BZ8QxcpPBRjnND9sLpUqYDqCsJSW25bIQm7MrUPS9vdy7R30yzyx+VuIHzaOI0poIy7RMuS1TJM0uQCAHV3gQS1TephhviaNukGmhdC0zLyD3RQucqM/usDzrXMnlpoKJeSUhweKsz4NHn+jUWiwz5stCwpAIWkXnNw93GiyKJ34Y4j0ns7pr7xLCmBGefzvA8/GOHkwuXUdscpO0JtrlSEFW0spSVXUIWssMmAoebb8IAPaGQpW3rlMAVpTInkBIJUlBFypLhzgQk7w3UWpaAlylzS6PiUSyQDk5auWOUSsVhuJ7xKlG8oioKjjQuwoABkABHGeLXtrntjnthJGEm1HlZpvzSIwdLfaHLJOrs9qmGgCdSQ7gl3KhxPIDe8dfpSesS1GWyiACKY1FBWoOD04bxy/Z3QsqwyLiNY3e/EN8hwCUpoyU0wGZcvHfx4z255V4z2h0hr5qQuXNSpU+/MvgAC8U3UBsGBO7KmMWWDSy5MxSpUpd2Y6SSzEpUElQfNOWVSDHYdppQm314lK0lg1dVq0h6Pkt4K0DoUfdZZJcAqlpdLbF/FQJr+ItNcwgR3ZUI0/amXLTo8FUwHvLSDj3qipdQPOCD2htk1N1WjQoKBH+qkP5c/OOg0Za7y5VBeukGlCwIZ/iLpNc5at1NGVagCtKReKZjgYACZjeLUYqUIz/AIrk5HaTSCUG/Yi2RM1KS2ISSxKjk+ee+LNJ6Ut5TeNhaUElSx95DkB3clNBwAjtE2WrqYrypRP8oPrjEbZZyQzJLsl2+IhOAHHfFR4V2hnTF2izoXZ/u6ZVxpYUgs6kYXQGoAWLnaUc4s0fpubLtptAkqAmBmCkl5ZCRyLXUqfgI6HS9n1ipk0XanWBhQj8QpbMbMvzgxWgpZWsi+WVqwylCiUS1JFCHcoX4jcIux0Fm7cTALv3G0JIp/tkkinx7/SKrV2mvSiZlntaVJCklWqcB3unZVixSWbE5xdovQsucFBcycpQ2STOnB2YvRdXStJ6nCB7R2OlBS0JVOe7fBE6aAlnel/GstscOFecwxnw1cq4bSOn0SlqQU2lIZWSEKTtJehQysW5HfHR9nLTJWL6Vzw99REwC4LyTcvq1YF0JSEioZuDxzXaDs8Jc9QlFag8tCLyydpUzWKZRcpxFRzNTHedkfs8lykJM9a7QokKuLJMtJ3hBJCiHNVPi9ImeWOM7XHdHotU21Efc0bDpUJ0wESwzOEgsqaMqMBkqN2wdmEAmZNUZ05iL62ZNGOqQAEyxjgH3kxsyZV0BhQZReqXSPPPVkdLXmuh0rRpG0KmFxPQCKUSqSQgIoSxCScwSC7COrvcfWM21WHV2sDBKhMONCSQpiOvVn/KXJmTGrVv6RWPZMuUlY8kkvXyKTM3V8TEjMbLDgYDSFEOD8h0IMMhCwS6knDf1qTFcxl4tUN0IiJriPD3WBBJWqpYAO1TFqEEYnDi4MBaCnMHzhRQhYbvA9RDQGiVDe5H8JaEJbs7ViwzgaXWHICvnDJmAZNlQCIypVLbAlzu/akPLnTEnEKP8Q+cTWaYtx9iGBAxJL5uPkIBhpBQLEIJzo0KZpMNWWDkW/aFrwOPh5RVakkp2CpBPAHx9+sU047tTaEpUialABQSCCMqmtGY7fVhugfRdsSmbLnSVJSFKAWL10F+KnAVeIDmhcO2Mbekuz82cgpVOBBb/aDhq0yBJHlRo5w9kFSwoG0KCTVlS0hJYuHBJFCEgjhEsWdOpt3aBUma1qupZxLUAbq1VBUAzktssKh1ZERZontAq0EhKhLCaKF0Uxa8XIUogA3RQBQvFyExyv8Ag5TMFktk4rRON2VaBVaFEAollzsIUUqe4yiRU3VARraO7KTJOyJ60gMbpShSWxvJcVCvi9DAdnLtdBthQFSWxLYvn+mUZv3pCbKkXyrYSgFXfYsgkkZgE1bKApVgmJrrwpOLCWgg+GB5ecA2nR+qExKVOJk5c0bIotQvlL5gFG7CZCSaKzdKyXlFX5lflFNqYmesnxI8I1dAWMK0ehKmeoByurfVGh33OqYx9NWi6FAAqIVQU+FYDtQMFgf1RpdlpCxY5WsAQpIKRLFQLrFDk490Bq97MRN9rrpOSNsLSShCgFEsXYqSokVoApKuilco152jwhQCCoXwUF2YkOUvx7wf9oxv8XlqmzJILmTNKVJa66JoUlgcFABTUwJjbk6RC7OCdpUsAu+N0BQV1S/V4C8KeomM7OCxIesCaYtC0SVLvpYA1bMJUXxyZ+kaEmYggUwoDwNQ4pRiKRi6etctZlylJqSXbukEpS9caKVTgYI5q2WdUtkipTMlSwBjeTIUkmtHck9I0FylBK3/ANtUphjRACQ5b4WPWKLUApSVAkEzlqNXIUyMHzAPW9wjWEl5k5ALlSXxOSKk8BsjjAqrR8xUqddFQvYwFCA6FcXSggb2GQppaTWEBKyCQCxfN8c6uW/tgL7t3bpYrRLNQDty1FHiympheEHaWlrm2dN0J2gSWehAu86KUHbdFVxBTfmyUqDf5iubqQhZ/wDEeEepWKTQHwjzZKT95stMZkxbDhLCTxxURHptkmOBQx5fL/Tvj/K4YgHAVflh9ekF3YHQXehr6D2YnIUcCOUTFmsfTOjwZqJlHS4wxBB8C7MdxUM4oUl93nGtpSUSBkxy40xjN1awfqxjv470xkpFnADMkNwiUtNKs/Bz7MXlBxJMU/d3NSS/KOjKDVb0+cV/d3Jw5wSuV1iAlH3+kECqlKGCkjx+sPBQsysz78YUBcgkPQV974kWIyJ6wOmeyXYAdKeBiyXe3ADn50wiBaqtAfL6xKdJFKOcuflFbGpYtzf0whgSTUH+36RQ6ZCs/IV+cJJLZndeH0iC+Azzr5ExFl4BNOP1eKCZaswkCmLV9IH0hZb6e6k0OIwLXaUq4JB4RHWnA+RJPWLgoZg13A+bRBzfaPRSly2SgG7tBiUrBDF0PTLJsBxjFn9vzLlA3NaChbJLhcqakM90sSgqZ0j9R3M5lZVrVhRxjU1jzjtv2RUTfKwQVXkm4zTSwKQUk3QtgrdfB3gGiS/tbSkLZN5SEIYuyVzCUhYomiQ5L53SBkTmWvt3rZm0i4bizSZfRtqTRLBkkIupJON1QcRwKuz02WduWoAggKKTdcKZwvu4pZuJitWjlUYpNACBMSSWFSz4OD4iLqQ7r0PTXaUIkIISNpSioguTtynZQoQyiwyo5jc0V9ocqUjVzbyAQoIUZZJMwKzu0LUdt0eQyrPMQQSkqSCCxcgse6q7g4Fag1jfsXaVClEzrOJykrCkla1hkFryABQuE0Jw4xnSuqVpuyqAWlSJcxUsEOpROslKUJV7IglMs8QTHSaH7Ty7qnVLuiaZagFgvJmm8hTZlKlqSW3mPOV6Ys6pomGzCie6CydZt1pUpN4Y1pnBitP2aYGMmXKnKJOtum5rFTioJ1aSWlsQHcl3PA3S+/desdnJn4ZlkEmUsyy5BJCO6o73QURmaWtSFTpjjZlhKQTXaK1pV4MFdY85kfaYuzzFy5OrWlLpC9vbEu+mUwUaJCSihrssTkMj/rtbkXbwvpWb2JEtC0gEpA+JL77g5Q0j03SBUgSnYhU1RORCiJhL7wGA3snONSTMQlZUVEBKpd9ZLBlpVLcl8HKfAR5MjtulSkKUhgkuU/l/3jQN/GB/TA6O104CdeKFJnpShSciAhioBvzVJpiYmk1t6lN0mEp/1Ei6JirhUHvBKZgBrRjLMGWrSRCyhJFxbKRWl1lLOAwP4f8AaY8+0f8AaVLQm6tdoCgFJ2xLnh2UAXJSTd2QA2AzzrmfagkXAyZtxw5s8lBKHohgTdDXhT4zDa6n27WxKvW6zuWJFqUKvTXNR+vjHo0oMO8H6Y4Dzj577O9udVPlLUnWatCpYAqbq1JUnCqlB7uZN2O60z9r6bNOEoydtIdYVeDKUEKQKOCLqlOd4EefPx5XLcdZlJHqksgUvQ6wCcSffvxjx+X9sdsWlRRIsyabJMxOYJS4XND4o8+l1m+0m2LUVTVyJUoAYTbOlzUq2ryjgU5ZdIcKm49aWQoEEe98YsqRdcOXGNTj9I5izdqF2gpSlclZUCQdYtYN1nLplhGe/wAY0LLLm3nXMl4C8ESyHbiVfKOuOFlYtlbRUcw/X5RWq1gCpTTGrsIGSoVxHvezxAzGzpkyfSNsiBbHwKS2Lfo8SQo1r5n5iBEzxViaYhhErj7wTz+ggCVVzV/dCgVSjvPi0KAIn2NObr5q9AAWiIYhu7y8KOIv1IOPoMPGK5ssJHeHgH6UiCqTZbr7SjucjjlhFhsyca0/iU3Vi0BJWq8wdsXIow4n1/SCUk5qfkOu9hFFwYZP1/WGmKzUbtd7DlUxFbjaGA+IgDiYHmTkqDLALVYOoeJAAP0gDDM9tj5wNPmV7h8B674qQpV5wBcwACVO7b8DgcusBTJ575BTv/DdTDLaUWgDVWg5JyzUOr7TCIWqUmbLVLnFKkqBBSFA0ywZjQFwaRi/9RMnurvPdF66H8EMNxcRk6f02UsElQUQXINEnMJ3kvnhkA1AwbdpO1aImzJUualcucb7rSlRWl9m8RULSXDg8c4HHbaWsAT7DZpgfcUmhdnN4szjjGBpu2rmteSSUhgC5zqXIvP1jFIGaFDko/OKs7+XaWnSOjZif/QmUtiPwpgAcsbzAA4igdmJ3CNbRZ0IUnWG2SyWZlKIGylx31hRvXi7ChAajnzegzWOdYlf/j8RDca434elK7OaImIvJt60zLr3VBhf+G8qUmh3nnFkz7NbGu6JGk5S1KUAxCKcSNaC3IE1jzPWq3pPUiCLDpFUtSlEOShYSxFCpN0HHJzF5ROF+nbWr7F1370m02eaFgkElTBgAxUAQ5egerHdGZM+x63hV1MuSs3XdM1gxURitg7g8Y5T70fhPh9Iulafmo7q5qW3KUK9DBNWNZf2cW5KlJNlUbrFQRMlqIdIIDA7LgjHfAMzsZbAoo+6Wlw4YIvVze6Iul9u7UA33qezNWYo0pvJ3Dwg2z/afbUEKTajeFahBckEEl01NTUxUYMzszPQSVyJyQGqqWt8ndxw84ylWJQxBHEgjPc0ehWb7YbcgMJ0trxU2qljaUorUdkCpUSTzMUo+1i0JF38EpulLXVCigxZQXeBYmrvV4bHI6L0HOnrJkSlTLjKVdBpjTyLcott+h1JJSFBL1OsaWrZd9gKUWDVOFDHoEr7V5EyzTErSiROmXnVK1iasyVAatQfDFWL744qbpSzPeK1rOsEzNmD3UMUUQHVQYg8ImwDYezUycDq1Bd2qqtm2KmGL1fCKVaJamsG8llH811qPgcekHS9MyEhIaYyVFRyvKLVoaYecdJoHslMtQviTMQiYFfiL2Ay2vKSL5USRRwGIijtuyVuULFZ7pmKKJZSQ15OISbpN3Z2LwA+JqtHUG1bL3Fu2ISPmx6cIo0LozU2eXKQQQhITmDR3qz4k4wfJSr82PEvQcWEYoz9aV1vLRhVSAKbmc16RchF4umYDTcR9ILSSDkfZyJhAl3AHl44wEJcpITUp9XbnETMJJCchiePAQ0y8c6Pg/PczQiUkMRQVY1iCaAW/UwopAbBHk2PSFBR5ClO4fw+sTTLbKoq1PpEpRXiQkch5uTEVhIU7kk7sPSJEK0pUe7dHMt8oHCbtAoAnr4UghUtRSxeu4t5hPzisWcvjTiT8o0IKqHJL7x7aKAACVMhsi9TFxUre/NIpk2LwHO0drCBecZ1YcroxxzgA7VMLglZDEMLzDABqEPvrAFrSFKAUSzgs+eFa1jVm6MSmgHRycM4z5thuh6AnB8W3loyoCZPAwBVXP1D4ZUjLt1nvYu5OBZmxOArlnG5OksMutQS3OAZtlph5+XpE2unLztGA099IAn6IGNY65VlbI+cDTLMHwatKe8jGts6cmrRoEWSNGD4X6E0janWQCr7/LPH28TSkY1A5t1IfGNbNMY6BQrcM+7l0iKuyGYII5erx1EmyBX5tp99KCChZbqq58B61hsefz+yqxn6fIwIdATQKKAHOPTDZCQO61a138BzgO16PU9DiaC6QOu8RdncebzNETR+Z/OB16NmcDzAjuZ1lHFRGLCB1WYbvbw6XlftxK9HqzSnoPpA6rGr4R4x283R75QDaNGndBN1yKrKoZecREvhHUq0fFH+FOf0huHbM0XbjJnIm6lE26XCZgKkPRnAIduMeu6H7fz5t3WWVBK+6UrIL50JNKeUefS9Db38oOsWi6hgDXcPOkS2Hb2zR7rQlWrCXHxB68xXCLJ6VjBFf5h9I5XszpFUuWlCwCkYYBq8o6lNuB/IPL0cRlrSm6oi6oKHIg+jeYh1XgWCVnmB5RaJwyA8j4Vi5M8jhzD+kE0AmIJyUH6ejQxsyeD7y/zjT+8FqsOJD+sVBYPdSg8tn0iLoAuQT+bwf6woNXIBLlA8frChs0OGB5n1gRYxhQokZJeKeXyMTsiiUly/7w8KNEQnHa/qMC3iXr7cwoUVRtpoA1NkxiJLuTWg9RChRlVOkksKUplGfpQbX9J+UKFBA80U/u/4xWseh+UKFEaoSeGE3mP+IgVIZRamycKZCHhRtmLHqP5QerJ+sXWFZuguXvgdN3KGhQB0+Ya1OCPlFCakPWhhQofCs1YqOIW/iIoUnDr6mFCgik93w+cUzxXw84aFABWj5mHTn1hQoyomSmnQ+saVgSN26FCiK6/RaA4oMB6GNBYZ2pUQoUVU5fdB94mHKy5qcvlChRUGvFK1m/icR6CGhRBcqUDiAeYhQoUUf//Z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QSERQUExQWFBQUFxkYGBgYGRoYGhwWFxgVGBgYFxgYHCYeGBkjHRcXHy8gIycqLCwsFx8xNTAqNSYrLCkBCQoKDgwOGA8PFywkHBwpLCwsLCwsLCksLCwpLCwpLCwpKSwsLCwpKSwsLCwsKSwpLCksLCwsLCksKSwpKSwsLP/AABEIAMIBBAMBIgACEQEDEQH/xAAcAAABBQEBAQAAAAAAAAAAAAAEAAECAwUGBwj/xABEEAABAgMEBwYDBgQFAwUAAAABAhEAAyEEEjFBBRMiUWFxgQYykaGx8FLB0QcUI0Lh8WJygpIVJDNDshaiwjRTY2TD/8QAGAEBAQEBAQAAAAAAAAAAAAAAAAECAwT/xAAiEQEBAAICAgIDAQEAAAAAAAAAAQIREiEDMUFREyIygQT/2gAMAwEAAhEDEQA/APaNYIbWCINDNHJU9YIWsEQaE0BO/CvxBoTQEr4hX4i0M0A5XDX4ZoV2Ae/CvQ12E0Ar0PfhrsJoKV+FfhXYa7AIrhX4YiE3KAe/A0u3gzVy63kJQrKoWZgcdUEReTyjJ0Xayu02sEJGrMpA3tdWqvVRgrX1kLWQ3hDPygHMyG1kMTyhvCIHMyFrYiekM/KCpa2FrYi/KEowD63nDiZziD8ofW8oCQmc4bW8/GIlfEQxVxEVU9b7eFFd/jCiIMeGvRG9whgeEVzSvQr0QvcIbWCCrL0MTEQp8oa8IIlehPESoQ14QEnhnhisboZxugqRMK9EekMeUBK9EJk1mYPUAtixxPFsWh+hgG1WwpnSEAbK9Zep8KQ3moeEAdJtCVJdJvA4EGkSKhX3lELovOzHfg/PfDKUIKlehjM3RW/CIzFECgHGrU4UMQWBTxiaEkf5i1TH/wBRaR/YCx/71DpGhMtqgHEoFtyh41AjH0Lb2VM2CfxFiikFila0sTexw8IK6O/CvQPLtLnuKD/y+NFH20W3ookVQ1+GKuEIIO478N+HpAPfhiuIqVwI6Q18QDlcMZsMVxF4KlrYbXQoRVALWQtbEL8IGAkZsNChQGgqfEjO9tAq7ckFrwdnajtWrbonruHlBzWmf7aG13toqM7nDJnbwYC3Xe2hCfz8Igmbw8ocr4QExaPHlC+8Q0qpA4xGWGKtycgeLRRLXe2iOs4nwiYWgg4h+O/dxiK1JpXyP1gIm10AuqcGtAzGG1gO/wBIZS4YzcmDwUypuXvlGXbJn+albkS1+Zl/SDlWY5KUP6vqDHMSZ81WkFICzcEsAKIQXN6pAu0BBp/K+DRFdZrqtEr++BpSV0JUDv2R1waL4BzO8eUNrTDZGKjXl6wFNsnKKFBJuuCCWwyJHj7ywexc0aqYUBQTfUWLu4U3qnLjG9b0/hKwchvEgAecYXYecoSUMaEPiW2itZ84DqL2UREyEZys2NM2oWxplESeA4wEyYplWxKlLSHeWQFY4qQlY8lRIzaUAPjGPofS5XNnJWRSYpKAMglUxDlsyEox3QVt647z4mFr+cQUrh5mETT3vgh1LfM+EQYexDTJvv8AaEFUfEO3UCCnPXwhQivgIiTuEUJMJ+sXWKqwGehp0NBEbSi4opbD0yiCCYUV3xwhRdApdjCloWpiuXeumr7QANAWywbfvi9Twiv9vZgWdbaskoZnKioEMxYAJUVO7YAxGF66VKgkDMu2PKHmickgpllY/hVLqOUxm8YDs1tEwMpKQcWqoEOQ7LSk5ZgeDEkatGSR0DRYq4lRLFC01IdVxlMHvJ1aiwYHFjTCIqFcX4RFgBSnv1hlhJBCgCM6PShq/SCHK1Iqip6YUwrE9GrUtcx03QQWq5d6mgAFecUolpBLAZcsKMMAOUUrCg7LZzRkBwCd9KCkWAhY6c84lKqsA4E16xgWiXMkKC0X5yVkJXcvru3jigVowGKqEmjGmlPJXLFxa5RUAQq7tBxgysDXLMQBTsSN1PAjjFd4byDxf5xRJLSylUwzVgG8SQhSnrQ0Tk2IOZxjOk25ZDXDReGueoIOWOTk8cc4rUVMKtmoAx+kctol/wDELQvEFSE9EhLf8o0lW+0of8JLDC6oOQHqXLD9IxtC2spmqvy1gnaLFJDEIu1v7kPweCyOxROOFc8uPrWJTJhDeVf1gJOkkqyUDj3XozZGLbJaUTAChY4uFAn+UqDMz8oGj2hC1ChummSSG3Vr76RTLTNP+4zbgk/+PhBOvSQK3XFXxA3cD9DEdakgMr0pwYUgM3ScucEk66myWuoc3VXlMDjQYCMvQthmySZQmi7KdI2UuUpCWJdvhU9TiOMEdse0SLNKCyL6gSQliQQlKnJ3AODluzjM7Az5syURNWVTEK2plLxvBRY4u15uQhpXbCSvXlBm1TdYFADvL/KWY4F+kRmWdUtakqXeq6QwGycHzOBrEtDSyJgUpV4lNehKTQUxbKLO0lrRLnSrxIVNCkpZJL3WJwB+IQKDs81V5QWhISDskVBTk9cc90B6DRsJVTFZOyK31FQLs9K+Ji/SVmKZa++CASO8GPjGT2WlpNnlFV/uB3JwycE7iIg6JQrh65eURmr8uPWGVaGBLH3ziuXbZarrTEMTVyHAbdvgiYBJACSajdlXdw84uVSzrVdWppookOSCyKDqDwgJVtTRylyWCQpJJJ3AewMWgoKP3W7LSCDNuspL4kEHZNGNXrFimXLYJNNrf73RElOVY1bfZNmgcoIAoPgYtuyjnrRaymaA6VS9oKId0rSAbqic2IPI7hAa+iFfijKh9IN0xZQUhYxTjyP0+sYn+IapQVdUWcbJTRwRW8KxQjTk2ZMUFXrmTpSmm43VG95coJpcJqfiT4iHgOdpFKCypas8Ak4EjJ8wYUNrpvLlVzPIgQKjQyLxN3Eua1c5wUpJxDHnT5QvAD3wgwpTYEpqkNxd/WLhKcZ9CPpFYJfANXKEC1GaKLTKatS2Tj6RFcsnMjk30iDnMeh+cOQ2QeAcySM+WERVLJ9+2hqvv8R6wpgBFcICH3QEvdB4sIdVnJBxG5mp4jGERV6+fjSK7RPI2UAFZFHdgN6iMseZHOJbJN1ZN9RNaTgMWepwG8+8oUuSRUu/PL6xzdqtNsl3TK1Cr5JN++CT8T3mZgkAZQJN0tpL/wCsnklR/wD0jF8mM91rhb6dFp20iVZ5sxZ2UpUS+5mapq7xwvZ3tUF61S1XFFV+TdBDSXMtCVmgJaWTeL97Joz+1+lreuzzRNVJuXQ4CS+LkA36HAPx5xzegF2gTJYlLSgrlAVD0E1ZzIwKoXKWbjWGOsv2ep6G0yNXeUUKATV1XS6WeqhcFFJoCKlQyi602fWSlLlz5oLOCm4e7UhwlqgGoO41wPO2XR9vGE2Sx3p344LD1aNPQ6rYmcmTNVJurdRCEEUQxVULYVuDi/WOX5o7XxT4qKNEW26Gts7D/wBtGI/ofGKJ9g0gC6bWs8NWhstyBHZhBH5hxp54xUqWVZjw8M+sef8ALn9rwx+nkPbGzWxMlSp02+CQhjLCWSVA0YMHupfrxePZS3WxL6laAV3VKvS71CFMQHGSCOpjovtQBElCSXeY+BHdS5q/Hyinswky5iKBtWqlcJc0g/8AbfHUx3nky4bYuE20JNq0iVAvZ3S+KFA1qxdZGT4ZxdLtWkEqClS7Mpy7JN2pZJUWBO7yjq0qIUxZ6ZkHZNcRuMQ0pZRdKlSwTTaAB3Y5tj4xyx82W2rhiztI6RtSbNM1iUgpCgSmYvI0IdGBTk8Gdn74kyhfVspSDU7jTygHtHJkoRMUsAIDlRAPdZ1UBxY0HCC9EWYBCSHLpSe8vMA/FTvGPc87YWtRFFOeLwFO0epRrMVi9Lm+ldW/jBkoEYPvqVGvV4nrHggMySDShyoGzqaQBOlWhTAFCUhRNFLYk3a3eDAgfWNq+cCn9oZ+Y5iKM7UrKtpdMwNkE0NQktRqGJ/cQogqckOxKicW4scBjGgX9tESnOvh84AZcmofk9frAto0Ulfevf0rWn/ioPGm4HXdCKIowTYLSKSlSggYBSJildSJgc8YUbhRwhQBF0EuWMItiGp1iwI9/tDKRvqPe+Msq1qplxy+UIEO7DxhCSCKfKFqsqcKfrFDucm94Q2sP1iJUp6h33EfMuYb+g8tk+pgEmYc38aeBiYL5091wiCNo4UhFRe6nHM1YfUtl48c5ZTGbqyW9QpswuyaqbPLiW9M/OIzZV2WpnJVicyTQftkIJlSGDDE5n1MK0owG4E9TQfOPDc75s5Ph6NTCM+66wwDIQAHehURQDkhPjEbUtXdF3jj4Q0tiHCSbxcmmAoGc7gC/GIps4f/AE8/4Yz5LvKt4zUcl9ojiyKBbaKEhgfivb/4T4xzuiLOpC5BSzhBbGpYLHmE+MbX2gTUkS0BLMVKOGCUndGXYZQSmSSgvLEknAFwJJU9c2MdMesUvt6RImkhJDXWcVNQwIPkPEwkS0qnKUU3igXaVxLqFW+FEA2Ngi6EF5ZKSaUSC6XrXYKacY2LBZyEXgDtbRBIzwrvZo4SdtmMoYavyT9YrmS0pFZdOSfrGhKS9W84E0rOAQQQz8Rhn9IqPMvtGnJUUBAwBejVUlX0EF2IIE2QWJSZkxH5sDMtCfPZinStm11qSgoUpJmIAF4JJehxwDHmfW+RbErk3kpWnVrUqrOBr0qPkqO8n6M326OfpUSpQUUTVlCWUUkCqXQWC1A1L5VeAdIdt06tQ1E8EjNKGfc98GNO2LASuWzJWtC9qgulJUee1Kf+qMychJH+3wp+scpqNuT7Y9sZdoCRq5wUJqSAQi6dpF4UWS90NhmY2ezvbiWmRLQpM5Spewo6u85TQMQp93hHN9qLKn7xZkpAqsEth30JHqY2+zFnAQsXASFnPIl93Pwj1/l1jtx/H3p1Vn7YSVqSkInOcBqphfkwjbs9oCxeALcQpPkWMZFksyQtBY1Csa/lyrGxKlgUccI6ePLnNsZ48bpbrjuHifpEBanxDjrEVS23DjDXOJ8WjbB9aTkBTFjjnC1xavzPziISRmeufnErrcIoV40JOEOVEViCgITNxygLETD+0KKkrA3eEPAGoSp9oJHIk+RDRelHD3yaK1S5mRS77jhwrFcxS2LXX4uOlKxGV+rrh75QzGuHvpGcRPNQpDVoAR5xZZJkxnUxORFPP5wBlzh5fpESvIOIzLVpsS1hC3Te7pJ2SQQCkKyNRTPJ8iZSFzsRdR8OClfzbhw8d0YzzmM3WscdrdaVFkGmavkn64buBUuSAAAPf1icuzXRuAi5CQ140A35Ded0eLLl5Luu81j6KXKjBt1sMy8JZZy1/nQJTw3niWrhZb9K610S3uYKVmrgNyeOeUTstkqnhWlMBSMcuPWLXH5q1FjKQAGIA3YAdaxVbJwQkmhOQar4b4NJfA8y/oM/TnGbpazCjBRNScXU2T4Z8qxeP0S/bzTTE0zbahAWUkm46T3bygktvND9IqlaRUoKdQUFBQBOI/DSQkVqQSeXlAcy0Kk2xE6YhIZV8X5kpAcXT+ZT4l8H4RToizTFCWbhUB+IUibLOBSkCheoAV/U0evheOnPlNvTdGWgLSm4xTPloL1xDIXUmpZSPCOsQimFBHBdkp0qTLkmYojVouAPebuIZgWvEvyAJLUjrJnaBOBSpIdIqQKKLXnDul90eeY6tdL2MmF6AORxw5lvKMjSaSLy1MooSTwoHoI1jbboa6kDrT0gHSUtU2WpKSEqVmA+YJDEnEU6xu+HKszySPOtFWkrt8sKBopRVgRsAh/ECBrNOKpJDOCZ2BZmSFOxxyjD03pBEmcxmzJgI1ToQiqyAFJJJDgEVIFSDxg/s5ZDPmzEImFK0JKFBSUghKnMrPukFtwauIjt+PrTPPt2tinqnplqPeEsAk4l1OzCgYJR45QXMkKCX6YfrFnZzRhTZ0BRcl1EsxqS3KjBtwi7TEwouAFySSaYDjHjynb0T04HS8oqtsqj3VywwB/jmGj/APxRr6Fsn4i0lAqDwqOnCMJNpKp65hJSplKCgWYoQoNQ75h8OEa+iNIlM4XVBSHTV3bWJCwauQCFhuYjrlNYsS9unsx25TAubwxyul+lI1SK+/pGZZ0MtKlBnUoYuQ6VcKZQda7YhCSpa0pQPzKLCOv/AD39XPy/0JB4GIOTkG3vFFltOsvBim63eoWUCQbuKXY94CCDz6x6XFEn94Zm4++ESD/F78HhyICsvkR75w6AS/v5wkoZ/rCUSMiekFTB9tChwtoUEFiyqFLhA4fpFS5Z4gnAlJLekbP3tLO48YSpgOaTwLfOGmWK5FAMMXBNTziCZ1Wang3nnG2Jm6nIiK5st8Ug+H0gOa7Q2Az5CkpulQ2pf84BZ8QxcpPBRjnND9sLpUqYDqCsJSW25bIQm7MrUPS9vdy7R30yzyx+VuIHzaOI0poIy7RMuS1TJM0uQCAHV3gQS1TephhviaNukGmhdC0zLyD3RQucqM/usDzrXMnlpoKJeSUhweKsz4NHn+jUWiwz5stCwpAIWkXnNw93GiyKJ34Y4j0ns7pr7xLCmBGefzvA8/GOHkwuXUdscpO0JtrlSEFW0spSVXUIWssMmAoebb8IAPaGQpW3rlMAVpTInkBIJUlBFypLhzgQk7w3UWpaAlylzS6PiUSyQDk5auWOUSsVhuJ7xKlG8oioKjjQuwoABkABHGeLXtrntjnthJGEm1HlZpvzSIwdLfaHLJOrs9qmGgCdSQ7gl3KhxPIDe8dfpSesS1GWyiACKY1FBWoOD04bxy/Z3QsqwyLiNY3e/EN8hwCUpoyU0wGZcvHfx4z255V4z2h0hr5qQuXNSpU+/MvgAC8U3UBsGBO7KmMWWDSy5MxSpUpd2Y6SSzEpUElQfNOWVSDHYdppQm314lK0lg1dVq0h6Pkt4K0DoUfdZZJcAqlpdLbF/FQJr+ItNcwgR3ZUI0/amXLTo8FUwHvLSDj3qipdQPOCD2htk1N1WjQoKBH+qkP5c/OOg0Za7y5VBeukGlCwIZ/iLpNc5at1NGVagCtKReKZjgYACZjeLUYqUIz/AIrk5HaTSCUG/Yi2RM1KS2ISSxKjk+ee+LNJ6Ut5TeNhaUElSx95DkB3clNBwAjtE2WrqYrypRP8oPrjEbZZyQzJLsl2+IhOAHHfFR4V2hnTF2izoXZ/u6ZVxpYUgs6kYXQGoAWLnaUc4s0fpubLtptAkqAmBmCkl5ZCRyLXUqfgI6HS9n1ipk0XanWBhQj8QpbMbMvzgxWgpZWsi+WVqwylCiUS1JFCHcoX4jcIux0Fm7cTALv3G0JIp/tkkinx7/SKrV2mvSiZlntaVJCklWqcB3unZVixSWbE5xdovQsucFBcycpQ2STOnB2YvRdXStJ6nCB7R2OlBS0JVOe7fBE6aAlnel/GstscOFecwxnw1cq4bSOn0SlqQU2lIZWSEKTtJehQysW5HfHR9nLTJWL6Vzw99REwC4LyTcvq1YF0JSEioZuDxzXaDs8Jc9QlFag8tCLyydpUzWKZRcpxFRzNTHedkfs8lykJM9a7QokKuLJMtJ3hBJCiHNVPi9ImeWOM7XHdHotU21Efc0bDpUJ0wESwzOEgsqaMqMBkqN2wdmEAmZNUZ05iL62ZNGOqQAEyxjgH3kxsyZV0BhQZReqXSPPPVkdLXmuh0rRpG0KmFxPQCKUSqSQgIoSxCScwSC7COrvcfWM21WHV2sDBKhMONCSQpiOvVn/KXJmTGrVv6RWPZMuUlY8kkvXyKTM3V8TEjMbLDgYDSFEOD8h0IMMhCwS6knDf1qTFcxl4tUN0IiJriPD3WBBJWqpYAO1TFqEEYnDi4MBaCnMHzhRQhYbvA9RDQGiVDe5H8JaEJbs7ViwzgaXWHICvnDJmAZNlQCIypVLbAlzu/akPLnTEnEKP8Q+cTWaYtx9iGBAxJL5uPkIBhpBQLEIJzo0KZpMNWWDkW/aFrwOPh5RVakkp2CpBPAHx9+sU047tTaEpUialABQSCCMqmtGY7fVhugfRdsSmbLnSVJSFKAWL10F+KnAVeIDmhcO2Mbekuz82cgpVOBBb/aDhq0yBJHlRo5w9kFSwoG0KCTVlS0hJYuHBJFCEgjhEsWdOpt3aBUma1qupZxLUAbq1VBUAzktssKh1ZERZontAq0EhKhLCaKF0Uxa8XIUogA3RQBQvFyExyv8Ag5TMFktk4rRON2VaBVaFEAollzsIUUqe4yiRU3VARraO7KTJOyJ60gMbpShSWxvJcVCvi9DAdnLtdBthQFSWxLYvn+mUZv3pCbKkXyrYSgFXfYsgkkZgE1bKApVgmJrrwpOLCWgg+GB5ecA2nR+qExKVOJk5c0bIotQvlL5gFG7CZCSaKzdKyXlFX5lflFNqYmesnxI8I1dAWMK0ehKmeoByurfVGh33OqYx9NWi6FAAqIVQU+FYDtQMFgf1RpdlpCxY5WsAQpIKRLFQLrFDk490Bq97MRN9rrpOSNsLSShCgFEsXYqSokVoApKuilco152jwhQCCoXwUF2YkOUvx7wf9oxv8XlqmzJILmTNKVJa66JoUlgcFABTUwJjbk6RC7OCdpUsAu+N0BQV1S/V4C8KeomM7OCxIesCaYtC0SVLvpYA1bMJUXxyZ+kaEmYggUwoDwNQ4pRiKRi6etctZlylJqSXbukEpS9caKVTgYI5q2WdUtkipTMlSwBjeTIUkmtHck9I0FylBK3/ANtUphjRACQ5b4WPWKLUApSVAkEzlqNXIUyMHzAPW9wjWEl5k5ALlSXxOSKk8BsjjAqrR8xUqddFQvYwFCA6FcXSggb2GQppaTWEBKyCQCxfN8c6uW/tgL7t3bpYrRLNQDty1FHiympheEHaWlrm2dN0J2gSWehAu86KUHbdFVxBTfmyUqDf5iubqQhZ/wDEeEepWKTQHwjzZKT95stMZkxbDhLCTxxURHptkmOBQx5fL/Tvj/K4YgHAVflh9ekF3YHQXehr6D2YnIUcCOUTFmsfTOjwZqJlHS4wxBB8C7MdxUM4oUl93nGtpSUSBkxy40xjN1awfqxjv470xkpFnADMkNwiUtNKs/Bz7MXlBxJMU/d3NSS/KOjKDVb0+cV/d3Jw5wSuV1iAlH3+kECqlKGCkjx+sPBQsysz78YUBcgkPQV974kWIyJ6wOmeyXYAdKeBiyXe3ADn50wiBaqtAfL6xKdJFKOcuflFbGpYtzf0whgSTUH+36RQ6ZCs/IV+cJJLZndeH0iC+Azzr5ExFl4BNOP1eKCZaswkCmLV9IH0hZb6e6k0OIwLXaUq4JB4RHWnA+RJPWLgoZg13A+bRBzfaPRSly2SgG7tBiUrBDF0PTLJsBxjFn9vzLlA3NaChbJLhcqakM90sSgqZ0j9R3M5lZVrVhRxjU1jzjtv2RUTfKwQVXkm4zTSwKQUk3QtgrdfB3gGiS/tbSkLZN5SEIYuyVzCUhYomiQ5L53SBkTmWvt3rZm0i4bizSZfRtqTRLBkkIupJON1QcRwKuz02WduWoAggKKTdcKZwvu4pZuJitWjlUYpNACBMSSWFSz4OD4iLqQ7r0PTXaUIkIISNpSioguTtynZQoQyiwyo5jc0V9ocqUjVzbyAQoIUZZJMwKzu0LUdt0eQyrPMQQSkqSCCxcgse6q7g4Fag1jfsXaVClEzrOJykrCkla1hkFryABQuE0Jw4xnSuqVpuyqAWlSJcxUsEOpROslKUJV7IglMs8QTHSaH7Ty7qnVLuiaZagFgvJmm8hTZlKlqSW3mPOV6Ys6pomGzCie6CydZt1pUpN4Y1pnBitP2aYGMmXKnKJOtum5rFTioJ1aSWlsQHcl3PA3S+/desdnJn4ZlkEmUsyy5BJCO6o73QURmaWtSFTpjjZlhKQTXaK1pV4MFdY85kfaYuzzFy5OrWlLpC9vbEu+mUwUaJCSihrssTkMj/rtbkXbwvpWb2JEtC0gEpA+JL77g5Q0j03SBUgSnYhU1RORCiJhL7wGA3snONSTMQlZUVEBKpd9ZLBlpVLcl8HKfAR5MjtulSkKUhgkuU/l/3jQN/GB/TA6O104CdeKFJnpShSciAhioBvzVJpiYmk1t6lN0mEp/1Ei6JirhUHvBKZgBrRjLMGWrSRCyhJFxbKRWl1lLOAwP4f8AaY8+0f8AaVLQm6tdoCgFJ2xLnh2UAXJSTd2QA2AzzrmfagkXAyZtxw5s8lBKHohgTdDXhT4zDa6n27WxKvW6zuWJFqUKvTXNR+vjHo0oMO8H6Y4Dzj577O9udVPlLUnWatCpYAqbq1JUnCqlB7uZN2O60z9r6bNOEoydtIdYVeDKUEKQKOCLqlOd4EefPx5XLcdZlJHqksgUvQ6wCcSffvxjx+X9sdsWlRRIsyabJMxOYJS4XND4o8+l1m+0m2LUVTVyJUoAYTbOlzUq2ryjgU5ZdIcKm49aWQoEEe98YsqRdcOXGNTj9I5izdqF2gpSlclZUCQdYtYN1nLplhGe/wAY0LLLm3nXMl4C8ESyHbiVfKOuOFlYtlbRUcw/X5RWq1gCpTTGrsIGSoVxHvezxAzGzpkyfSNsiBbHwKS2Lfo8SQo1r5n5iBEzxViaYhhErj7wTz+ggCVVzV/dCgVSjvPi0KAIn2NObr5q9AAWiIYhu7y8KOIv1IOPoMPGK5ssJHeHgH6UiCqTZbr7SjucjjlhFhsyca0/iU3Vi0BJWq8wdsXIow4n1/SCUk5qfkOu9hFFwYZP1/WGmKzUbtd7DlUxFbjaGA+IgDiYHmTkqDLALVYOoeJAAP0gDDM9tj5wNPmV7h8B674qQpV5wBcwACVO7b8DgcusBTJ575BTv/DdTDLaUWgDVWg5JyzUOr7TCIWqUmbLVLnFKkqBBSFA0ywZjQFwaRi/9RMnurvPdF66H8EMNxcRk6f02UsElQUQXINEnMJ3kvnhkA1AwbdpO1aImzJUualcucb7rSlRWl9m8RULSXDg8c4HHbaWsAT7DZpgfcUmhdnN4szjjGBpu2rmteSSUhgC5zqXIvP1jFIGaFDko/OKs7+XaWnSOjZif/QmUtiPwpgAcsbzAA4igdmJ3CNbRZ0IUnWG2SyWZlKIGylx31hRvXi7ChAajnzegzWOdYlf/j8RDca434elK7OaImIvJt60zLr3VBhf+G8qUmh3nnFkz7NbGu6JGk5S1KUAxCKcSNaC3IE1jzPWq3pPUiCLDpFUtSlEOShYSxFCpN0HHJzF5ROF+nbWr7F1370m02eaFgkElTBgAxUAQ5egerHdGZM+x63hV1MuSs3XdM1gxURitg7g8Y5T70fhPh9Iulafmo7q5qW3KUK9DBNWNZf2cW5KlJNlUbrFQRMlqIdIIDA7LgjHfAMzsZbAoo+6Wlw4YIvVze6Iul9u7UA33qezNWYo0pvJ3Dwg2z/afbUEKTajeFahBckEEl01NTUxUYMzszPQSVyJyQGqqWt8ndxw84ylWJQxBHEgjPc0ehWb7YbcgMJ0trxU2qljaUorUdkCpUSTzMUo+1i0JF38EpulLXVCigxZQXeBYmrvV4bHI6L0HOnrJkSlTLjKVdBpjTyLcott+h1JJSFBL1OsaWrZd9gKUWDVOFDHoEr7V5EyzTErSiROmXnVK1iasyVAatQfDFWL744qbpSzPeK1rOsEzNmD3UMUUQHVQYg8ImwDYezUycDq1Bd2qqtm2KmGL1fCKVaJamsG8llH811qPgcekHS9MyEhIaYyVFRyvKLVoaYecdJoHslMtQviTMQiYFfiL2Ay2vKSL5USRRwGIijtuyVuULFZ7pmKKJZSQ15OISbpN3Z2LwA+JqtHUG1bL3Fu2ISPmx6cIo0LozU2eXKQQQhITmDR3qz4k4wfJSr82PEvQcWEYoz9aV1vLRhVSAKbmc16RchF4umYDTcR9ILSSDkfZyJhAl3AHl44wEJcpITUp9XbnETMJJCchiePAQ0y8c6Pg/PczQiUkMRQVY1iCaAW/UwopAbBHk2PSFBR5ClO4fw+sTTLbKoq1PpEpRXiQkch5uTEVhIU7kk7sPSJEK0pUe7dHMt8oHCbtAoAnr4UghUtRSxeu4t5hPzisWcvjTiT8o0IKqHJL7x7aKAACVMhsi9TFxUre/NIpk2LwHO0drCBecZ1YcroxxzgA7VMLglZDEMLzDABqEPvrAFrSFKAUSzgs+eFa1jVm6MSmgHRycM4z5thuh6AnB8W3loyoCZPAwBVXP1D4ZUjLt1nvYu5OBZmxOArlnG5OksMutQS3OAZtlph5+XpE2unLztGA099IAn6IGNY65VlbI+cDTLMHwatKe8jGts6cmrRoEWSNGD4X6E0janWQCr7/LPH28TSkY1A5t1IfGNbNMY6BQrcM+7l0iKuyGYII5erx1EmyBX5tp99KCChZbqq58B61hsefz+yqxn6fIwIdATQKKAHOPTDZCQO61a138BzgO16PU9DiaC6QOu8RdncebzNETR+Z/OB16NmcDzAjuZ1lHFRGLCB1WYbvbw6XlftxK9HqzSnoPpA6rGr4R4x283R75QDaNGndBN1yKrKoZecREvhHUq0fFH+FOf0huHbM0XbjJnIm6lE26XCZgKkPRnAIduMeu6H7fz5t3WWVBK+6UrIL50JNKeUefS9Db38oOsWi6hgDXcPOkS2Hb2zR7rQlWrCXHxB68xXCLJ6VjBFf5h9I5XszpFUuWlCwCkYYBq8o6lNuB/IPL0cRlrSm6oi6oKHIg+jeYh1XgWCVnmB5RaJwyA8j4Vi5M8jhzD+kE0AmIJyUH6ejQxsyeD7y/zjT+8FqsOJD+sVBYPdSg8tn0iLoAuQT+bwf6woNXIBLlA8frChs0OGB5n1gRYxhQokZJeKeXyMTsiiUly/7w8KNEQnHa/qMC3iXr7cwoUVRtpoA1NkxiJLuTWg9RChRlVOkksKUplGfpQbX9J+UKFBA80U/u/4xWseh+UKFEaoSeGE3mP+IgVIZRamycKZCHhRtmLHqP5QerJ+sXWFZuguXvgdN3KGhQB0+Ya1OCPlFCakPWhhQofCs1YqOIW/iIoUnDr6mFCgik93w+cUzxXw84aFABWj5mHTn1hQoyomSmnQ+saVgSN26FCiK6/RaA4oMB6GNBYZ2pUQoUVU5fdB94mHKy5qcvlChRUGvFK1m/icR6CGhRBcqUDiAeYhQoUUf//Z"/>
          <p:cNvSpPr>
            <a:spLocks noChangeAspect="1" noChangeArrowheads="1"/>
          </p:cNvSpPr>
          <p:nvPr/>
        </p:nvSpPr>
        <p:spPr bwMode="auto">
          <a:xfrm>
            <a:off x="215900" y="-7445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hQSERQUExQWFBQUFxkYGBgYGRoYGhwWFxgVGBgYFxgYHCYeGBkjHRcXHy8gIycqLCwsFx8xNTAqNSYrLCkBCQoKDgwOGA8PFywkHBwpLCwsLCwsLCksLCwpLCwpLCwpKSwsLCwpKSwsLCwsKSwpLCksLCwsLCksKSwpKSwsLP/AABEIAMIBBAMBIgACEQEDEQH/xAAcAAABBQEBAQAAAAAAAAAAAAAEAAECAwUGBwj/xABEEAABAgMEBwYDBgQFAwUAAAABAhEAAyEEEjFBBRMiUWFxgQYykaGx8FLB0QcUI0Lh8WJygpIVJDNDshaiwjRTY2TD/8QAGAEBAQEBAQAAAAAAAAAAAAAAAAECAwT/xAAiEQEBAAICAgIDAQEAAAAAAAAAAQIREiEDMUFREyIygQT/2gAMAwEAAhEDEQA/APaNYIbWCINDNHJU9YIWsEQaE0BO/CvxBoTQEr4hX4i0M0A5XDX4ZoV2Ae/CvQ12E0Ar0PfhrsJoKV+FfhXYa7AIrhX4YiE3KAe/A0u3gzVy63kJQrKoWZgcdUEReTyjJ0Xayu02sEJGrMpA3tdWqvVRgrX1kLWQ3hDPygHMyG1kMTyhvCIHMyFrYiekM/KCpa2FrYi/KEowD63nDiZziD8ofW8oCQmc4bW8/GIlfEQxVxEVU9b7eFFd/jCiIMeGvRG9whgeEVzSvQr0QvcIbWCCrL0MTEQp8oa8IIlehPESoQ14QEnhnhisboZxugqRMK9EekMeUBK9EJk1mYPUAtixxPFsWh+hgG1WwpnSEAbK9Zep8KQ3moeEAdJtCVJdJvA4EGkSKhX3lELovOzHfg/PfDKUIKlehjM3RW/CIzFECgHGrU4UMQWBTxiaEkf5i1TH/wBRaR/YCx/71DpGhMtqgHEoFtyh41AjH0Lb2VM2CfxFiikFila0sTexw8IK6O/CvQPLtLnuKD/y+NFH20W3ookVQ1+GKuEIIO478N+HpAPfhiuIqVwI6Q18QDlcMZsMVxF4KlrYbXQoRVALWQtbEL8IGAkZsNChQGgqfEjO9tAq7ckFrwdnajtWrbonruHlBzWmf7aG13toqM7nDJnbwYC3Xe2hCfz8Igmbw8ocr4QExaPHlC+8Q0qpA4xGWGKtycgeLRRLXe2iOs4nwiYWgg4h+O/dxiK1JpXyP1gIm10AuqcGtAzGG1gO/wBIZS4YzcmDwUypuXvlGXbJn+albkS1+Zl/SDlWY5KUP6vqDHMSZ81WkFICzcEsAKIQXN6pAu0BBp/K+DRFdZrqtEr++BpSV0JUDv2R1waL4BzO8eUNrTDZGKjXl6wFNsnKKFBJuuCCWwyJHj7ywexc0aqYUBQTfUWLu4U3qnLjG9b0/hKwchvEgAecYXYecoSUMaEPiW2itZ84DqL2UREyEZys2NM2oWxplESeA4wEyYplWxKlLSHeWQFY4qQlY8lRIzaUAPjGPofS5XNnJWRSYpKAMglUxDlsyEox3QVt647z4mFr+cQUrh5mETT3vgh1LfM+EQYexDTJvv8AaEFUfEO3UCCnPXwhQivgIiTuEUJMJ+sXWKqwGehp0NBEbSi4opbD0yiCCYUV3xwhRdApdjCloWpiuXeumr7QANAWywbfvi9Twiv9vZgWdbaskoZnKioEMxYAJUVO7YAxGF66VKgkDMu2PKHmickgpllY/hVLqOUxm8YDs1tEwMpKQcWqoEOQ7LSk5ZgeDEkatGSR0DRYq4lRLFC01IdVxlMHvJ1aiwYHFjTCIqFcX4RFgBSnv1hlhJBCgCM6PShq/SCHK1Iqip6YUwrE9GrUtcx03QQWq5d6mgAFecUolpBLAZcsKMMAOUUrCg7LZzRkBwCd9KCkWAhY6c84lKqsA4E16xgWiXMkKC0X5yVkJXcvru3jigVowGKqEmjGmlPJXLFxa5RUAQq7tBxgysDXLMQBTsSN1PAjjFd4byDxf5xRJLSylUwzVgG8SQhSnrQ0Tk2IOZxjOk25ZDXDReGueoIOWOTk8cc4rUVMKtmoAx+kctol/wDELQvEFSE9EhLf8o0lW+0of8JLDC6oOQHqXLD9IxtC2spmqvy1gnaLFJDEIu1v7kPweCyOxROOFc8uPrWJTJhDeVf1gJOkkqyUDj3XozZGLbJaUTAChY4uFAn+UqDMz8oGj2hC1ChummSSG3Vr76RTLTNP+4zbgk/+PhBOvSQK3XFXxA3cD9DEdakgMr0pwYUgM3ScucEk66myWuoc3VXlMDjQYCMvQthmySZQmi7KdI2UuUpCWJdvhU9TiOMEdse0SLNKCyL6gSQliQQlKnJ3AODluzjM7Az5syURNWVTEK2plLxvBRY4u15uQhpXbCSvXlBm1TdYFADvL/KWY4F+kRmWdUtakqXeq6QwGycHzOBrEtDSyJgUpV4lNehKTQUxbKLO0lrRLnSrxIVNCkpZJL3WJwB+IQKDs81V5QWhISDskVBTk9cc90B6DRsJVTFZOyK31FQLs9K+Ji/SVmKZa++CASO8GPjGT2WlpNnlFV/uB3JwycE7iIg6JQrh65eURmr8uPWGVaGBLH3ziuXbZarrTEMTVyHAbdvgiYBJACSajdlXdw84uVSzrVdWppookOSCyKDqDwgJVtTRylyWCQpJJJ3AewMWgoKP3W7LSCDNuspL4kEHZNGNXrFimXLYJNNrf73RElOVY1bfZNmgcoIAoPgYtuyjnrRaymaA6VS9oKId0rSAbqic2IPI7hAa+iFfijKh9IN0xZQUhYxTjyP0+sYn+IapQVdUWcbJTRwRW8KxQjTk2ZMUFXrmTpSmm43VG95coJpcJqfiT4iHgOdpFKCypas8Ak4EjJ8wYUNrpvLlVzPIgQKjQyLxN3Eua1c5wUpJxDHnT5QvAD3wgwpTYEpqkNxd/WLhKcZ9CPpFYJfANXKEC1GaKLTKatS2Tj6RFcsnMjk30iDnMeh+cOQ2QeAcySM+WERVLJ9+2hqvv8R6wpgBFcICH3QEvdB4sIdVnJBxG5mp4jGERV6+fjSK7RPI2UAFZFHdgN6iMseZHOJbJN1ZN9RNaTgMWepwG8+8oUuSRUu/PL6xzdqtNsl3TK1Cr5JN++CT8T3mZgkAZQJN0tpL/wCsnklR/wD0jF8mM91rhb6dFp20iVZ5sxZ2UpUS+5mapq7xwvZ3tUF61S1XFFV+TdBDSXMtCVmgJaWTeL97Joz+1+lreuzzRNVJuXQ4CS+LkA36HAPx5xzegF2gTJYlLSgrlAVD0E1ZzIwKoXKWbjWGOsv2ep6G0yNXeUUKATV1XS6WeqhcFFJoCKlQyi602fWSlLlz5oLOCm4e7UhwlqgGoO41wPO2XR9vGE2Sx3p344LD1aNPQ6rYmcmTNVJurdRCEEUQxVULYVuDi/WOX5o7XxT4qKNEW26Gts7D/wBtGI/ofGKJ9g0gC6bWs8NWhstyBHZhBH5hxp54xUqWVZjw8M+sef8ALn9rwx+nkPbGzWxMlSp02+CQhjLCWSVA0YMHupfrxePZS3WxL6laAV3VKvS71CFMQHGSCOpjovtQBElCSXeY+BHdS5q/Hyinswky5iKBtWqlcJc0g/8AbfHUx3nky4bYuE20JNq0iVAvZ3S+KFA1qxdZGT4ZxdLtWkEqClS7Mpy7JN2pZJUWBO7yjq0qIUxZ6ZkHZNcRuMQ0pZRdKlSwTTaAB3Y5tj4xyx82W2rhiztI6RtSbNM1iUgpCgSmYvI0IdGBTk8Gdn74kyhfVspSDU7jTygHtHJkoRMUsAIDlRAPdZ1UBxY0HCC9EWYBCSHLpSe8vMA/FTvGPc87YWtRFFOeLwFO0epRrMVi9Lm+ldW/jBkoEYPvqVGvV4nrHggMySDShyoGzqaQBOlWhTAFCUhRNFLYk3a3eDAgfWNq+cCn9oZ+Y5iKM7UrKtpdMwNkE0NQktRqGJ/cQogqckOxKicW4scBjGgX9tESnOvh84AZcmofk9frAto0Ulfevf0rWn/ioPGm4HXdCKIowTYLSKSlSggYBSJildSJgc8YUbhRwhQBF0EuWMItiGp1iwI9/tDKRvqPe+Msq1qplxy+UIEO7DxhCSCKfKFqsqcKfrFDucm94Q2sP1iJUp6h33EfMuYb+g8tk+pgEmYc38aeBiYL5091wiCNo4UhFRe6nHM1YfUtl48c5ZTGbqyW9QpswuyaqbPLiW9M/OIzZV2WpnJVicyTQftkIJlSGDDE5n1MK0owG4E9TQfOPDc75s5Ph6NTCM+66wwDIQAHehURQDkhPjEbUtXdF3jj4Q0tiHCSbxcmmAoGc7gC/GIps4f/AE8/4Yz5LvKt4zUcl9ojiyKBbaKEhgfivb/4T4xzuiLOpC5BSzhBbGpYLHmE+MbX2gTUkS0BLMVKOGCUndGXYZQSmSSgvLEknAFwJJU9c2MdMesUvt6RImkhJDXWcVNQwIPkPEwkS0qnKUU3igXaVxLqFW+FEA2Ngi6EF5ZKSaUSC6XrXYKacY2LBZyEXgDtbRBIzwrvZo4SdtmMoYavyT9YrmS0pFZdOSfrGhKS9W84E0rOAQQQz8Rhn9IqPMvtGnJUUBAwBejVUlX0EF2IIE2QWJSZkxH5sDMtCfPZinStm11qSgoUpJmIAF4JJehxwDHmfW+RbErk3kpWnVrUqrOBr0qPkqO8n6M326OfpUSpQUUTVlCWUUkCqXQWC1A1L5VeAdIdt06tQ1E8EjNKGfc98GNO2LASuWzJWtC9qgulJUee1Kf+qMychJH+3wp+scpqNuT7Y9sZdoCRq5wUJqSAQi6dpF4UWS90NhmY2ezvbiWmRLQpM5Spewo6u85TQMQp93hHN9qLKn7xZkpAqsEth30JHqY2+zFnAQsXASFnPIl93Pwj1/l1jtx/H3p1Vn7YSVqSkInOcBqphfkwjbs9oCxeALcQpPkWMZFksyQtBY1Csa/lyrGxKlgUccI6ePLnNsZ48bpbrjuHifpEBanxDjrEVS23DjDXOJ8WjbB9aTkBTFjjnC1xavzPziISRmeufnErrcIoV40JOEOVEViCgITNxygLETD+0KKkrA3eEPAGoSp9oJHIk+RDRelHD3yaK1S5mRS77jhwrFcxS2LXX4uOlKxGV+rrh75QzGuHvpGcRPNQpDVoAR5xZZJkxnUxORFPP5wBlzh5fpESvIOIzLVpsS1hC3Te7pJ2SQQCkKyNRTPJ8iZSFzsRdR8OClfzbhw8d0YzzmM3WscdrdaVFkGmavkn64buBUuSAAAPf1icuzXRuAi5CQ140A35Ded0eLLl5Luu81j6KXKjBt1sMy8JZZy1/nQJTw3niWrhZb9K610S3uYKVmrgNyeOeUTstkqnhWlMBSMcuPWLXH5q1FjKQAGIA3YAdaxVbJwQkmhOQar4b4NJfA8y/oM/TnGbpazCjBRNScXU2T4Z8qxeP0S/bzTTE0zbahAWUkm46T3bygktvND9IqlaRUoKdQUFBQBOI/DSQkVqQSeXlAcy0Kk2xE6YhIZV8X5kpAcXT+ZT4l8H4RToizTFCWbhUB+IUibLOBSkCheoAV/U0evheOnPlNvTdGWgLSm4xTPloL1xDIXUmpZSPCOsQimFBHBdkp0qTLkmYojVouAPebuIZgWvEvyAJLUjrJnaBOBSpIdIqQKKLXnDul90eeY6tdL2MmF6AORxw5lvKMjSaSLy1MooSTwoHoI1jbboa6kDrT0gHSUtU2WpKSEqVmA+YJDEnEU6xu+HKszySPOtFWkrt8sKBopRVgRsAh/ECBrNOKpJDOCZ2BZmSFOxxyjD03pBEmcxmzJgI1ToQiqyAFJJJDgEVIFSDxg/s5ZDPmzEImFK0JKFBSUghKnMrPukFtwauIjt+PrTPPt2tinqnplqPeEsAk4l1OzCgYJR45QXMkKCX6YfrFnZzRhTZ0BRcl1EsxqS3KjBtwi7TEwouAFySSaYDjHjynb0T04HS8oqtsqj3VywwB/jmGj/APxRr6Fsn4i0lAqDwqOnCMJNpKp65hJSplKCgWYoQoNQ75h8OEa+iNIlM4XVBSHTV3bWJCwauQCFhuYjrlNYsS9unsx25TAubwxyul+lI1SK+/pGZZ0MtKlBnUoYuQ6VcKZQda7YhCSpa0pQPzKLCOv/AD39XPy/0JB4GIOTkG3vFFltOsvBim63eoWUCQbuKXY94CCDz6x6XFEn94Zm4++ESD/F78HhyICsvkR75w6AS/v5wkoZ/rCUSMiekFTB9tChwtoUEFiyqFLhA4fpFS5Z4gnAlJLekbP3tLO48YSpgOaTwLfOGmWK5FAMMXBNTziCZ1Wang3nnG2Jm6nIiK5st8Ug+H0gOa7Q2Az5CkpulQ2pf84BZ8QxcpPBRjnND9sLpUqYDqCsJSW25bIQm7MrUPS9vdy7R30yzyx+VuIHzaOI0poIy7RMuS1TJM0uQCAHV3gQS1TephhviaNukGmhdC0zLyD3RQucqM/usDzrXMnlpoKJeSUhweKsz4NHn+jUWiwz5stCwpAIWkXnNw93GiyKJ34Y4j0ns7pr7xLCmBGefzvA8/GOHkwuXUdscpO0JtrlSEFW0spSVXUIWssMmAoebb8IAPaGQpW3rlMAVpTInkBIJUlBFypLhzgQk7w3UWpaAlylzS6PiUSyQDk5auWOUSsVhuJ7xKlG8oioKjjQuwoABkABHGeLXtrntjnthJGEm1HlZpvzSIwdLfaHLJOrs9qmGgCdSQ7gl3KhxPIDe8dfpSesS1GWyiACKY1FBWoOD04bxy/Z3QsqwyLiNY3e/EN8hwCUpoyU0wGZcvHfx4z255V4z2h0hr5qQuXNSpU+/MvgAC8U3UBsGBO7KmMWWDSy5MxSpUpd2Y6SSzEpUElQfNOWVSDHYdppQm314lK0lg1dVq0h6Pkt4K0DoUfdZZJcAqlpdLbF/FQJr+ItNcwgR3ZUI0/amXLTo8FUwHvLSDj3qipdQPOCD2htk1N1WjQoKBH+qkP5c/OOg0Za7y5VBeukGlCwIZ/iLpNc5at1NGVagCtKReKZjgYACZjeLUYqUIz/AIrk5HaTSCUG/Yi2RM1KS2ISSxKjk+ee+LNJ6Ut5TeNhaUElSx95DkB3clNBwAjtE2WrqYrypRP8oPrjEbZZyQzJLsl2+IhOAHHfFR4V2hnTF2izoXZ/u6ZVxpYUgs6kYXQGoAWLnaUc4s0fpubLtptAkqAmBmCkl5ZCRyLXUqfgI6HS9n1ipk0XanWBhQj8QpbMbMvzgxWgpZWsi+WVqwylCiUS1JFCHcoX4jcIux0Fm7cTALv3G0JIp/tkkinx7/SKrV2mvSiZlntaVJCklWqcB3unZVixSWbE5xdovQsucFBcycpQ2STOnB2YvRdXStJ6nCB7R2OlBS0JVOe7fBE6aAlnel/GstscOFecwxnw1cq4bSOn0SlqQU2lIZWSEKTtJehQysW5HfHR9nLTJWL6Vzw99REwC4LyTcvq1YF0JSEioZuDxzXaDs8Jc9QlFag8tCLyydpUzWKZRcpxFRzNTHedkfs8lykJM9a7QokKuLJMtJ3hBJCiHNVPi9ImeWOM7XHdHotU21Efc0bDpUJ0wESwzOEgsqaMqMBkqN2wdmEAmZNUZ05iL62ZNGOqQAEyxjgH3kxsyZV0BhQZReqXSPPPVkdLXmuh0rRpG0KmFxPQCKUSqSQgIoSxCScwSC7COrvcfWM21WHV2sDBKhMONCSQpiOvVn/KXJmTGrVv6RWPZMuUlY8kkvXyKTM3V8TEjMbLDgYDSFEOD8h0IMMhCwS6knDf1qTFcxl4tUN0IiJriPD3WBBJWqpYAO1TFqEEYnDi4MBaCnMHzhRQhYbvA9RDQGiVDe5H8JaEJbs7ViwzgaXWHICvnDJmAZNlQCIypVLbAlzu/akPLnTEnEKP8Q+cTWaYtx9iGBAxJL5uPkIBhpBQLEIJzo0KZpMNWWDkW/aFrwOPh5RVakkp2CpBPAHx9+sU047tTaEpUialABQSCCMqmtGY7fVhugfRdsSmbLnSVJSFKAWL10F+KnAVeIDmhcO2Mbekuz82cgpVOBBb/aDhq0yBJHlRo5w9kFSwoG0KCTVlS0hJYuHBJFCEgjhEsWdOpt3aBUma1qupZxLUAbq1VBUAzktssKh1ZERZontAq0EhKhLCaKF0Uxa8XIUogA3RQBQvFyExyv8Ag5TMFktk4rRON2VaBVaFEAollzsIUUqe4yiRU3VARraO7KTJOyJ60gMbpShSWxvJcVCvi9DAdnLtdBthQFSWxLYvn+mUZv3pCbKkXyrYSgFXfYsgkkZgE1bKApVgmJrrwpOLCWgg+GB5ecA2nR+qExKVOJk5c0bIotQvlL5gFG7CZCSaKzdKyXlFX5lflFNqYmesnxI8I1dAWMK0ehKmeoByurfVGh33OqYx9NWi6FAAqIVQU+FYDtQMFgf1RpdlpCxY5WsAQpIKRLFQLrFDk490Bq97MRN9rrpOSNsLSShCgFEsXYqSokVoApKuilco152jwhQCCoXwUF2YkOUvx7wf9oxv8XlqmzJILmTNKVJa66JoUlgcFABTUwJjbk6RC7OCdpUsAu+N0BQV1S/V4C8KeomM7OCxIesCaYtC0SVLvpYA1bMJUXxyZ+kaEmYggUwoDwNQ4pRiKRi6etctZlylJqSXbukEpS9caKVTgYI5q2WdUtkipTMlSwBjeTIUkmtHck9I0FylBK3/ANtUphjRACQ5b4WPWKLUApSVAkEzlqNXIUyMHzAPW9wjWEl5k5ALlSXxOSKk8BsjjAqrR8xUqddFQvYwFCA6FcXSggb2GQppaTWEBKyCQCxfN8c6uW/tgL7t3bpYrRLNQDty1FHiympheEHaWlrm2dN0J2gSWehAu86KUHbdFVxBTfmyUqDf5iubqQhZ/wDEeEepWKTQHwjzZKT95stMZkxbDhLCTxxURHptkmOBQx5fL/Tvj/K4YgHAVflh9ekF3YHQXehr6D2YnIUcCOUTFmsfTOjwZqJlHS4wxBB8C7MdxUM4oUl93nGtpSUSBkxy40xjN1awfqxjv470xkpFnADMkNwiUtNKs/Bz7MXlBxJMU/d3NSS/KOjKDVb0+cV/d3Jw5wSuV1iAlH3+kECqlKGCkjx+sPBQsysz78YUBcgkPQV974kWIyJ6wOmeyXYAdKeBiyXe3ADn50wiBaqtAfL6xKdJFKOcuflFbGpYtzf0whgSTUH+36RQ6ZCs/IV+cJJLZndeH0iC+Azzr5ExFl4BNOP1eKCZaswkCmLV9IH0hZb6e6k0OIwLXaUq4JB4RHWnA+RJPWLgoZg13A+bRBzfaPRSly2SgG7tBiUrBDF0PTLJsBxjFn9vzLlA3NaChbJLhcqakM90sSgqZ0j9R3M5lZVrVhRxjU1jzjtv2RUTfKwQVXkm4zTSwKQUk3QtgrdfB3gGiS/tbSkLZN5SEIYuyVzCUhYomiQ5L53SBkTmWvt3rZm0i4bizSZfRtqTRLBkkIupJON1QcRwKuz02WduWoAggKKTdcKZwvu4pZuJitWjlUYpNACBMSSWFSz4OD4iLqQ7r0PTXaUIkIISNpSioguTtynZQoQyiwyo5jc0V9ocqUjVzbyAQoIUZZJMwKzu0LUdt0eQyrPMQQSkqSCCxcgse6q7g4Fag1jfsXaVClEzrOJykrCkla1hkFryABQuE0Jw4xnSuqVpuyqAWlSJcxUsEOpROslKUJV7IglMs8QTHSaH7Ty7qnVLuiaZagFgvJmm8hTZlKlqSW3mPOV6Ys6pomGzCie6CydZt1pUpN4Y1pnBitP2aYGMmXKnKJOtum5rFTioJ1aSWlsQHcl3PA3S+/desdnJn4ZlkEmUsyy5BJCO6o73QURmaWtSFTpjjZlhKQTXaK1pV4MFdY85kfaYuzzFy5OrWlLpC9vbEu+mUwUaJCSihrssTkMj/rtbkXbwvpWb2JEtC0gEpA+JL77g5Q0j03SBUgSnYhU1RORCiJhL7wGA3snONSTMQlZUVEBKpd9ZLBlpVLcl8HKfAR5MjtulSkKUhgkuU/l/3jQN/GB/TA6O104CdeKFJnpShSciAhioBvzVJpiYmk1t6lN0mEp/1Ei6JirhUHvBKZgBrRjLMGWrSRCyhJFxbKRWl1lLOAwP4f8AaY8+0f8AaVLQm6tdoCgFJ2xLnh2UAXJSTd2QA2AzzrmfagkXAyZtxw5s8lBKHohgTdDXhT4zDa6n27WxKvW6zuWJFqUKvTXNR+vjHo0oMO8H6Y4Dzj577O9udVPlLUnWatCpYAqbq1JUnCqlB7uZN2O60z9r6bNOEoydtIdYVeDKUEKQKOCLqlOd4EefPx5XLcdZlJHqksgUvQ6wCcSffvxjx+X9sdsWlRRIsyabJMxOYJS4XND4o8+l1m+0m2LUVTVyJUoAYTbOlzUq2ryjgU5ZdIcKm49aWQoEEe98YsqRdcOXGNTj9I5izdqF2gpSlclZUCQdYtYN1nLplhGe/wAY0LLLm3nXMl4C8ESyHbiVfKOuOFlYtlbRUcw/X5RWq1gCpTTGrsIGSoVxHvezxAzGzpkyfSNsiBbHwKS2Lfo8SQo1r5n5iBEzxViaYhhErj7wTz+ggCVVzV/dCgVSjvPi0KAIn2NObr5q9AAWiIYhu7y8KOIv1IOPoMPGK5ssJHeHgH6UiCqTZbr7SjucjjlhFhsyca0/iU3Vi0BJWq8wdsXIow4n1/SCUk5qfkOu9hFFwYZP1/WGmKzUbtd7DlUxFbjaGA+IgDiYHmTkqDLALVYOoeJAAP0gDDM9tj5wNPmV7h8B674qQpV5wBcwACVO7b8DgcusBTJ575BTv/DdTDLaUWgDVWg5JyzUOr7TCIWqUmbLVLnFKkqBBSFA0ywZjQFwaRi/9RMnurvPdF66H8EMNxcRk6f02UsElQUQXINEnMJ3kvnhkA1AwbdpO1aImzJUualcucb7rSlRWl9m8RULSXDg8c4HHbaWsAT7DZpgfcUmhdnN4szjjGBpu2rmteSSUhgC5zqXIvP1jFIGaFDko/OKs7+XaWnSOjZif/QmUtiPwpgAcsbzAA4igdmJ3CNbRZ0IUnWG2SyWZlKIGylx31hRvXi7ChAajnzegzWOdYlf/j8RDca434elK7OaImIvJt60zLr3VBhf+G8qUmh3nnFkz7NbGu6JGk5S1KUAxCKcSNaC3IE1jzPWq3pPUiCLDpFUtSlEOShYSxFCpN0HHJzF5ROF+nbWr7F1370m02eaFgkElTBgAxUAQ5egerHdGZM+x63hV1MuSs3XdM1gxURitg7g8Y5T70fhPh9Iulafmo7q5qW3KUK9DBNWNZf2cW5KlJNlUbrFQRMlqIdIIDA7LgjHfAMzsZbAoo+6Wlw4YIvVze6Iul9u7UA33qezNWYo0pvJ3Dwg2z/afbUEKTajeFahBckEEl01NTUxUYMzszPQSVyJyQGqqWt8ndxw84ylWJQxBHEgjPc0ehWb7YbcgMJ0trxU2qljaUorUdkCpUSTzMUo+1i0JF38EpulLXVCigxZQXeBYmrvV4bHI6L0HOnrJkSlTLjKVdBpjTyLcott+h1JJSFBL1OsaWrZd9gKUWDVOFDHoEr7V5EyzTErSiROmXnVK1iasyVAatQfDFWL744qbpSzPeK1rOsEzNmD3UMUUQHVQYg8ImwDYezUycDq1Bd2qqtm2KmGL1fCKVaJamsG8llH811qPgcekHS9MyEhIaYyVFRyvKLVoaYecdJoHslMtQviTMQiYFfiL2Ay2vKSL5USRRwGIijtuyVuULFZ7pmKKJZSQ15OISbpN3Z2LwA+JqtHUG1bL3Fu2ISPmx6cIo0LozU2eXKQQQhITmDR3qz4k4wfJSr82PEvQcWEYoz9aV1vLRhVSAKbmc16RchF4umYDTcR9ILSSDkfZyJhAl3AHl44wEJcpITUp9XbnETMJJCchiePAQ0y8c6Pg/PczQiUkMRQVY1iCaAW/UwopAbBHk2PSFBR5ClO4fw+sTTLbKoq1PpEpRXiQkch5uTEVhIU7kk7sPSJEK0pUe7dHMt8oHCbtAoAnr4UghUtRSxeu4t5hPzisWcvjTiT8o0IKqHJL7x7aKAACVMhsi9TFxUre/NIpk2LwHO0drCBecZ1YcroxxzgA7VMLglZDEMLzDABqEPvrAFrSFKAUSzgs+eFa1jVm6MSmgHRycM4z5thuh6AnB8W3loyoCZPAwBVXP1D4ZUjLt1nvYu5OBZmxOArlnG5OksMutQS3OAZtlph5+XpE2unLztGA099IAn6IGNY65VlbI+cDTLMHwatKe8jGts6cmrRoEWSNGD4X6E0janWQCr7/LPH28TSkY1A5t1IfGNbNMY6BQrcM+7l0iKuyGYII5erx1EmyBX5tp99KCChZbqq58B61hsefz+yqxn6fIwIdATQKKAHOPTDZCQO61a138BzgO16PU9DiaC6QOu8RdncebzNETR+Z/OB16NmcDzAjuZ1lHFRGLCB1WYbvbw6XlftxK9HqzSnoPpA6rGr4R4x283R75QDaNGndBN1yKrKoZecREvhHUq0fFH+FOf0huHbM0XbjJnIm6lE26XCZgKkPRnAIduMeu6H7fz5t3WWVBK+6UrIL50JNKeUefS9Db38oOsWi6hgDXcPOkS2Hb2zR7rQlWrCXHxB68xXCLJ6VjBFf5h9I5XszpFUuWlCwCkYYBq8o6lNuB/IPL0cRlrSm6oi6oKHIg+jeYh1XgWCVnmB5RaJwyA8j4Vi5M8jhzD+kE0AmIJyUH6ejQxsyeD7y/zjT+8FqsOJD+sVBYPdSg8tn0iLoAuQT+bwf6woNXIBLlA8frChs0OGB5n1gRYxhQokZJeKeXyMTsiiUly/7w8KNEQnHa/qMC3iXr7cwoUVRtpoA1NkxiJLuTWg9RChRlVOkksKUplGfpQbX9J+UKFBA80U/u/4xWseh+UKFEaoSeGE3mP+IgVIZRamycKZCHhRtmLHqP5QerJ+sXWFZuguXvgdN3KGhQB0+Ya1OCPlFCakPWhhQofCs1YqOIW/iIoUnDr6mFCgik93w+cUzxXw84aFABWj5mHTn1hQoyomSmnQ+saVgSN26FCiK6/RaA4oMB6GNBYZ2pUQoUVU5fdB94mHKy5qcvlChRUGvFK1m/icR6CGhRBcqUDiAeYhQoUUf//Z"/>
          <p:cNvSpPr>
            <a:spLocks noChangeAspect="1" noChangeArrowheads="1"/>
          </p:cNvSpPr>
          <p:nvPr/>
        </p:nvSpPr>
        <p:spPr bwMode="auto">
          <a:xfrm>
            <a:off x="368300" y="-5921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jpeg;base64,/9j/4AAQSkZJRgABAQAAAQABAAD/2wCEAAkGBhQSERQUExQWFBQUFxkYGBgYGRoYGhwWFxgVGBgYFxgYHCYeGBkjHRcXHy8gIycqLCwsFx8xNTAqNSYrLCkBCQoKDgwOGA8PFywkHBwpLCwsLCwsLCksLCwpLCwpLCwpKSwsLCwpKSwsLCwsKSwpLCksLCwsLCksKSwpKSwsLP/AABEIAMIBBAMBIgACEQEDEQH/xAAcAAABBQEBAQAAAAAAAAAAAAAEAAECAwUGBwj/xABEEAABAgMEBwYDBgQFAwUAAAABAhEAAyEEEjFBBRMiUWFxgQYykaGx8FLB0QcUI0Lh8WJygpIVJDNDshaiwjRTY2TD/8QAGAEBAQEBAQAAAAAAAAAAAAAAAAECAwT/xAAiEQEBAAICAgIDAQEAAAAAAAAAAQIREiEDMUFREyIygQT/2gAMAwEAAhEDEQA/APaNYIbWCINDNHJU9YIWsEQaE0BO/CvxBoTQEr4hX4i0M0A5XDX4ZoV2Ae/CvQ12E0Ar0PfhrsJoKV+FfhXYa7AIrhX4YiE3KAe/A0u3gzVy63kJQrKoWZgcdUEReTyjJ0Xayu02sEJGrMpA3tdWqvVRgrX1kLWQ3hDPygHMyG1kMTyhvCIHMyFrYiekM/KCpa2FrYi/KEowD63nDiZziD8ofW8oCQmc4bW8/GIlfEQxVxEVU9b7eFFd/jCiIMeGvRG9whgeEVzSvQr0QvcIbWCCrL0MTEQp8oa8IIlehPESoQ14QEnhnhisboZxugqRMK9EekMeUBK9EJk1mYPUAtixxPFsWh+hgG1WwpnSEAbK9Zep8KQ3moeEAdJtCVJdJvA4EGkSKhX3lELovOzHfg/PfDKUIKlehjM3RW/CIzFECgHGrU4UMQWBTxiaEkf5i1TH/wBRaR/YCx/71DpGhMtqgHEoFtyh41AjH0Lb2VM2CfxFiikFila0sTexw8IK6O/CvQPLtLnuKD/y+NFH20W3ookVQ1+GKuEIIO478N+HpAPfhiuIqVwI6Q18QDlcMZsMVxF4KlrYbXQoRVALWQtbEL8IGAkZsNChQGgqfEjO9tAq7ckFrwdnajtWrbonruHlBzWmf7aG13toqM7nDJnbwYC3Xe2hCfz8Igmbw8ocr4QExaPHlC+8Q0qpA4xGWGKtycgeLRRLXe2iOs4nwiYWgg4h+O/dxiK1JpXyP1gIm10AuqcGtAzGG1gO/wBIZS4YzcmDwUypuXvlGXbJn+albkS1+Zl/SDlWY5KUP6vqDHMSZ81WkFICzcEsAKIQXN6pAu0BBp/K+DRFdZrqtEr++BpSV0JUDv2R1waL4BzO8eUNrTDZGKjXl6wFNsnKKFBJuuCCWwyJHj7ywexc0aqYUBQTfUWLu4U3qnLjG9b0/hKwchvEgAecYXYecoSUMaEPiW2itZ84DqL2UREyEZys2NM2oWxplESeA4wEyYplWxKlLSHeWQFY4qQlY8lRIzaUAPjGPofS5XNnJWRSYpKAMglUxDlsyEox3QVt647z4mFr+cQUrh5mETT3vgh1LfM+EQYexDTJvv8AaEFUfEO3UCCnPXwhQivgIiTuEUJMJ+sXWKqwGehp0NBEbSi4opbD0yiCCYUV3xwhRdApdjCloWpiuXeumr7QANAWywbfvi9Twiv9vZgWdbaskoZnKioEMxYAJUVO7YAxGF66VKgkDMu2PKHmickgpllY/hVLqOUxm8YDs1tEwMpKQcWqoEOQ7LSk5ZgeDEkatGSR0DRYq4lRLFC01IdVxlMHvJ1aiwYHFjTCIqFcX4RFgBSnv1hlhJBCgCM6PShq/SCHK1Iqip6YUwrE9GrUtcx03QQWq5d6mgAFecUolpBLAZcsKMMAOUUrCg7LZzRkBwCd9KCkWAhY6c84lKqsA4E16xgWiXMkKC0X5yVkJXcvru3jigVowGKqEmjGmlPJXLFxa5RUAQq7tBxgysDXLMQBTsSN1PAjjFd4byDxf5xRJLSylUwzVgG8SQhSnrQ0Tk2IOZxjOk25ZDXDReGueoIOWOTk8cc4rUVMKtmoAx+kctol/wDELQvEFSE9EhLf8o0lW+0of8JLDC6oOQHqXLD9IxtC2spmqvy1gnaLFJDEIu1v7kPweCyOxROOFc8uPrWJTJhDeVf1gJOkkqyUDj3XozZGLbJaUTAChY4uFAn+UqDMz8oGj2hC1ChummSSG3Vr76RTLTNP+4zbgk/+PhBOvSQK3XFXxA3cD9DEdakgMr0pwYUgM3ScucEk66myWuoc3VXlMDjQYCMvQthmySZQmi7KdI2UuUpCWJdvhU9TiOMEdse0SLNKCyL6gSQliQQlKnJ3AODluzjM7Az5syURNWVTEK2plLxvBRY4u15uQhpXbCSvXlBm1TdYFADvL/KWY4F+kRmWdUtakqXeq6QwGycHzOBrEtDSyJgUpV4lNehKTQUxbKLO0lrRLnSrxIVNCkpZJL3WJwB+IQKDs81V5QWhISDskVBTk9cc90B6DRsJVTFZOyK31FQLs9K+Ji/SVmKZa++CASO8GPjGT2WlpNnlFV/uB3JwycE7iIg6JQrh65eURmr8uPWGVaGBLH3ziuXbZarrTEMTVyHAbdvgiYBJACSajdlXdw84uVSzrVdWppookOSCyKDqDwgJVtTRylyWCQpJJJ3AewMWgoKP3W7LSCDNuspL4kEHZNGNXrFimXLYJNNrf73RElOVY1bfZNmgcoIAoPgYtuyjnrRaymaA6VS9oKId0rSAbqic2IPI7hAa+iFfijKh9IN0xZQUhYxTjyP0+sYn+IapQVdUWcbJTRwRW8KxQjTk2ZMUFXrmTpSmm43VG95coJpcJqfiT4iHgOdpFKCypas8Ak4EjJ8wYUNrpvLlVzPIgQKjQyLxN3Eua1c5wUpJxDHnT5QvAD3wgwpTYEpqkNxd/WLhKcZ9CPpFYJfANXKEC1GaKLTKatS2Tj6RFcsnMjk30iDnMeh+cOQ2QeAcySM+WERVLJ9+2hqvv8R6wpgBFcICH3QEvdB4sIdVnJBxG5mp4jGERV6+fjSK7RPI2UAFZFHdgN6iMseZHOJbJN1ZN9RNaTgMWepwG8+8oUuSRUu/PL6xzdqtNsl3TK1Cr5JN++CT8T3mZgkAZQJN0tpL/wCsnklR/wD0jF8mM91rhb6dFp20iVZ5sxZ2UpUS+5mapq7xwvZ3tUF61S1XFFV+TdBDSXMtCVmgJaWTeL97Joz+1+lreuzzRNVJuXQ4CS+LkA36HAPx5xzegF2gTJYlLSgrlAVD0E1ZzIwKoXKWbjWGOsv2ep6G0yNXeUUKATV1XS6WeqhcFFJoCKlQyi602fWSlLlz5oLOCm4e7UhwlqgGoO41wPO2XR9vGE2Sx3p344LD1aNPQ6rYmcmTNVJurdRCEEUQxVULYVuDi/WOX5o7XxT4qKNEW26Gts7D/wBtGI/ofGKJ9g0gC6bWs8NWhstyBHZhBH5hxp54xUqWVZjw8M+sef8ALn9rwx+nkPbGzWxMlSp02+CQhjLCWSVA0YMHupfrxePZS3WxL6laAV3VKvS71CFMQHGSCOpjovtQBElCSXeY+BHdS5q/Hyinswky5iKBtWqlcJc0g/8AbfHUx3nky4bYuE20JNq0iVAvZ3S+KFA1qxdZGT4ZxdLtWkEqClS7Mpy7JN2pZJUWBO7yjq0qIUxZ6ZkHZNcRuMQ0pZRdKlSwTTaAB3Y5tj4xyx82W2rhiztI6RtSbNM1iUgpCgSmYvI0IdGBTk8Gdn74kyhfVspSDU7jTygHtHJkoRMUsAIDlRAPdZ1UBxY0HCC9EWYBCSHLpSe8vMA/FTvGPc87YWtRFFOeLwFO0epRrMVi9Lm+ldW/jBkoEYPvqVGvV4nrHggMySDShyoGzqaQBOlWhTAFCUhRNFLYk3a3eDAgfWNq+cCn9oZ+Y5iKM7UrKtpdMwNkE0NQktRqGJ/cQogqckOxKicW4scBjGgX9tESnOvh84AZcmofk9frAto0Ulfevf0rWn/ioPGm4HXdCKIowTYLSKSlSggYBSJildSJgc8YUbhRwhQBF0EuWMItiGp1iwI9/tDKRvqPe+Msq1qplxy+UIEO7DxhCSCKfKFqsqcKfrFDucm94Q2sP1iJUp6h33EfMuYb+g8tk+pgEmYc38aeBiYL5091wiCNo4UhFRe6nHM1YfUtl48c5ZTGbqyW9QpswuyaqbPLiW9M/OIzZV2WpnJVicyTQftkIJlSGDDE5n1MK0owG4E9TQfOPDc75s5Ph6NTCM+66wwDIQAHehURQDkhPjEbUtXdF3jj4Q0tiHCSbxcmmAoGc7gC/GIps4f/AE8/4Yz5LvKt4zUcl9ojiyKBbaKEhgfivb/4T4xzuiLOpC5BSzhBbGpYLHmE+MbX2gTUkS0BLMVKOGCUndGXYZQSmSSgvLEknAFwJJU9c2MdMesUvt6RImkhJDXWcVNQwIPkPEwkS0qnKUU3igXaVxLqFW+FEA2Ngi6EF5ZKSaUSC6XrXYKacY2LBZyEXgDtbRBIzwrvZo4SdtmMoYavyT9YrmS0pFZdOSfrGhKS9W84E0rOAQQQz8Rhn9IqPMvtGnJUUBAwBejVUlX0EF2IIE2QWJSZkxH5sDMtCfPZinStm11qSgoUpJmIAF4JJehxwDHmfW+RbErk3kpWnVrUqrOBr0qPkqO8n6M326OfpUSpQUUTVlCWUUkCqXQWC1A1L5VeAdIdt06tQ1E8EjNKGfc98GNO2LASuWzJWtC9qgulJUee1Kf+qMychJH+3wp+scpqNuT7Y9sZdoCRq5wUJqSAQi6dpF4UWS90NhmY2ezvbiWmRLQpM5Spewo6u85TQMQp93hHN9qLKn7xZkpAqsEth30JHqY2+zFnAQsXASFnPIl93Pwj1/l1jtx/H3p1Vn7YSVqSkInOcBqphfkwjbs9oCxeALcQpPkWMZFksyQtBY1Csa/lyrGxKlgUccI6ePLnNsZ48bpbrjuHifpEBanxDjrEVS23DjDXOJ8WjbB9aTkBTFjjnC1xavzPziISRmeufnErrcIoV40JOEOVEViCgITNxygLETD+0KKkrA3eEPAGoSp9oJHIk+RDRelHD3yaK1S5mRS77jhwrFcxS2LXX4uOlKxGV+rrh75QzGuHvpGcRPNQpDVoAR5xZZJkxnUxORFPP5wBlzh5fpESvIOIzLVpsS1hC3Te7pJ2SQQCkKyNRTPJ8iZSFzsRdR8OClfzbhw8d0YzzmM3WscdrdaVFkGmavkn64buBUuSAAAPf1icuzXRuAi5CQ140A35Ded0eLLl5Luu81j6KXKjBt1sMy8JZZy1/nQJTw3niWrhZb9K610S3uYKVmrgNyeOeUTstkqnhWlMBSMcuPWLXH5q1FjKQAGIA3YAdaxVbJwQkmhOQar4b4NJfA8y/oM/TnGbpazCjBRNScXU2T4Z8qxeP0S/bzTTE0zbahAWUkm46T3bygktvND9IqlaRUoKdQUFBQBOI/DSQkVqQSeXlAcy0Kk2xE6YhIZV8X5kpAcXT+ZT4l8H4RToizTFCWbhUB+IUibLOBSkCheoAV/U0evheOnPlNvTdGWgLSm4xTPloL1xDIXUmpZSPCOsQimFBHBdkp0qTLkmYojVouAPebuIZgWvEvyAJLUjrJnaBOBSpIdIqQKKLXnDul90eeY6tdL2MmF6AORxw5lvKMjSaSLy1MooSTwoHoI1jbboa6kDrT0gHSUtU2WpKSEqVmA+YJDEnEU6xu+HKszySPOtFWkrt8sKBopRVgRsAh/ECBrNOKpJDOCZ2BZmSFOxxyjD03pBEmcxmzJgI1ToQiqyAFJJJDgEVIFSDxg/s5ZDPmzEImFK0JKFBSUghKnMrPukFtwauIjt+PrTPPt2tinqnplqPeEsAk4l1OzCgYJR45QXMkKCX6YfrFnZzRhTZ0BRcl1EsxqS3KjBtwi7TEwouAFySSaYDjHjynb0T04HS8oqtsqj3VywwB/jmGj/APxRr6Fsn4i0lAqDwqOnCMJNpKp65hJSplKCgWYoQoNQ75h8OEa+iNIlM4XVBSHTV3bWJCwauQCFhuYjrlNYsS9unsx25TAubwxyul+lI1SK+/pGZZ0MtKlBnUoYuQ6VcKZQda7YhCSpa0pQPzKLCOv/AD39XPy/0JB4GIOTkG3vFFltOsvBim63eoWUCQbuKXY94CCDz6x6XFEn94Zm4++ESD/F78HhyICsvkR75w6AS/v5wkoZ/rCUSMiekFTB9tChwtoUEFiyqFLhA4fpFS5Z4gnAlJLekbP3tLO48YSpgOaTwLfOGmWK5FAMMXBNTziCZ1Wang3nnG2Jm6nIiK5st8Ug+H0gOa7Q2Az5CkpulQ2pf84BZ8QxcpPBRjnND9sLpUqYDqCsJSW25bIQm7MrUPS9vdy7R30yzyx+VuIHzaOI0poIy7RMuS1TJM0uQCAHV3gQS1TephhviaNukGmhdC0zLyD3RQucqM/usDzrXMnlpoKJeSUhweKsz4NHn+jUWiwz5stCwpAIWkXnNw93GiyKJ34Y4j0ns7pr7xLCmBGefzvA8/GOHkwuXUdscpO0JtrlSEFW0spSVXUIWssMmAoebb8IAPaGQpW3rlMAVpTInkBIJUlBFypLhzgQk7w3UWpaAlylzS6PiUSyQDk5auWOUSsVhuJ7xKlG8oioKjjQuwoABkABHGeLXtrntjnthJGEm1HlZpvzSIwdLfaHLJOrs9qmGgCdSQ7gl3KhxPIDe8dfpSesS1GWyiACKY1FBWoOD04bxy/Z3QsqwyLiNY3e/EN8hwCUpoyU0wGZcvHfx4z255V4z2h0hr5qQuXNSpU+/MvgAC8U3UBsGBO7KmMWWDSy5MxSpUpd2Y6SSzEpUElQfNOWVSDHYdppQm314lK0lg1dVq0h6Pkt4K0DoUfdZZJcAqlpdLbF/FQJr+ItNcwgR3ZUI0/amXLTo8FUwHvLSDj3qipdQPOCD2htk1N1WjQoKBH+qkP5c/OOg0Za7y5VBeukGlCwIZ/iLpNc5at1NGVagCtKReKZjgYACZjeLUYqUIz/AIrk5HaTSCUG/Yi2RM1KS2ISSxKjk+ee+LNJ6Ut5TeNhaUElSx95DkB3clNBwAjtE2WrqYrypRP8oPrjEbZZyQzJLsl2+IhOAHHfFR4V2hnTF2izoXZ/u6ZVxpYUgs6kYXQGoAWLnaUc4s0fpubLtptAkqAmBmCkl5ZCRyLXUqfgI6HS9n1ipk0XanWBhQj8QpbMbMvzgxWgpZWsi+WVqwylCiUS1JFCHcoX4jcIux0Fm7cTALv3G0JIp/tkkinx7/SKrV2mvSiZlntaVJCklWqcB3unZVixSWbE5xdovQsucFBcycpQ2STOnB2YvRdXStJ6nCB7R2OlBS0JVOe7fBE6aAlnel/GstscOFecwxnw1cq4bSOn0SlqQU2lIZWSEKTtJehQysW5HfHR9nLTJWL6Vzw99REwC4LyTcvq1YF0JSEioZuDxzXaDs8Jc9QlFag8tCLyydpUzWKZRcpxFRzNTHedkfs8lykJM9a7QokKuLJMtJ3hBJCiHNVPi9ImeWOM7XHdHotU21Efc0bDpUJ0wESwzOEgsqaMqMBkqN2wdmEAmZNUZ05iL62ZNGOqQAEyxjgH3kxsyZV0BhQZReqXSPPPVkdLXmuh0rRpG0KmFxPQCKUSqSQgIoSxCScwSC7COrvcfWM21WHV2sDBKhMONCSQpiOvVn/KXJmTGrVv6RWPZMuUlY8kkvXyKTM3V8TEjMbLDgYDSFEOD8h0IMMhCwS6knDf1qTFcxl4tUN0IiJriPD3WBBJWqpYAO1TFqEEYnDi4MBaCnMHzhRQhYbvA9RDQGiVDe5H8JaEJbs7ViwzgaXWHICvnDJmAZNlQCIypVLbAlzu/akPLnTEnEKP8Q+cTWaYtx9iGBAxJL5uPkIBhpBQLEIJzo0KZpMNWWDkW/aFrwOPh5RVakkp2CpBPAHx9+sU047tTaEpUialABQSCCMqmtGY7fVhugfRdsSmbLnSVJSFKAWL10F+KnAVeIDmhcO2Mbekuz82cgpVOBBb/aDhq0yBJHlRo5w9kFSwoG0KCTVlS0hJYuHBJFCEgjhEsWdOpt3aBUma1qupZxLUAbq1VBUAzktssKh1ZERZontAq0EhKhLCaKF0Uxa8XIUogA3RQBQvFyExyv8Ag5TMFktk4rRON2VaBVaFEAollzsIUUqe4yiRU3VARraO7KTJOyJ60gMbpShSWxvJcVCvi9DAdnLtdBthQFSWxLYvn+mUZv3pCbKkXyrYSgFXfYsgkkZgE1bKApVgmJrrwpOLCWgg+GB5ecA2nR+qExKVOJk5c0bIotQvlL5gFG7CZCSaKzdKyXlFX5lflFNqYmesnxI8I1dAWMK0ehKmeoByurfVGh33OqYx9NWi6FAAqIVQU+FYDtQMFgf1RpdlpCxY5WsAQpIKRLFQLrFDk490Bq97MRN9rrpOSNsLSShCgFEsXYqSokVoApKuilco152jwhQCCoXwUF2YkOUvx7wf9oxv8XlqmzJILmTNKVJa66JoUlgcFABTUwJjbk6RC7OCdpUsAu+N0BQV1S/V4C8KeomM7OCxIesCaYtC0SVLvpYA1bMJUXxyZ+kaEmYggUwoDwNQ4pRiKRi6etctZlylJqSXbukEpS9caKVTgYI5q2WdUtkipTMlSwBjeTIUkmtHck9I0FylBK3/ANtUphjRACQ5b4WPWKLUApSVAkEzlqNXIUyMHzAPW9wjWEl5k5ALlSXxOSKk8BsjjAqrR8xUqddFQvYwFCA6FcXSggb2GQppaTWEBKyCQCxfN8c6uW/tgL7t3bpYrRLNQDty1FHiympheEHaWlrm2dN0J2gSWehAu86KUHbdFVxBTfmyUqDf5iubqQhZ/wDEeEepWKTQHwjzZKT95stMZkxbDhLCTxxURHptkmOBQx5fL/Tvj/K4YgHAVflh9ekF3YHQXehr6D2YnIUcCOUTFmsfTOjwZqJlHS4wxBB8C7MdxUM4oUl93nGtpSUSBkxy40xjN1awfqxjv470xkpFnADMkNwiUtNKs/Bz7MXlBxJMU/d3NSS/KOjKDVb0+cV/d3Jw5wSuV1iAlH3+kECqlKGCkjx+sPBQsysz78YUBcgkPQV974kWIyJ6wOmeyXYAdKeBiyXe3ADn50wiBaqtAfL6xKdJFKOcuflFbGpYtzf0whgSTUH+36RQ6ZCs/IV+cJJLZndeH0iC+Azzr5ExFl4BNOP1eKCZaswkCmLV9IH0hZb6e6k0OIwLXaUq4JB4RHWnA+RJPWLgoZg13A+bRBzfaPRSly2SgG7tBiUrBDF0PTLJsBxjFn9vzLlA3NaChbJLhcqakM90sSgqZ0j9R3M5lZVrVhRxjU1jzjtv2RUTfKwQVXkm4zTSwKQUk3QtgrdfB3gGiS/tbSkLZN5SEIYuyVzCUhYomiQ5L53SBkTmWvt3rZm0i4bizSZfRtqTRLBkkIupJON1QcRwKuz02WduWoAggKKTdcKZwvu4pZuJitWjlUYpNACBMSSWFSz4OD4iLqQ7r0PTXaUIkIISNpSioguTtynZQoQyiwyo5jc0V9ocqUjVzbyAQoIUZZJMwKzu0LUdt0eQyrPMQQSkqSCCxcgse6q7g4Fag1jfsXaVClEzrOJykrCkla1hkFryABQuE0Jw4xnSuqVpuyqAWlSJcxUsEOpROslKUJV7IglMs8QTHSaH7Ty7qnVLuiaZagFgvJmm8hTZlKlqSW3mPOV6Ys6pomGzCie6CydZt1pUpN4Y1pnBitP2aYGMmXKnKJOtum5rFTioJ1aSWlsQHcl3PA3S+/desdnJn4ZlkEmUsyy5BJCO6o73QURmaWtSFTpjjZlhKQTXaK1pV4MFdY85kfaYuzzFy5OrWlLpC9vbEu+mUwUaJCSihrssTkMj/rtbkXbwvpWb2JEtC0gEpA+JL77g5Q0j03SBUgSnYhU1RORCiJhL7wGA3snONSTMQlZUVEBKpd9ZLBlpVLcl8HKfAR5MjtulSkKUhgkuU/l/3jQN/GB/TA6O104CdeKFJnpShSciAhioBvzVJpiYmk1t6lN0mEp/1Ei6JirhUHvBKZgBrRjLMGWrSRCyhJFxbKRWl1lLOAwP4f8AaY8+0f8AaVLQm6tdoCgFJ2xLnh2UAXJSTd2QA2AzzrmfagkXAyZtxw5s8lBKHohgTdDXhT4zDa6n27WxKvW6zuWJFqUKvTXNR+vjHo0oMO8H6Y4Dzj577O9udVPlLUnWatCpYAqbq1JUnCqlB7uZN2O60z9r6bNOEoydtIdYVeDKUEKQKOCLqlOd4EefPx5XLcdZlJHqksgUvQ6wCcSffvxjx+X9sdsWlRRIsyabJMxOYJS4XND4o8+l1m+0m2LUVTVyJUoAYTbOlzUq2ryjgU5ZdIcKm49aWQoEEe98YsqRdcOXGNTj9I5izdqF2gpSlclZUCQdYtYN1nLplhGe/wAY0LLLm3nXMl4C8ESyHbiVfKOuOFlYtlbRUcw/X5RWq1gCpTTGrsIGSoVxHvezxAzGzpkyfSNsiBbHwKS2Lfo8SQo1r5n5iBEzxViaYhhErj7wTz+ggCVVzV/dCgVSjvPi0KAIn2NObr5q9AAWiIYhu7y8KOIv1IOPoMPGK5ssJHeHgH6UiCqTZbr7SjucjjlhFhsyca0/iU3Vi0BJWq8wdsXIow4n1/SCUk5qfkOu9hFFwYZP1/WGmKzUbtd7DlUxFbjaGA+IgDiYHmTkqDLALVYOoeJAAP0gDDM9tj5wNPmV7h8B674qQpV5wBcwACVO7b8DgcusBTJ575BTv/DdTDLaUWgDVWg5JyzUOr7TCIWqUmbLVLnFKkqBBSFA0ywZjQFwaRi/9RMnurvPdF66H8EMNxcRk6f02UsElQUQXINEnMJ3kvnhkA1AwbdpO1aImzJUualcucb7rSlRWl9m8RULSXDg8c4HHbaWsAT7DZpgfcUmhdnN4szjjGBpu2rmteSSUhgC5zqXIvP1jFIGaFDko/OKs7+XaWnSOjZif/QmUtiPwpgAcsbzAA4igdmJ3CNbRZ0IUnWG2SyWZlKIGylx31hRvXi7ChAajnzegzWOdYlf/j8RDca434elK7OaImIvJt60zLr3VBhf+G8qUmh3nnFkz7NbGu6JGk5S1KUAxCKcSNaC3IE1jzPWq3pPUiCLDpFUtSlEOShYSxFCpN0HHJzF5ROF+nbWr7F1370m02eaFgkElTBgAxUAQ5egerHdGZM+x63hV1MuSs3XdM1gxURitg7g8Y5T70fhPh9Iulafmo7q5qW3KUK9DBNWNZf2cW5KlJNlUbrFQRMlqIdIIDA7LgjHfAMzsZbAoo+6Wlw4YIvVze6Iul9u7UA33qezNWYo0pvJ3Dwg2z/afbUEKTajeFahBckEEl01NTUxUYMzszPQSVyJyQGqqWt8ndxw84ylWJQxBHEgjPc0ehWb7YbcgMJ0trxU2qljaUorUdkCpUSTzMUo+1i0JF38EpulLXVCigxZQXeBYmrvV4bHI6L0HOnrJkSlTLjKVdBpjTyLcott+h1JJSFBL1OsaWrZd9gKUWDVOFDHoEr7V5EyzTErSiROmXnVK1iasyVAatQfDFWL744qbpSzPeK1rOsEzNmD3UMUUQHVQYg8ImwDYezUycDq1Bd2qqtm2KmGL1fCKVaJamsG8llH811qPgcekHS9MyEhIaYyVFRyvKLVoaYecdJoHslMtQviTMQiYFfiL2Ay2vKSL5USRRwGIijtuyVuULFZ7pmKKJZSQ15OISbpN3Z2LwA+JqtHUG1bL3Fu2ISPmx6cIo0LozU2eXKQQQhITmDR3qz4k4wfJSr82PEvQcWEYoz9aV1vLRhVSAKbmc16RchF4umYDTcR9ILSSDkfZyJhAl3AHl44wEJcpITUp9XbnETMJJCchiePAQ0y8c6Pg/PczQiUkMRQVY1iCaAW/UwopAbBHk2PSFBR5ClO4fw+sTTLbKoq1PpEpRXiQkch5uTEVhIU7kk7sPSJEK0pUe7dHMt8oHCbtAoAnr4UghUtRSxeu4t5hPzisWcvjTiT8o0IKqHJL7x7aKAACVMhsi9TFxUre/NIpk2LwHO0drCBecZ1YcroxxzgA7VMLglZDEMLzDABqEPvrAFrSFKAUSzgs+eFa1jVm6MSmgHRycM4z5thuh6AnB8W3loyoCZPAwBVXP1D4ZUjLt1nvYu5OBZmxOArlnG5OksMutQS3OAZtlph5+XpE2unLztGA099IAn6IGNY65VlbI+cDTLMHwatKe8jGts6cmrRoEWSNGD4X6E0janWQCr7/LPH28TSkY1A5t1IfGNbNMY6BQrcM+7l0iKuyGYII5erx1EmyBX5tp99KCChZbqq58B61hsefz+yqxn6fIwIdATQKKAHOPTDZCQO61a138BzgO16PU9DiaC6QOu8RdncebzNETR+Z/OB16NmcDzAjuZ1lHFRGLCB1WYbvbw6XlftxK9HqzSnoPpA6rGr4R4x283R75QDaNGndBN1yKrKoZecREvhHUq0fFH+FOf0huHbM0XbjJnIm6lE26XCZgKkPRnAIduMeu6H7fz5t3WWVBK+6UrIL50JNKeUefS9Db38oOsWi6hgDXcPOkS2Hb2zR7rQlWrCXHxB68xXCLJ6VjBFf5h9I5XszpFUuWlCwCkYYBq8o6lNuB/IPL0cRlrSm6oi6oKHIg+jeYh1XgWCVnmB5RaJwyA8j4Vi5M8jhzD+kE0AmIJyUH6ejQxsyeD7y/zjT+8FqsOJD+sVBYPdSg8tn0iLoAuQT+bwf6woNXIBLlA8frChs0OGB5n1gRYxhQokZJeKeXyMTsiiUly/7w8KNEQnHa/qMC3iXr7cwoUVRtpoA1NkxiJLuTWg9RChRlVOkksKUplGfpQbX9J+UKFBA80U/u/4xWseh+UKFEaoSeGE3mP+IgVIZRamycKZCHhRtmLHqP5QerJ+sXWFZuguXvgdN3KGhQB0+Ya1OCPlFCakPWhhQofCs1YqOIW/iIoUnDr6mFCgik93w+cUzxXw84aFABWj5mHTn1hQoyomSmnQ+saVgSN26FCiK6/RaA4oMB6GNBYZ2pUQoUVU5fdB94mHKy5qcvlChRUGvFK1m/icR6CGhRBcqUDiAeYhQoUUf//Z"/>
          <p:cNvSpPr>
            <a:spLocks noChangeAspect="1" noChangeArrowheads="1"/>
          </p:cNvSpPr>
          <p:nvPr/>
        </p:nvSpPr>
        <p:spPr bwMode="auto">
          <a:xfrm>
            <a:off x="520700" y="-4397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data:image/jpeg;base64,/9j/4AAQSkZJRgABAQAAAQABAAD/2wCEAAkGBhQSERUUEhQWFBUWGBcXGBcXFxcdFxgXFxwXFxgYGBgcGyYeGBwkGRoXHzAgJCcqLCwsGh4xNTAqNSYrLCkBCQoKDgwOGg8PGiwkHyQsLCwsLCwsLCwsLCwsLCwsLCwsLCwsLCwsLCwsLCwsLCwsLCwsLCwsLCwsLCwsLCwsLP/AABEIAM4A9QMBIgACEQEDEQH/xAAbAAABBQEBAAAAAAAAAAAAAAAEAAECAwUGB//EAEAQAAEDAgMEBwYEBQQBBQAAAAEAAhEDIQQSMQVBUWEGEyJxgZHwMkKhscHRI1Ji4QcUFYKSM3Ki8SQ1Q8LS4v/EABkBAAMBAQEAAAAAAAAAAAAAAAABAgMEBf/EACARAAICAwEBAAMBAAAAAAAAAAABAhEDITESQSJRYXH/2gAMAwEAAhEDEQA/APb3BNlU4SQBENSyKSSAIZFEsVqSAK8ifIppIAhlTZVNKEAQhKFMpkAQITwnlLMmA0J0NVx7BUbSzDO4FwbvyjVx4CSBfWUQSgBwmCSiCgCUJQmBSQAioUKoc1rgQQ4A20vdKo4b78uSzujeJFTCUHjR1NpF53cUAaRCYp00IAgbpZVIhMFQiJYnyqQKZFgN1adrE+ZIOSGSDUksySALcyWZVpJAWFycFVAppQBcSmz3VWZJAFspKsFPmQBKSlKhn5pFyAJkpSq+sCiaqKAtzLL23ga1cNZTrdQye29k9aR+Vh0Z/uv3I/rFA1PLinQAFHq8M6jRptjrC/tFxLyWNLi5zjLqh3EuM336LUlc9tSp/wCXh/0trO8sg+63BURQPRbmSzKk1Es88vXBFAWOeoFx7vmmDU+VMQPjqhFJ+UScroHEwUB0ROXBUGi2WmwDugfWUdjiAx5MABpkyIE8Vk9F8SDRpBoJHVtl0dnQGxPtXMWkJfQ+HQZ1HrE0+CbxVCHzpi5LKowgY+cpjUShMmSSFVLrFHKlCAskHJJoSQMKypsqYuTl6zKEkmLlAvToCUJFQL0s6AJZlFMSmTEPCYlKE0eroARclmTFqr17vmmIszzwj5py62gUEPi2tcCxwDp3HTiJ+yAMXF7WY7G0204qFtNwMOAbdzAZfpaNBJ5Lfw9RxYJAmBN7Tvi11xVGiwbTsAXNbJNoioXNaGjdAYPAjfK7NjRcczw33+qB2W5vVvun6z16KrlLPzToRaKyl1qoNVQNTebfNDQWZnSVn4TnBvWON2hx7DSBcwDERynS+ifoiT/K0w6SWw0njAyj4ZVHpFU/8arxDCBym0euKz+htYjDMGgyN8C1rVL7Q/h14ekXIU194Kc1yU6CwglNKHNVU4XHNqMa9pkO0PESQnQrDcyWdD9Yl1qdE2EF6jnVPWpjWRQWEByZD9amQK2aeVRLVZCSyNSosSNNTKiSgZDKmKkUiqERlNKkFJAipLKVMuChmnu9aoGVls93z/ZPlVjqgVLnTvhvkT3cB672Ire/h4n6DiVHQfDz9aq0Aa6RoOHr4IPG7QYw5TLnxIYwS8zYGNw17RIA4pio5Nrc20qzuADB3tzkfMLsmvkzxAPr4Lz7ZVV9bFVXF2RrnucWtkOFm9lz4EEQRDd89qF3VOk1gAbYCWgaiPaA1nSN6UQdWEHvUSeajPEeXr1xUmvGgj1yVEiDecqMTfcPUqTuHn9lXXpBzS06ERYkHzGiLAxel20GMw1RrntD3AQyRnNxozWPDcgOi+MqGk1tOnEAAGoco3+6AXagC4boj9tbIa6kaVMBj3yGuDQO0WmCYAkyGnnCF6I4hj6IdSJLe0Li+ZpfIIBI1aPgpfRp6OlousPURZSiO7coM1PAwR5ftPmrTTVCoGx9bJSqONg1jnE9wJlU7ErF9Cm4xOUTERwReIp5mObxa4XEgggi439yD6OUcuHpN4U6cf4j7JXsK0HpoV0J8qdhRQWFRNMoosTQixeQcUykiEkrH5DDWCY1EJmTFymi7CTVUTVQ5cVAvRQWE9amNYocOSLk6J9F/XKJrb1SXJsu8+XrenQrLc86+u9PUrgCSY9RHEnlvQ1auGiTNzAA1J4AKNGifad7W4DRo4DieJ+iX0rYQO1c2HD6u+3oPmnu9XVYbPd8/wBvn87ITEOSh8UWhpc6IAJJMRYb5tHenxeLp0mF9V7WNG9xgdw4nkFjbarddTdTaSA4XtfIbHfZzrgE6XIu1S5JDUW+HDbB6Q0n7R6uiXFlRhOUgD8UAuqFt5giBlO8HfM+linGpMwDrw1+C5Ho9/DQMrDEOqkOZVqOY1rGgNa6wbcmwHILocbgq3Xy2u8U5aMmWlBBALu1kzXJb4SojNN0XKDWzULTxPwUHjnPeFUC8gHM0eBJ+m9IYd2958IHxF1rZmWGkANY+H1VTq3Bzj3AfVWjDNFzu4n5rPr4l5qZA1rKcGCTdx7PaLYgNE2BJJOoCHJRVsai5M5vpu7EVqRFLM0UwXCI6yo9wLGsZlgj2sx5ZVf/AA46J4jC0qhrtDAXZmS+SG5Rq0Tli4i2/kt2nTzOAaCYOp3knMSfLfxWzifYdLt3ztusuV5b4joWGusw9k167nOFcMaIGUMzHfIlxNyBY9kDffdrsfO8+aoyQ62hMjiNW24iN3PwRNjcRO+/zXRdI56dmdt2mOpqGXAhpMhzoEcgQqOidNow9OB7jRJjNAAIkgXsQjdvNjC1jYjI79yqNgV2Np02kgHK0ZZk3aALDmPij6OjVB702Y9yKLFWQeCfonyVX4pXUiFEsCLChXSSyBMnYqHLk5VZCSkY5SlLKnyBA6ZDMkXhSNMePrVO3DDx4ptoKZFo5j7KjFYwMtq46AevXxVWKxgHsf5f/Xj3+XFEYHZcdt8Zju/KD9eKy9+nUTRQpXIqw2GM53mXnyaODfX73Fs92/nyRYoSY8z9ArW0BC0VJUiGm3sCgqrE4gUxLvAbz3fdXY/Htp9kQ5/DcBxcd3dqfigNn4M1XdY+45+8RuA3NB3bz4qHk3UelrHq5cBcawlnXVBOUHq2cCQWjmXGYHfu3QbReImAXOBcYgbhAJvAFhxid60NonOC6RlaYbzcTlLviWjvKz6oEAkzexudJ396wyvas3xLTZr4RgAEkkkA6HW83KqcA974OjneBAaPPRXaBpAHtAb7A79eMeaDwTvx6o3O7X9zDkePI0vUp43sWRWgijRm+6beN58irDSgT65WTtqxIJPAcTrp4ZVJrt7iLeTePjG/0d7bMHFFBp7yDr2W8908/gPig3sh5LpJiSR8p3Cy0mVJOY+A4DieZ/bjOc95NV0XGk8ANeW9ZZX+JriivRZgmyCYtDiAO7nrvRG0HTReAYzQJnSSAPG6o2bUOXjbX/cS7/5BAdKqzmYYubufTMG3sPbUtx9mPMrnXTd8NJlbNTY6Llo03Ei4PcRCvcJEtdDiL6X8CDpusfFBYGu2KjbGHZh/tf2x4Z86udtGmxvaIAnKJMTwjiSCF3HF8MvpNh82HeJeTBAYXGCYJuwENOnDcrui1akaNM0j2S1p0ANydQAADc2WV0roDF0XMpiHN7TZkMkGDNpjIXCY1ItZR2Fg6uEwbaTTTzNc4NnMQMzzAgQYGY7xPJZ+lZflnb5hxUS4cUHh68tGeJ35QQPAEndzKmXhaoybLXVOagaqrlMQgCfWpKuCnVE7JHEqJxSo6vmn6tLQXIt/mVE4w7v+lVk4ef2VFaoG9lt3cNw5uPo/NJtLbGlJ6QUcVGp9fVV1KxdM2bw49/2+apo0CTJue75cFZWpycu4a9y4p5HN+Y8OyGNY16l0jhj2sx3ez9/si/5ybAnn64qnLuH/AF+/rvd5DRJgAbyV2wjGKo5JylJ2XjFxxQmI2sT2afcXbhxA4nnoOaDqVzUsLN+J7+A5a/JSDIEDfYd+5c+TLeom+PFW5CpUpOW/Fxm9+fE/c7lo1sVpTZa0GPdaPXqQqmUurZz38z9o8gFZhcI7U6nX164bgtMcFFf0jJNyeuFWPrwGNA1IAHdDvkEPX9loaNIjedw+hRVVpNZjLHsucR4hov8A5InH0wxpj7LDK7lZ0YlUaYmAlpBmI38/Hgufbii15cbuZXIP+2p2L2tB6sk8u5bGFxTeV+5YuDy1MTiqEw57cxMG0iAQ6Itr3yniexZVqjWAIfJuSPLkPId6lBcf0j4kfQfPuUWPzsYdDbPHu/mA5yCPQRzaQHyXT62c/jQP1RQ2DwTnNqEnUvAPeSBA5WWkWhTPYpDjqeRNyscrs1xR8lEhgyi1/lbXwWZ0kBdh3Actd33vCZ+Lkm+8oTa2KihUM2aA+D+gh147lgu2zd8or2axx6o5ozNNMkAasuNZmwd/kr6+DYHCRce8bkZTuPMBqw9h9J2vZkIyPzNfSaTOYtZ1j26WgNjxPj0uLIDxDtwfzMyB5gW7l1ylo44Q/JDNpWJvctbwGoJ+QHgq8Qe0G21kAX1a4j4/JXvnsiJ9655feENUrnrKZEWeAe4g25GY+K5Y9R1z3FmjT0CeCmoG0cCQp5l3WefQ0lK6eSmMoYcHD0ybMUkWxE+sWZtPbLqD252F1F1s7PaY60BzZlwN4Lb7ouJNlQr0WvaWvGZrhBB3grO0abQHhekDa5LaD2kAA5hrlJIs0js9pr2yeBsi6NCPU81weJ2TUwdcGi/I8gBj3AFlZrb9XVbvcPzCHHnouh2L02p1H9ViW/y9e1ifw37gab9L8Dfddc2SMunTinH6dQ2nAJVLX7hqbnlw8Y3eKlicU0NgGDv/AEzpM6nl9Fl4nazWnq6ZDn310EXMmbmN3I6JYlVuQ8zukjQxWPbTAkkk6NHtE7/+ys6XVSHVP7Wj2Rx7zz+WijhcCScziS46k6n1wWjTw8evXNKeRy0uFQxqJWyjCsoC87hp37z5W8SrKlmk+vUoV1TRgjgeZ1ju948rb1eKNuyc06VF7Hl7p3D9iPo7/Hmi85QrHRb48zqTzlRxWMDGOc6waCSeAFyV1HLYsFVmtVqHRgDB/aMxPhJVe3Nu0KdOX1GtvcPOU35G6zam3KeHp/iOaHu7XV5mggukgOkxOgJPAxovN9s7WFWnUL6wfiKry2nTJBytc5zAGkCMsGLHSLkLncLe2dCm6uKO3w3TPCvLQyvTk+6TDp4QdVGlVf8A1Nj6YGSpSLTcWcDqf8xovLjiabajnU3uzNNN1NwDpzNMHdaDELv8N0vp1mNOSv1wLZdToyGuvLQT7pcRbW5vKpY6pkufq0d1h6JBq07m+cc+svP+YcimOMA8h3LnMD0jNV1Oq6m+kTNJwe2BJAe0i9xIIBP5tFrUdojQFpgnVw01FhO4qrFqgpxcL6+t11lYnaNTETTo5Rlu5zvZB90Abzr3cdEbV2gYJJsASYadBxc4gab1hUNoU6NBvWVRQaQCS94a8ggRDRx1JjWY1zKXD09jU/K0cpt/pNiMLWNOWVCIzQCMki2a8CYJiZ1Q2xunOIxFbqHUaXbDol7gHBs5gDBmwJjfCC6W7ewuakzDMLmNq5ycjoc1rQHQ913FxIJLpMgEkysfqaoFOsymKWR5LXk3majhYAixpubztxTcIr4JTl+z0Ton0YLcW9735jTFRrRyfGVwsPd3338l0f8APBrGstmY7KTvLW3Z/wAcvmud6PnEPdTxD6+sZqfVNYI7WdkwSYNMDXceKJq4A4nEVAXltMGW5CJc9kSJvA7QHPKdIuppvSCElF2amIxsn2rX8revBU1K+kX5CLSQJ+K8+23iq2FdasKvaIB5NBkAXBExfWQBxCO2HtWtVw5rO6sCcuSX5y6JDQIuT2YideRWSxtbNHlT0eljGgNzE2dlI73DQDUmxsrySuX2bSe51N1eQ8OgNFmtb7bTwJIIk8BGmvSdaumMr4c8lWiclK6gHpsxVKRHmyeYpKEpkeg8j50+ZI0k+VKh+gXaez216Zpv0OhGrTucOBC4TaGzxUL8Lix2x7LxbO06PaeOkj9l6GSsnb+xW4lgnsvbdjxYtPek0KzzHD9KsVs57sNWc6tQAt+bIdC13DUFs6yF3ew8bhsUwOovFosbOad0bwZ7ih3dGKdZgDnO65mj3ZZ5iAA2D3bhpdcvjNhEPJpEYfEU5EtENfye0CCDuMeeiicPSNI5KPWsO9wgPbm/UInxbb4eSJZWbOsE7jIPkbrhOiv8RaYIw+LacPWbbtEupuP6S49meExwld0cdTc0y5sfDyN/AgFc0oNHZGaZRtKrAaBEkk30EbzyFvlvQmGFpvynWDeTzJufAblVjKbRUPZDLDMBAAE9lnCbSe+NCEz8XHj5nubqV0Yl+Jy5pfkGPrRdZ2OY2uMhaHCxlwB43AIIA17RB5A7o5i4+jHEcHHkOyN8omk3d4nf4k7z63LUxswGdH8OyuymylTILXGoSxpdDYyhoIMAkmSTJ5oDGbL617GPpsw5FSq6RGVrKeVlNwdABmXPGlyF2jcOA/PviPC321WZjMI2od+rBffNQOk/4hCiU5KlR51jdggYs02FrGhzC1sEkl/ZIkkBvtF39ogbj2WxnNpEw0AOAI4gg5x/zD2+LEPW2cWbQfVGWPwRcSS0GHgX7Jgzmv7JHvK/EtGZw93NP9lS8juNxzhN8JvZ0GIbNJwbq2S3vpmW/Ieaf+oNEGSesaC0C5dxgdxbyG8hZmztpl7crAC8RmPutcBlOmt2yAOIuFLZrBTJbq5ri3Mdcju00cmzAgWsoZVh+IwPXtLa3sn3GuIEfqcCC4+Q5HUg7P6N4ei6zATAAeQ0vMTq+M2bnN4Wj1ihWrQ1xOgBPkJTFZyO0sEK2MYIENcAZ3tyvqkeeQeCEpbO9234dPrQBoXMxFWLbxlc7xARezM38xTcWlwL6jrXdGV7Rqd0cbK/As/HiPbDwSdzc05ecEExxcUDsv2biXs7DOrOrm5i4CQ5k2aCXS1wdu1cp4zD4hmQl1FjQfdplzpdYgudVAdILnaRIQIJa1jveEjXe0OaR4sMeS6Ko5tWkXH2XNkcmkTPeR61QhWee9JdiVXVqbHYh5c7O4wGhrQ1ji0NAAgRnETvOkqzoV0cD6jOvLyKjCWjrH9lzQ1oMtcJJZm7hZabnl9aXasp1Qbb6bHsLh/kfNa2zqGSjQcPdjTcNPkCspzNYR+hf9CoMLXCm2R1ZkgHR+Rw7U7i1bfWIPaVPNTMcXtv+tuYebmt81YyvIB43Rjf7Hm6i81VHOqw9LOt7MCzrO9JQDgkp6UaPWBUurpy625BumdFRkEFypq1ExeeHxVL3k2A4fUoAjicNPbbZw+KxtvYDrW9bTH4rBcfnbqW9+8c+8rbp1CgNoYWqXZqTqbRvzNcfMh4gT61QgOGxraOKpw65G/32HhzQuzttVMI40H1CXMiBUMscN3AtI4H7Ba7+iruv6x1QNIOd2SmW+wAXN/1jE+15kb1Rt/oUary/rXl0yey0ENsSWmSXEXPiQpZolSD6HS9t2s/1B7RefwwT8J/S3lANlobKxD3yXmJDQahMPqcYAjqac6NFzxFyfN9lbLaKpoYw1GtbcOYWltPNbrHDq3F1Mmxc32ea9GwnRVzA0CpWcww5pbVlhBtLSwAOaf0lMTRvCpAgeXrQIrCzPGdUti7Dp0W2LnA6l1R7xrOjnEN1OgC1H02q6I2BVCQPggMCSXtJES4fAk/Uq3bWK6tpuBuE73OsB3oDB4kgtBcXmSeZblJAO6fZ81LKQN0hx9NlYBx7RfSAAIBMOBdA3gNmeSGxILy2Za0g0+Zg2ngPZ5qtlQOxTzUaM2fK0EjXNUgDj7PBXY14FN5ccoYQSTYR7EzumAUN2FDbLxAY4DQGaZ7x2qZ8i5vgEdiKuWpI95sf3M7bfhIWO90vnVr8ht+qWkjuN0VicWepc4+1S7RtvZc+BbPmpsKo2f5idNNUNtXExSd+qG/5nL8iVThcQC0FpkQII3jcfKChNuV7MaN9/g4t+IRaF5ZLYTAarBqMpid4c3Mfi4odtXI+mRpmqDS4vPly5qzYVZorgkwAxw0PvZeA4AX5oMvDoaN7qwm97mI8Y9aJb4aVove+74NmubUHPQnvGnoBG4PHZab2C+Wcs/lcbT3E/EIHEPBe0jSoyHC8XEeBg+tUPTrFwlgJc25bF8paTccnD5IJ2ykPIdUcD7NCs8E8CGNM+QPiurwrw7DsHMtcI0nXuteVzWNolhrcsMWcWnrHOYL6HtNZcH5LqsFScaMgtF/MEgxffH14rLIb4v6Rw1dzqR7OgBM6/hkEW8HjxCowFaGATOXsz/tJb9J8VLDVW9dqXB1y0fqIkcoeWoTOGOMaSRA4tOVx/4jzKWPToeZXGzR69P1yEZWzaX13HdMpuvE6rotHJTDDWSQjaoKSeh7NjDYsZYcATxk/wDSHqVwXWCFbVHqFHNeFVkB3W8tefLuVTgBch0b7iD/AMbKTXhXhmZFBZlunMOHD1+ytquMafH9kZ/KXRJw4KEgs5vF1yASRFgJFtNATEtPAza43oFjBIIkthupAd7I1dM/BdNXwiFfhhwlTVMfpvpxe1tlllRtYZ4bNwSSGkEFsdoEAOJgagOEKWF6Qu2e3PSJNAvOamRmpyQCXU40mZvHeND1NbBg207ov9dYI5hcLtamW1zRqNLQ5hNMk+11ZOXLBNy05YsYazfqUVGX7Oqd/EOg5odScCTctDr9wuD4EQh8V/FBtOJoPMtaZaRHamxaZEjvvyXklfCQYc2HXEAhpBFrtIg+EeCi1h3OeP7XfQlBpSPWsR00ZiBAGVsg5jEzJERq0wPlfcWwXSWk0F4cA12aLAloY0kSIERHAW3Ly0B4hxqPjl1maOUwFGtUqZXPcXtBJawFxFnTmAG9uWZ3eaNEqOzuKXTNv8xSe1wDIqdZc9pxeXBzhJAi8aanitDC9O6L6jgQQH03gEusHty5TGUk27tOa8oZE30VtVrJdE/ptFt8hKkVR6DjtvseCW1o7FQDs6ZspZ/yB3aOK0R0uoHqnZxLgGVQOJMhwBPA3uABZeb0cOC3VvG726eJ7lRVwh3Fv+bPuhpCVnrextpABzH3yPLNcsNklhFjJyDTSyC29tjLUcWghrabiM8j2QMuU2nMbgxv0XA4fa2IBH4psA32maNBa0RoYDiPFT/mKhOYukyHGchBIm7gbO13ypouj0Xo7twXe0BxaySGuke1cQQT+WNLArIftgMZQLXNIBdnEuzNDi1snhedZnddcrhsdVpghjy0EknKW3J103WiNFmPxVQVQ6b2iw3aWi6aQunebT262jWNMVBMvdeC0OPa1kwSSRG4t5rLxnSpzXQXSHNIMRpnlpMGDBmy5LEMuLj2RvvO/UXuoBu+Rv3jw3ynSA7LZ23CcPi2tDASyndxvlc8yGiYkOcX8bcl0uyP4g0adKmCGudnPWEujK0DNIbEkZ8re7zXlTRaxE/7gmqUtYv3XScExptHXs/iQ9uIfWyAlxiYaYpgy2mMwOUAAG2+TeUaP4kh4fJ6om4yYei4h0CXZjEmcx0362XAGmidmbOdWqBjATOsRYaHUgbxvTpCs9a6LdKaLaTKbGN7UiYqOc3MSYc8S3NBJJOsmVpPxoLtQOcQPhMLk+jWyqlBpZUD2wczQeruCADZskEaXOhHhuZkqXwhysLqY1zTALfANf8AHckhZ5JJ0RbN5tAEbz60VzaDefl+8LHOKdznd9VZS2o6Ltd5j7K00TTNYgcCe5F0yBcSsSntgcPkrv66Is23d8rIsKNtmKA1VdfGRKwqm2N+W3IhV1dpyLeSLEboxgIVb8QFgtxUXmT4R8khjhxG/Qj7xqhMGjSxFdvP14rA29s9uJZlcSxzDmY8C7HDQ31G4j7BGDFiLm3G11Cpimke0PGPRSsdNHnONxTQ7qsXTy1G6OuWkGxcLTBjdGp3hZmJoUxHUgOEn/3IdpAm8Tc2E6L0Db+zaeIplpyhwksdN2nnF4O8LzjE4SLOgFpLSO71qkqNVbNPCdJTQpim6iwwZkl2c3m7hYg6aaLWo/xGox+Js+i/vc360iuNNCTA7oEk+Si7CEG9u+R52RopKztNn9OMG2o91TZtJ4flhv4MMiZy/gSc03ngIhE4/pDs+sWkbPFIDUMNIZr3n8LSLcbriW0v1BWzHvBFJA02dT/VcAQJwcaSWlnC8dne6dd0cEn7S2cQR/JObO8OZIkvuJbBgFmv5SuWfiODgUs83zDwlGkHlnSVNoYAPzNwpa0z7zC4WsbjKYMmDw8uhxfTHZDqZDdmCm60OBpmLiddeC82ef1fBV/3fBGqBJnptXpfsg+zszKZadacAAiWgcHAETqJtECFjOmeynAFmy2sc2TP4d+y4AG1ocQ635Y0K8yk/m+CV+PwPyS0U4s9K2r0m2Zm/wDTWAid9OHZi1zSezmECRAMHMeUADpJs0EkbNbewBcyBY39iZkjfoBvlcTWqOdck6AezuAhVAHifJANHdHpPgBJbs2mZJMOcywIbDRFOSLE6z2jwCah0twjGlv9PpOljW5nGnmDhEv/ANAtkx+XeuI6l3Epv5R36j3IdCO42n07ovdmZgMLSi0ACNxuOrF+B5nVNsnpe177YWnnAt1YqaE5jZrHRBi9rWXDjBPdo1xXa7BxdKjTysoVcx9onLLiNSb8+4T5nlMlyo6h9brIc9gYYiA5x4EzIEGe9MY5oPC4/MDNMtHePiiW1BHsn1zTSM22TLDz9d6Sk2oN8eKSehUX541Hy087KDe7fuP7IR5c02v3njHJQfj3A3vu1/8AyFIw4uI0BTOtaQO+fqUEcTO74/O11Q+qL2g+t+qXB9CX4ym13tGbcT681GvjACBmzeUfIn5IStGoHmAotbwshAyx21X/AJWcBJdfjuFk7doEN9loB4H0EM+nJvqo9Rb9ykNovOLMdmBbWQfgg8U6o+2Y97SRr3AQr6dMTpPermURqJ80IDEq7Oe+xe7d733JQZ6KiN/wldSG29eiouOoPr4KtsDlH9GA0E3+GvxVTdjgaT4LqKmEk66hDihePqUnYWY1LZLi4ElxI4gz3zrxV/8ARATO/u+q16eF4GJ5+uCvZh3TBI+KdiMinsQtv9T3zorKmxg8yQTfeJ+f0WiKt4jSbyim0wRO/wC3igGmYrNgtBnKHcojXnKf+lNuSwjvgLYrktE/efmg6Rzak+ucqW6GjMGEEaW77eCkcPbePWq0cjDNjI4318UzNdfWiaEzPdgRF9e8XTN2czhf5rV6kW8/mp9V6lMWzFdgWj3Y74PwU6NFoOm/iBfna62G4YE6fE71KnSboGjf5qWiwWlswOuQNdwnzICLbg2giXCNwsNOW9XdRa1lKmOPluVVWif6SFKNHHxFiph87weOn2SBABUjiIiw8kf4Loms5x5/RJMzFToEkaC2f//Z"/>
          <p:cNvSpPr>
            <a:spLocks noChangeAspect="1" noChangeArrowheads="1"/>
          </p:cNvSpPr>
          <p:nvPr/>
        </p:nvSpPr>
        <p:spPr bwMode="auto">
          <a:xfrm>
            <a:off x="63500" y="-950913"/>
            <a:ext cx="2333625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385454"/>
            <a:ext cx="5738812" cy="48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366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VFRUUGBcYFxgXFBUXGBoXGBcVFxoXGBgYHCYeFxojHBcUHy8gIycpLCwsFx4xNTAqNSYrLCkBCQoKDgwOGg8PGikfHyQsLCwsLCwsLCwpLykpKSwsLCwpLCwpLCwsLCwsLCwsLCksLCksKSwsLCwsLCksLCksLP/AABEIAPYAzQMBIgACEQEDEQH/xAAbAAABBQEBAAAAAAAAAAAAAAAEAQIDBQYAB//EAD0QAAEDAgMECQMCBgIBBQEAAAEAAhEDIQQxQQUSUWEGEyJxgZGhsfAywdFS4RRCYnKC8QcjQxYzNFOyFf/EABkBAAIDAQAAAAAAAAAAAAAAAAEDAAIEBf/EACgRAAICAgIBBAEEAwAAAAAAAAABAhEDIRIxBCIyQVGhE2FxkQUzgf/aAAwDAQACEQMRAD8AkZWIRtHEKvapmPRaTHWyxc+VFChZWUzaqCVE7ENMJobzUqSQraBRzKjhqnnEOGRURekD1VoKDGbSdqpG4iUEHDgpmQlygXiwwVE2q+VHvBdvpXEtZG9CvpotyhfTRolgj7ZqFxCJqUlC6giQhITmhSCindWiQQFPp1AmliQMUIGspyFHUYpKK6qBxRQAF7FA6mjgzmo3UlYAEWJQEQ6jKYaahCvw1eUUXHP5+6C3/DmPl0UzFkfUJHEfhNKUTsxA1t3oljgclA17SNE1w4FCw0HMKlAlV9Ks4Z+aIbWlAgQaajLE01F0IEFATgea5rE17iNECxIKiQ1lXYvHBgJcYAE8vNY/aXTJ5JFKAOOZVWWUWzeV9pMY0uc4ABUB6Vve7sbrWg5OuSPDJZB9ao+73E95hG0hYRBPAAT7pM5fR0MHjJr1I2WH6QtJh4LeY7TfS/ojRiWnIhYZmDrZkQB+ohPNcs/8hk5xMfhDmGXh37WbOpVGhChNdZbD45xP0k8CLqwwdYuMHsf3HdnulWjJMz5PHnDbLnrxKe2oOKFZhozz7/ynOpRormfRYUqsZFSuEqqa6E44wgIgdBxtqo+uQY2iMiPVOD964Ed5V0VYUayhdUC7q+K4NHBBsBWkaFPZa3snvYYyUIJCumQmcIyXMxCRuI43UxptPEdygBGYxp4+SJbGcoPqIPHwRNJwNlGELokKcBBmqAudiPFVCGl4VPtjbLaYkOHmhNtbU6qmXEk6ARa/usRXxpe7ePaP9Ry7hoquVDYYufzRNtnpC+v2cm596Cw7YFh4nNT03FxiQPJFU8Of1eUH1ySpSNuLEk7T/AlLDiLlOpsg9mfD9kuMLGC5J8decWHmq9+PcbNEDkB7lLUJSNU/JxY++/yXLKZN3PDR3yfIJ3XUKZkh1Q8XED01WeOIIAycdd4zHhEeaT+JedQP7WA+pKusP2zNP/I37UaQ7bBENoz3AiPnNOftcCJa1scajPaVmXtfEmoYJymPMBNLgP0+AAPirrHFGaXmZGan/wBVEAzuO4S6DHDs5px6SNNzujkBUJ9BCzbaYid3eH9L/cKSn1X6XDwB+4VlSM8pOTs0VPbYn6hH9j/QWVlhsew5vAniwgeZCzYbTi3WTwAMeRB91Jh6rJBFQNP9VIt//Mj0UsrRrm4MPPYe0jS0esow7OqNFgHf2mVR4PEsaBO4eLmiPMA+yv8ABV6bsntt/VB9UOTDxAqmILfqa5veE4VZvdX1TFU2tl1SeGTvAQq9+OwxzBnk1HlZKogFMjJONMHRP6shOaJRTIDDANUww55FFMphECkI5o2CirOGOtk8UG56o59BDvpEaKWQExLMreKg6jgQi3u3tD5KE0eCATF9M653mM5bx9lm2VQHXFslbdKcLUbXdvycoOfZ07uHgqskC/1cZ/CHYxNqiQVAfpBPhZFNwlQtG7AB1Lo8AOKgo4k2sLKzw2IBJJkyAIGft45JU7XQ+E29Ng9DYLrbzw2TAcRvCY5KcdG3bs9cIdcGHCeAuin7QLhBpusZs23j7qZuMO62WvhoGTYFjnlnFlOciv6UP3KursGpTuCwnUAydDduWRGSrq2+HXEHwWrOLpz/ANZItxMjI6620XV8Gx5NhBGZGudpuRf0UWT4Zb9FXoyValUPaNp1kR5BSUdmTm4Ecla4vYjmNL2xExuk52m3Gyp6OL3TbLhwKs+TWi0Y4oy9S/sKZs+nMEGe/wCSr7Z+DYwgBoO8LHdDvIkWKrcPh21NYkWPA6I3ZlN1KpuunMGOI4jmlqX2ap4UotJLfyXNHDOafoIHKyKY5hzaQfFWzGyARkUyrhwBJE+/7LRZyKoD/g2nUj/L8pP/AOU0/wAxPiEQGgnglqUouCPVEAONmAD/AEonYHmPRTl7hw9Uz+KOrVCGrfs0HIepQWJwJbkDCOp4oMtf8Ipjw4d4SkyxRU22spmqbEbPEy2VE6gVewDushMfVmwCaaJ5pDSIUADuaVI2lbK5SuEFOEoMsjH9N8BLWOvqHdzbjxuQsezAuc4NAufl16vt/ZzauHc05wSO+DksN0bw4Fz9RPtl90lycLY/HFTaiEYDojA7ZBPDRGt2WGfTA8ArltSyFxLSFmeST7OgoRj0NwuCkzCsxswubl7eyh2bTjPvViysBPaE+wVSNlLtDYtOCXNEjXWyyeJrPwzpaZaZgHQcuRutrtivYkXWR2sA4MHC88jIP2TscnaTFZI3GybZ2Ip4guc0OkgWc4Hta2t2SNQgdqbMZVnc+oTyuALc+/ks7Rqmm6eBuOYWnw20RWYDIDu1YMF3HiRpmtbjx2jHHIpR4yKDA1i07srRYHFmo0CfpuDrHes/tKhuunJwN4y5EckbsbFxF+yTdLyR+UbPEza4SNv0Vxm8HsdmyPI6q+qN5LNdFaZ66o8ZFgBN8wRAPOJWl3lE9GTOqyOgYtUFSlwRT1GAmJmcB6u922TiRwCmfSPemdQf0hWshoK2GITKVZwIGfzkjy/RCjDuaZF0pMIbUMtlC12aj2T6eIM3y5qZwBGaIAQMOoI9lEWqyExBQ5w/9XzvUIAmnK7qYRowmUmONvwurYFwPEcULCVW06u7TceUDvNvuvOKO0AIDGXkm5hsm61/TXEGnTidZ8hZYCnhHOALTpbW5m/hbzVZJNbHYm10X+zukjus3au6Act1W2JLnUt9pEEa88lk9t4ZgY1zXku4G5EZXAHqttsyiRhBviCWgcyc0mcUto1Rm3pmXx2MxO9DCQL52tx5BDUBU3pe58nUPBB5SDCv8XgAQJMNiIgntcT+F2zdk0mUy3d3nG4Izz1dEHuIU5KgU0wAPqtgFxc3uuosewy7uBHn+4V//ABjb3Pss9tKt9XMj7KsNyGT1AyeMHbd3k+d0mFxBYbFFY2hcH9Q+eyDpMmeIv5ELoro481TLbANdVMCbAuOXieSK2dhgXgAgZzNhrw+yl6JgN60yN7dgTOpHup6FYdbJp9kkiMgDmfIHLmlvTNXj3xZvtlYJtOnDdb9/cNAp3sTdm1C6k2SMs4spS5UfYq/sGexRiR89kVCRzULoIwQuDQlDfVKW+CPIFF47DJ7GWujTTTHU1SwA24Mkx+H1Eqd1JOpVSLaIgAwHaz4pgJacrI+sJQ5pEIhI31rSGklOdXMZwm16RKFOFJFz5okPPv+QsWS/czyHmZ+6EGDhgjQAQl6W0yahMTBLvAOI+yV2JLmgN1j2S8vSNvjLsqqNAvr02GSC8Z8Bf7L0rFU4Y1uoA9ViOjNOcWXOEhsCcokx7Ba3aOPYKpG+2Tl2uQ4JOT6GxWyJ1AGQRr4pzKDWCQPyga+1iH3EtJIDs8sx+6bW2iCLFUoahcfiYGazFZ+8+BwJ8gEbiaxcYGqAfhd1pdwDvUZpuNUxWbcdAL2BzWj9Iv3KpiCeKs8PiIc7uKBxEb5W5HLmW2xakVWH9csPDWJ8wrqlsosrbga7ezuLRBk35wqDBGCyct4EdwLVsaVEvrEN3zexdm2OMaX+6DL45UmjWYDDltMAzMCdL8lI5iOp0OwJ4KF9JJsAH1a400U1if1CnIJXmkkRzqKgdSQCachJCcCuVSpGWpj2KeF0IkBSEgzU7mJkIgI6jUO9qMAUNWmoE8m6UuLS4cyD3XP3KrNm1rW0yV70xpgVng5Oh3mXBZHAVYqAcbd6tKNwHY58Z/yT08VUpViW5E9oGY9Nc1qamyaRe1xkuEnsgggOggdnPUT3Kkq0iHyABrvG9+7kjKTKm7/APIaZyIBB7hZJctGqMXf/S4xWCAYGtyyHL90JS2V2ZJ4qanhqoZ/7gdI/mb6yDKL2fJZDswIKRdGiirqYcNnl8+yqscZB+cVdY07ziG62VVtOj1bR3j8K+Pspk6ZlmOhw8j3JuKzPeff90tekd53cfMJT2gTxAPjYH2XRRx2G7KBcWjMTbvsfsvW9iUCajnOEgAsmwE6g8ZBHkvLuieH3qjB/UT5W917FsGozdqBswHuF5nuuLdypIiLCFE9iI6oaW9kx7SNEosCEJr5iyK6ibqF2HvaTyKAbIC4qN1QcCjW0RqEx+Fva4QDZaB6cHqLeSSoGgjeXEoffUjaigKHympHlM3kSUOKRwXbybUeACTYC5UBR5Z/yI//ALCMo3fSY+c1gzWggjMLVdNMT1lWo/IEw3mcrcgNeayDz87logtFZPZqsNXL2g8kVhtnb0OZYg31B5LM7M2kWGDlN1rMNtUBg+11jyRcXo6OGSmrZd0R4FdENPNVI2w3O8dyhq7ZqTFMNI0zWfizS5JBVZrWdo/CqzaTTVBcbAZDx+FGUcC55Dqrt46NFgERi6NjwI+fOSvH0lJK0Y3HNh0ZXnwMBDml2WgDIuB8DM+qs9q4bIxnI+/slwWE3qdT9QdbxH5C3xerOZOPqJug5jFNB03h7Few4Kk4b+8Z3nkjutC8p6O4Xq8blZpE65hv3leuUjLQhNi0qHpes4ppTd5LLUKankuL7pFxCgKH9fGYSCsOCYmSpQUFupkJGlRPqEpWIFyZdCcQot6+ahCUJhS7yTfUIdMIXadQdW4umAPPv49ylr4lrAXOIaBmTkvNem/Tk1h1FExTntOyLo05NVkrAzNdIdo9bUJ/lFmtGXywVM6lPJS68UlSc4stCFMGNgicNVcRYqN7OypdlsvdLydWNxd0WmCwLnntE87k+HJaHA4MNERHMqHAtECJtxVhhwNfhWCUmzqRikEU6VrIXGtkeiPLYCrcbW+BBBbKTFkFrgTEGR4EfaUuCaQ8jR5jyuD5SoNo3BHLPxCK2JiRUfTabEW74Dh9x5Lbj9pz8r9dGh2bTgvfGZLT3DeIj0WzwlTshUOEwRDHTq8R5Sfcq9pNgAcFGVpBPWpJUSUFAlEkp0qLfTt5QrQ6UkJpK7eQBQSaKWbppxAyTCTogQnNVRhpJUbipaVSNVCDnNhQmouxm0GMHaN9ALk9wWV2n0mJJa3s8tf8nadwVZTUewpMyvTDb1SriHNbvCm0Q0TmdTHPgqGnht+3utfhq+HqOYKrOsNUgTk5v9oF4y5rN7Tw/VvJERkQDMGYInXvT8eRPXTFSTWwRmE3TcDgoMRh7FH1jIHNLSZYA3nLx+yeUspnUSPKETsulJ+ZoutgtMlBhG7jwCPquNLjRKyL0jsUqkjQYAxY5+iOpiTHNDdZaRMqakIjU6+PuufR00y1cIHsqnGOGWSsK790R3Kg2rX4XJNoz/3+UUgN6AMaew6Jmx/xkDzlVdCsQAZgjJaLa+E6p7qd5bTpt5bxALvWVmaeS3YvaczI7k2eodFOkQxTQ02ewdq/1f1AfIWoleHYfEuY4OaS0jIgwtFg+nGIaI3t4/1Cfe6ko/RaM/s9PlcFkcH07BEOZe+TgJy0OSMZ0vEwabpvEOBFtCTlw9knkhlmjK4Kq2b0ip1nbolruBi4v+FaqydgEKcHJCmwoQfU3WDecQAMyTA8SUEOkmH/APupj/Ie+q8/2ntJ2KeHPMtkhrZMWJuB+VDQAfe/ZMfaBy7lmlmroKhZ6Y/aVJtzUbYTG8CbcACqfF9MA8FtEgG870bw4WE/dZLZ+yhVLpeGNbMtMyYk5DulHVNmTRbUa4bhcGHskC8DeG9oPslzzNqo6CopMZV2hUk7/oZnvJv9kPTquc8BpEak5NHM6W0UVTBuD4pkmBc/yHtAalM2nj6WHlt6r9GEjdB4vjPk1Ujjcugt1osn42lhWOqU7F3/AJS0AuOX/S3QZ9orE47Hb7rSG6CZtzOpTcbi313F73SfIAcANAhnUjwW7FiUEV2W+zK292XG+h4/6VgMOQfH55rN0KsRodFqsNV3mk8r+/ktdmSSpjajJM90oPalKweBzy1BRoPzlH2Vjh6YfSLSJNzl6hGrQLoMwewf4ig2tQdZwu06OyIDvygXF9E7tRpB059x1Vh/x5izRrvw5+ioN9n9wzHl7LbY/ZTagi0HNpALT4HLwhYZwp0bYZnWzzk43et8uouiuB/iccLf9dHtHvGXmfZHdJejBo3bVYwOyBcZng2bo/YOJw2zcP26gdVqXIbcnIBo4ASBdVSpDJZLWjPdMG71eu4AwHAE6TeL8bHyWQo9rw0Wv2o9wpVt4/XUa6O8GDMcDksa9u4+y0Y3ujJJfIQ0KVlklJvEfDkpn0d6A2xGfzinFBWGPDkrGhtJ1Ntu0Ji+X7KsZgnmwcbZfsoure0w4kgg6yk5IKS2XWjR09rOa4VAAKgE5C40Ea963WwdtivTBsHCzhz4jkvLsLich/MDmeXHvV1sPaXUVGvEQbHOQJuPID0WaL4uhq2j0veXEpwEgEQQQDpCQujQJ5WzxhuLMbrhAnMWI0MIqhlLHRGVwD4jXLwQ9ZuUJDhSAT3QfD1WN1L9h1UXezMcWuFmHekSWCZI5n/ajxm1nkDfdJg7oMbrYMbu5kFT0Q5t942uIJzyt7I/C4YF0Fu9Hacc4z4pLxxTuyyk66JcRiH1AxgYGdg2Bkk9p890gQszhsOXG7spJm5JWtoUQwGey4EPm1mi0d9zZUlbA7lWo4ZTYd4B+604J3aRIwuWxaeBG6QDH3niFAcARzBt84IwPhKK4kp3Jm54YFRWwJaeI4j7q02JjoO6YuPc/mfNNrC3fl4Kvw1fddymfz+U6ErOf5GFRNKaRBA5K03wwi9gIJ7z/pUuKx7WuLt6QQIiLj7IRuIfXMnssZkBqc/Ep1mJQbVvRpm0Opr0q2jHtdbOJ7Q8iVq3dOaNzuuIE3EQf2lUtOn1mFDou2DJ8vusTXxFTD1Dum1rESCDeCDY+KTk7DDZdbT2nU2hV3t3q6bBAmYnXMKtw+zG9fuPcHhonkYOqJ2btKhUMl3UVCZMk9UfD+XuKKr4Bu+907tQjdaQTuFp/SeJ5nWywZFNN/Rsg41XydtAdbh37jxeqzswBG61154RI4WWO2rRgzot1T2c9jCwB72b2+IZqWwdfkLNbapbstLS0ahwv6pqm1NfQHBODK3CPBbHmiWuiUDgiA6BoYVkaft+FvMhLTqeiHxr94GTGuWt7clIxp1TcQB6+1/sg+i0ewRpgC+sT5bpR2Fx02sST2pAIkfaFTOeZImO9bLoz0DfVAqveA0kGwuY9BwWaUEMUqPQtjYYtw9ITMMHNWTDx9kNQIpNDBk0QAlOIPBRdFG0eM1TIvzzTcPXdvZz8CZUdNvlk+jTuROfH2WZpUak9hr7ubnBJHyFcbNw2+WsAIBY9nici46EuFhwaqfD2dbNpOZmOZHJaTBsktJNmVGuJLt27gO246k5RNgFkkMfVkWJLalNr2sdMQ4ySLdkNAObibyqzbFLebTcI7Q3TFj2bE+JPorqu7dbTYXQWvcDb6XAEOi/aneN87hUuOYeYDHPsBmZAkcbJmBOLQMe5qioxDCGtdoZ8guLgASLx91NtiqAAOBj2QRd2Y4rckbJOm0H4og0w6NJhUBffktD/wCHuaVRPpGMpB4aJmMz+SrodQpurPDR+y0mGaGllMCwMd+pPuhdjYQU6fWH6nghonTIlOZU7bRzWmKOZkk7o22AEUoGULKdJ2btUcCwemX2Wm2W7ebyPyFnumIkU3RlLT88Cl5I2gY3UjMDCGpXFOncuMCbeJ4L0bB4AsY1jXTAgOzcefBo4cljuidIdbWd+mmQP8iB7SPFbrBODan023RF++yoloY3Q2vsIRvOLjOZ3nWy4H1VVtbZEt3SS9n6XGSObH5t9rLYYVgdvbwsItxgRpmI9lSV5hwiIc60ZXP+lFvQLPMamBNKq4ZjTu0nmrHhncT89EV0joDrg4CCQ22mZUdFgGfDyumLoq0QPPL58CBx2IG8OU/PdHY1wAEHj5KkqOk/MkSRuxcQ0EA6lekf8YbUmk6k50lpkcYOfr7rzer9ICvug2O6vEskwHkt8xb1hKe0OnFI9hfCbCQPkSo/4lujh5hKtmajxujTI10lSEkPkW7+MXU23A2k6AItKqKuNBuRc8/tkqPG2zWpaNPh90kAbrnOdl9IAAMlxn1U7tp02sqtkF0zAB+rRwn+Vot4rKU9q7pt6pznOqSbAawI/wBpa8drsanz0jR7Q2mKjnOaIdYtgWFrm+qUlwaS50k3OgB1gDQqPZFFoAc7uBzM8UVUcL+nCCjSRuwYFHfyZTa+IkwOXt/tdQq3Hkotp4Mhx0k3PLRNwAlwhatcTLcllaZfPIFIzlBOXz5KCwtJzmhjZkm/IKz3f+sRNp7tP3VPjg9hLmkg3yJFilwdujTnTUeSLas21xG6IbzGijDRAk9ru00WcGIcT9R5zJRLMW6xnJbORw+Lez0Do9XsQfnFB9K8KTTdH8pB+8+4VXsXa5nSfI93NakYhlVpyIIg+OYQeyvRjuiWIArlpMdawt/yzHstxgGkAkxbMkCRZYHHbMdQqndJBBBYfULT7H6QsxDIc7crAiRO7vf1N08EhMe1Zr6O8KJcJL4tETyiVSNxVyLzraHSeIKGfinN1dY6j8IHG7WaDvOfJi1yP9q6SQNlZ0iP/c0Z2A9T+EOKVj3H8oc1TUrzkNO5GV6m62eAM+Ssisin2pUgho4fefwgQAlqVt5xcfBLTp6oNj8cdDKt12BrFr2HKDIPPT1XHVRn6RyKCJkPUKe2i5u9vEBwvB8xdQPxTOCy+yMWXMDT/LJ8CrCvv23fRHiivLQJ0pbN+Sy25ZKuVV0GIXhcN/Nbl4KxwtHePzJcuSpM6OGKVFux/DK1k5oz5jI5cVy5IZ0IlPt9gLQ4fuh9iAG+v4XLk5ewwS/3r+DQYcRI4j591HtLCy0nhl3LlyQnTNzVxdlA/AzcQCPJR9RLZFozH4XLlptnNcF2MpPIdMrQbK2m7PjbvSLk+JzssUi02hhOuw+/qAYnOx4jSyx9WmHAuyc3PgefeuXKmTTtFYbR1PaNZvYFR4HJ7lLg6JqVIc6wE8zlxXLknI6jaGY1cqZYYRs1Xu1l3pZM21Vgbq5cnx9qF9yKWmyVNXsABx9ly5U+TZVRBwbJC+3iuXK6M83pFjsypukH+ojzH7LQNq2XLlaPRXJqVH//2Q=="/>
          <p:cNvSpPr>
            <a:spLocks noChangeAspect="1" noChangeArrowheads="1"/>
          </p:cNvSpPr>
          <p:nvPr/>
        </p:nvSpPr>
        <p:spPr bwMode="auto">
          <a:xfrm>
            <a:off x="63500" y="-1133475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xQVFRUUGBcYFxgXFBUXGBoXGBcVFxoXGBgYHCYeFxojHBcUHy8gIycpLCwsFx4xNTAqNSYrLCkBCQoKDgwOGg8PGikfHyQsLCwsLCwsLCwpLykpKSwsLCwpLCwpLCwsLCwsLCwsLCksLCksKSwsLCwsLCksLCksLP/AABEIAPYAzQMBIgACEQEDEQH/xAAbAAABBQEBAAAAAAAAAAAAAAAEAQIDBQYAB//EAD0QAAEDAgMECQMCBgIBBQEAAAEAAhEDIQQxQQUSUWEGEyJxgZGhsfAywdFS4RRCYnKC8QcjQxYzNFOyFf/EABkBAAIDAQAAAAAAAAAAAAAAAAEDAAIEBf/EACgRAAICAgIBBAEEAwAAAAAAAAABAhEDIRIxBCIyQVGhE2FxkQUzgf/aAAwDAQACEQMRAD8AkZWIRtHEKvapmPRaTHWyxc+VFChZWUzaqCVE7ENMJobzUqSQraBRzKjhqnnEOGRURekD1VoKDGbSdqpG4iUEHDgpmQlygXiwwVE2q+VHvBdvpXEtZG9CvpotyhfTRolgj7ZqFxCJqUlC6giQhITmhSCindWiQQFPp1AmliQMUIGspyFHUYpKK6qBxRQAF7FA6mjgzmo3UlYAEWJQEQ6jKYaahCvw1eUUXHP5+6C3/DmPl0UzFkfUJHEfhNKUTsxA1t3oljgclA17SNE1w4FCw0HMKlAlV9Ks4Z+aIbWlAgQaajLE01F0IEFATgea5rE17iNECxIKiQ1lXYvHBgJcYAE8vNY/aXTJ5JFKAOOZVWWUWzeV9pMY0uc4ABUB6Vve7sbrWg5OuSPDJZB9ao+73E95hG0hYRBPAAT7pM5fR0MHjJr1I2WH6QtJh4LeY7TfS/ojRiWnIhYZmDrZkQB+ohPNcs/8hk5xMfhDmGXh37WbOpVGhChNdZbD45xP0k8CLqwwdYuMHsf3HdnulWjJMz5PHnDbLnrxKe2oOKFZhozz7/ynOpRormfRYUqsZFSuEqqa6E44wgIgdBxtqo+uQY2iMiPVOD964Ed5V0VYUayhdUC7q+K4NHBBsBWkaFPZa3snvYYyUIJCumQmcIyXMxCRuI43UxptPEdygBGYxp4+SJbGcoPqIPHwRNJwNlGELokKcBBmqAudiPFVCGl4VPtjbLaYkOHmhNtbU6qmXEk6ARa/usRXxpe7ePaP9Ry7hoquVDYYufzRNtnpC+v2cm596Cw7YFh4nNT03FxiQPJFU8Of1eUH1ySpSNuLEk7T/AlLDiLlOpsg9mfD9kuMLGC5J8decWHmq9+PcbNEDkB7lLUJSNU/JxY++/yXLKZN3PDR3yfIJ3XUKZkh1Q8XED01WeOIIAycdd4zHhEeaT+JedQP7WA+pKusP2zNP/I37UaQ7bBENoz3AiPnNOftcCJa1scajPaVmXtfEmoYJymPMBNLgP0+AAPirrHFGaXmZGan/wBVEAzuO4S6DHDs5px6SNNzujkBUJ9BCzbaYid3eH9L/cKSn1X6XDwB+4VlSM8pOTs0VPbYn6hH9j/QWVlhsew5vAniwgeZCzYbTi3WTwAMeRB91Jh6rJBFQNP9VIt//Mj0UsrRrm4MPPYe0jS0esow7OqNFgHf2mVR4PEsaBO4eLmiPMA+yv8ABV6bsntt/VB9UOTDxAqmILfqa5veE4VZvdX1TFU2tl1SeGTvAQq9+OwxzBnk1HlZKogFMjJONMHRP6shOaJRTIDDANUww55FFMphECkI5o2CirOGOtk8UG56o59BDvpEaKWQExLMreKg6jgQi3u3tD5KE0eCATF9M653mM5bx9lm2VQHXFslbdKcLUbXdvycoOfZ07uHgqskC/1cZ/CHYxNqiQVAfpBPhZFNwlQtG7AB1Lo8AOKgo4k2sLKzw2IBJJkyAIGft45JU7XQ+E29Ng9DYLrbzw2TAcRvCY5KcdG3bs9cIdcGHCeAuin7QLhBpusZs23j7qZuMO62WvhoGTYFjnlnFlOciv6UP3KursGpTuCwnUAydDduWRGSrq2+HXEHwWrOLpz/ANZItxMjI6620XV8Gx5NhBGZGudpuRf0UWT4Zb9FXoyValUPaNp1kR5BSUdmTm4Ecla4vYjmNL2xExuk52m3Gyp6OL3TbLhwKs+TWi0Y4oy9S/sKZs+nMEGe/wCSr7Z+DYwgBoO8LHdDvIkWKrcPh21NYkWPA6I3ZlN1KpuunMGOI4jmlqX2ap4UotJLfyXNHDOafoIHKyKY5hzaQfFWzGyARkUyrhwBJE+/7LRZyKoD/g2nUj/L8pP/AOU0/wAxPiEQGgnglqUouCPVEAONmAD/AEonYHmPRTl7hw9Uz+KOrVCGrfs0HIepQWJwJbkDCOp4oMtf8Ipjw4d4SkyxRU22spmqbEbPEy2VE6gVewDushMfVmwCaaJ5pDSIUADuaVI2lbK5SuEFOEoMsjH9N8BLWOvqHdzbjxuQsezAuc4NAufl16vt/ZzauHc05wSO+DksN0bw4Fz9RPtl90lycLY/HFTaiEYDojA7ZBPDRGt2WGfTA8ArltSyFxLSFmeST7OgoRj0NwuCkzCsxswubl7eyh2bTjPvViysBPaE+wVSNlLtDYtOCXNEjXWyyeJrPwzpaZaZgHQcuRutrtivYkXWR2sA4MHC88jIP2TscnaTFZI3GybZ2Ip4guc0OkgWc4Hta2t2SNQgdqbMZVnc+oTyuALc+/ks7Rqmm6eBuOYWnw20RWYDIDu1YMF3HiRpmtbjx2jHHIpR4yKDA1i07srRYHFmo0CfpuDrHes/tKhuunJwN4y5EckbsbFxF+yTdLyR+UbPEza4SNv0Vxm8HsdmyPI6q+qN5LNdFaZ66o8ZFgBN8wRAPOJWl3lE9GTOqyOgYtUFSlwRT1GAmJmcB6u922TiRwCmfSPemdQf0hWshoK2GITKVZwIGfzkjy/RCjDuaZF0pMIbUMtlC12aj2T6eIM3y5qZwBGaIAQMOoI9lEWqyExBQ5w/9XzvUIAmnK7qYRowmUmONvwurYFwPEcULCVW06u7TceUDvNvuvOKO0AIDGXkm5hsm61/TXEGnTidZ8hZYCnhHOALTpbW5m/hbzVZJNbHYm10X+zukjus3au6Act1W2JLnUt9pEEa88lk9t4ZgY1zXku4G5EZXAHqttsyiRhBviCWgcyc0mcUto1Rm3pmXx2MxO9DCQL52tx5BDUBU3pe58nUPBB5SDCv8XgAQJMNiIgntcT+F2zdk0mUy3d3nG4Izz1dEHuIU5KgU0wAPqtgFxc3uuosewy7uBHn+4V//ABjb3Pss9tKt9XMj7KsNyGT1AyeMHbd3k+d0mFxBYbFFY2hcH9Q+eyDpMmeIv5ELoro481TLbANdVMCbAuOXieSK2dhgXgAgZzNhrw+yl6JgN60yN7dgTOpHup6FYdbJp9kkiMgDmfIHLmlvTNXj3xZvtlYJtOnDdb9/cNAp3sTdm1C6k2SMs4spS5UfYq/sGexRiR89kVCRzULoIwQuDQlDfVKW+CPIFF47DJ7GWujTTTHU1SwA24Mkx+H1Eqd1JOpVSLaIgAwHaz4pgJacrI+sJQ5pEIhI31rSGklOdXMZwm16RKFOFJFz5okPPv+QsWS/czyHmZ+6EGDhgjQAQl6W0yahMTBLvAOI+yV2JLmgN1j2S8vSNvjLsqqNAvr02GSC8Z8Bf7L0rFU4Y1uoA9ViOjNOcWXOEhsCcokx7Ba3aOPYKpG+2Tl2uQ4JOT6GxWyJ1AGQRr4pzKDWCQPyga+1iH3EtJIDs8sx+6bW2iCLFUoahcfiYGazFZ+8+BwJ8gEbiaxcYGqAfhd1pdwDvUZpuNUxWbcdAL2BzWj9Iv3KpiCeKs8PiIc7uKBxEb5W5HLmW2xakVWH9csPDWJ8wrqlsosrbga7ezuLRBk35wqDBGCyct4EdwLVsaVEvrEN3zexdm2OMaX+6DL45UmjWYDDltMAzMCdL8lI5iOp0OwJ4KF9JJsAH1a400U1if1CnIJXmkkRzqKgdSQCachJCcCuVSpGWpj2KeF0IkBSEgzU7mJkIgI6jUO9qMAUNWmoE8m6UuLS4cyD3XP3KrNm1rW0yV70xpgVng5Oh3mXBZHAVYqAcbd6tKNwHY58Z/yT08VUpViW5E9oGY9Nc1qamyaRe1xkuEnsgggOggdnPUT3Kkq0iHyABrvG9+7kjKTKm7/APIaZyIBB7hZJctGqMXf/S4xWCAYGtyyHL90JS2V2ZJ4qanhqoZ/7gdI/mb6yDKL2fJZDswIKRdGiirqYcNnl8+yqscZB+cVdY07ziG62VVtOj1bR3j8K+Pspk6ZlmOhw8j3JuKzPeff90tekd53cfMJT2gTxAPjYH2XRRx2G7KBcWjMTbvsfsvW9iUCajnOEgAsmwE6g8ZBHkvLuieH3qjB/UT5W917FsGozdqBswHuF5nuuLdypIiLCFE9iI6oaW9kx7SNEosCEJr5iyK6ibqF2HvaTyKAbIC4qN1QcCjW0RqEx+Fva4QDZaB6cHqLeSSoGgjeXEoffUjaigKHympHlM3kSUOKRwXbybUeACTYC5UBR5Z/yI//ALCMo3fSY+c1gzWggjMLVdNMT1lWo/IEw3mcrcgNeayDz87logtFZPZqsNXL2g8kVhtnb0OZYg31B5LM7M2kWGDlN1rMNtUBg+11jyRcXo6OGSmrZd0R4FdENPNVI2w3O8dyhq7ZqTFMNI0zWfizS5JBVZrWdo/CqzaTTVBcbAZDx+FGUcC55Dqrt46NFgERi6NjwI+fOSvH0lJK0Y3HNh0ZXnwMBDml2WgDIuB8DM+qs9q4bIxnI+/slwWE3qdT9QdbxH5C3xerOZOPqJug5jFNB03h7Few4Kk4b+8Z3nkjutC8p6O4Xq8blZpE65hv3leuUjLQhNi0qHpes4ppTd5LLUKankuL7pFxCgKH9fGYSCsOCYmSpQUFupkJGlRPqEpWIFyZdCcQot6+ahCUJhS7yTfUIdMIXadQdW4umAPPv49ylr4lrAXOIaBmTkvNem/Tk1h1FExTntOyLo05NVkrAzNdIdo9bUJ/lFmtGXywVM6lPJS68UlSc4stCFMGNgicNVcRYqN7OypdlsvdLydWNxd0WmCwLnntE87k+HJaHA4MNERHMqHAtECJtxVhhwNfhWCUmzqRikEU6VrIXGtkeiPLYCrcbW+BBBbKTFkFrgTEGR4EfaUuCaQ8jR5jyuD5SoNo3BHLPxCK2JiRUfTabEW74Dh9x5Lbj9pz8r9dGh2bTgvfGZLT3DeIj0WzwlTshUOEwRDHTq8R5Sfcq9pNgAcFGVpBPWpJUSUFAlEkp0qLfTt5QrQ6UkJpK7eQBQSaKWbppxAyTCTogQnNVRhpJUbipaVSNVCDnNhQmouxm0GMHaN9ALk9wWV2n0mJJa3s8tf8nadwVZTUewpMyvTDb1SriHNbvCm0Q0TmdTHPgqGnht+3utfhq+HqOYKrOsNUgTk5v9oF4y5rN7Tw/VvJERkQDMGYInXvT8eRPXTFSTWwRmE3TcDgoMRh7FH1jIHNLSZYA3nLx+yeUspnUSPKETsulJ+ZoutgtMlBhG7jwCPquNLjRKyL0jsUqkjQYAxY5+iOpiTHNDdZaRMqakIjU6+PuufR00y1cIHsqnGOGWSsK790R3Kg2rX4XJNoz/3+UUgN6AMaew6Jmx/xkDzlVdCsQAZgjJaLa+E6p7qd5bTpt5bxALvWVmaeS3YvaczI7k2eodFOkQxTQ02ewdq/1f1AfIWoleHYfEuY4OaS0jIgwtFg+nGIaI3t4/1Cfe6ko/RaM/s9PlcFkcH07BEOZe+TgJy0OSMZ0vEwabpvEOBFtCTlw9knkhlmjK4Kq2b0ip1nbolruBi4v+FaqydgEKcHJCmwoQfU3WDecQAMyTA8SUEOkmH/APupj/Ie+q8/2ntJ2KeHPMtkhrZMWJuB+VDQAfe/ZMfaBy7lmlmroKhZ6Y/aVJtzUbYTG8CbcACqfF9MA8FtEgG870bw4WE/dZLZ+yhVLpeGNbMtMyYk5DulHVNmTRbUa4bhcGHskC8DeG9oPslzzNqo6CopMZV2hUk7/oZnvJv9kPTquc8BpEak5NHM6W0UVTBuD4pkmBc/yHtAalM2nj6WHlt6r9GEjdB4vjPk1Ujjcugt1osn42lhWOqU7F3/AJS0AuOX/S3QZ9orE47Hb7rSG6CZtzOpTcbi313F73SfIAcANAhnUjwW7FiUEV2W+zK292XG+h4/6VgMOQfH55rN0KsRodFqsNV3mk8r+/ktdmSSpjajJM90oPalKweBzy1BRoPzlH2Vjh6YfSLSJNzl6hGrQLoMwewf4ig2tQdZwu06OyIDvygXF9E7tRpB059x1Vh/x5izRrvw5+ioN9n9wzHl7LbY/ZTagi0HNpALT4HLwhYZwp0bYZnWzzk43et8uouiuB/iccLf9dHtHvGXmfZHdJejBo3bVYwOyBcZng2bo/YOJw2zcP26gdVqXIbcnIBo4ASBdVSpDJZLWjPdMG71eu4AwHAE6TeL8bHyWQo9rw0Wv2o9wpVt4/XUa6O8GDMcDksa9u4+y0Y3ujJJfIQ0KVlklJvEfDkpn0d6A2xGfzinFBWGPDkrGhtJ1Ntu0Ji+X7KsZgnmwcbZfsoure0w4kgg6yk5IKS2XWjR09rOa4VAAKgE5C40Ea963WwdtivTBsHCzhz4jkvLsLich/MDmeXHvV1sPaXUVGvEQbHOQJuPID0WaL4uhq2j0veXEpwEgEQQQDpCQujQJ5WzxhuLMbrhAnMWI0MIqhlLHRGVwD4jXLwQ9ZuUJDhSAT3QfD1WN1L9h1UXezMcWuFmHekSWCZI5n/ajxm1nkDfdJg7oMbrYMbu5kFT0Q5t942uIJzyt7I/C4YF0Fu9Hacc4z4pLxxTuyyk66JcRiH1AxgYGdg2Bkk9p890gQszhsOXG7spJm5JWtoUQwGey4EPm1mi0d9zZUlbA7lWo4ZTYd4B+604J3aRIwuWxaeBG6QDH3niFAcARzBt84IwPhKK4kp3Jm54YFRWwJaeI4j7q02JjoO6YuPc/mfNNrC3fl4Kvw1fddymfz+U6ErOf5GFRNKaRBA5K03wwi9gIJ7z/pUuKx7WuLt6QQIiLj7IRuIfXMnssZkBqc/Ep1mJQbVvRpm0Opr0q2jHtdbOJ7Q8iVq3dOaNzuuIE3EQf2lUtOn1mFDou2DJ8vusTXxFTD1Dum1rESCDeCDY+KTk7DDZdbT2nU2hV3t3q6bBAmYnXMKtw+zG9fuPcHhonkYOqJ2btKhUMl3UVCZMk9UfD+XuKKr4Bu+907tQjdaQTuFp/SeJ5nWywZFNN/Rsg41XydtAdbh37jxeqzswBG61154RI4WWO2rRgzot1T2c9jCwB72b2+IZqWwdfkLNbapbstLS0ahwv6pqm1NfQHBODK3CPBbHmiWuiUDgiA6BoYVkaft+FvMhLTqeiHxr94GTGuWt7clIxp1TcQB6+1/sg+i0ewRpgC+sT5bpR2Fx02sST2pAIkfaFTOeZImO9bLoz0DfVAqveA0kGwuY9BwWaUEMUqPQtjYYtw9ITMMHNWTDx9kNQIpNDBk0QAlOIPBRdFG0eM1TIvzzTcPXdvZz8CZUdNvlk+jTuROfH2WZpUak9hr7ubnBJHyFcbNw2+WsAIBY9nici46EuFhwaqfD2dbNpOZmOZHJaTBsktJNmVGuJLt27gO246k5RNgFkkMfVkWJLalNr2sdMQ4ySLdkNAObibyqzbFLebTcI7Q3TFj2bE+JPorqu7dbTYXQWvcDb6XAEOi/aneN87hUuOYeYDHPsBmZAkcbJmBOLQMe5qioxDCGtdoZ8guLgASLx91NtiqAAOBj2QRd2Y4rckbJOm0H4og0w6NJhUBffktD/wCHuaVRPpGMpB4aJmMz+SrodQpurPDR+y0mGaGllMCwMd+pPuhdjYQU6fWH6nghonTIlOZU7bRzWmKOZkk7o22AEUoGULKdJ2btUcCwemX2Wm2W7ebyPyFnumIkU3RlLT88Cl5I2gY3UjMDCGpXFOncuMCbeJ4L0bB4AsY1jXTAgOzcefBo4cljuidIdbWd+mmQP8iB7SPFbrBODan023RF++yoloY3Q2vsIRvOLjOZ3nWy4H1VVtbZEt3SS9n6XGSObH5t9rLYYVgdvbwsItxgRpmI9lSV5hwiIc60ZXP+lFvQLPMamBNKq4ZjTu0nmrHhncT89EV0joDrg4CCQ22mZUdFgGfDyumLoq0QPPL58CBx2IG8OU/PdHY1wAEHj5KkqOk/MkSRuxcQ0EA6lekf8YbUmk6k50lpkcYOfr7rzer9ICvug2O6vEskwHkt8xb1hKe0OnFI9hfCbCQPkSo/4lujh5hKtmajxujTI10lSEkPkW7+MXU23A2k6AItKqKuNBuRc8/tkqPG2zWpaNPh90kAbrnOdl9IAAMlxn1U7tp02sqtkF0zAB+rRwn+Vot4rKU9q7pt6pznOqSbAawI/wBpa8drsanz0jR7Q2mKjnOaIdYtgWFrm+qUlwaS50k3OgB1gDQqPZFFoAc7uBzM8UVUcL+nCCjSRuwYFHfyZTa+IkwOXt/tdQq3Hkotp4Mhx0k3PLRNwAlwhatcTLcllaZfPIFIzlBOXz5KCwtJzmhjZkm/IKz3f+sRNp7tP3VPjg9hLmkg3yJFilwdujTnTUeSLas21xG6IbzGijDRAk9ru00WcGIcT9R5zJRLMW6xnJbORw+Lez0Do9XsQfnFB9K8KTTdH8pB+8+4VXsXa5nSfI93NakYhlVpyIIg+OYQeyvRjuiWIArlpMdawt/yzHstxgGkAkxbMkCRZYHHbMdQqndJBBBYfULT7H6QsxDIc7crAiRO7vf1N08EhMe1Zr6O8KJcJL4tETyiVSNxVyLzraHSeIKGfinN1dY6j8IHG7WaDvOfJi1yP9q6SQNlZ0iP/c0Z2A9T+EOKVj3H8oc1TUrzkNO5GV6m62eAM+Ssisin2pUgho4fefwgQAlqVt5xcfBLTp6oNj8cdDKt12BrFr2HKDIPPT1XHVRn6RyKCJkPUKe2i5u9vEBwvB8xdQPxTOCy+yMWXMDT/LJ8CrCvv23fRHiivLQJ0pbN+Sy25ZKuVV0GIXhcN/Nbl4KxwtHePzJcuSpM6OGKVFux/DK1k5oz5jI5cVy5IZ0IlPt9gLQ4fuh9iAG+v4XLk5ewwS/3r+DQYcRI4j591HtLCy0nhl3LlyQnTNzVxdlA/AzcQCPJR9RLZFozH4XLlptnNcF2MpPIdMrQbK2m7PjbvSLk+JzssUi02hhOuw+/qAYnOx4jSyx9WmHAuyc3PgefeuXKmTTtFYbR1PaNZvYFR4HJ7lLg6JqVIc6wE8zlxXLknI6jaGY1cqZYYRs1Xu1l3pZM21Vgbq5cnx9qF9yKWmyVNXsABx9ly5U+TZVRBwbJC+3iuXK6M83pFjsypukH+ojzH7LQNq2XLlaPRXJqVH//2Q=="/>
          <p:cNvSpPr>
            <a:spLocks noChangeAspect="1" noChangeArrowheads="1"/>
          </p:cNvSpPr>
          <p:nvPr/>
        </p:nvSpPr>
        <p:spPr bwMode="auto">
          <a:xfrm>
            <a:off x="215900" y="-981075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encrypted-tbn2.gstatic.com/images?q=tbn:ANd9GcRGcX79-B9pULV3ck0DZP0s0Aly9AlJZjHIYjSu02PTcZt408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3" y="2219864"/>
            <a:ext cx="2127250" cy="27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179" y="5029200"/>
            <a:ext cx="854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Tecumseh		</a:t>
            </a:r>
            <a:r>
              <a:rPr lang="en-US" sz="3200" b="1" dirty="0" smtClean="0">
                <a:solidFill>
                  <a:srgbClr val="FFFF00"/>
                </a:solidFill>
              </a:rPr>
              <a:t>William Henry Harrison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128" name="Picture 8" descr="https://encrypted-tbn1.gstatic.com/images?q=tbn:ANd9GcRXAKDgQ7BL0Fe3FjnZHfNSfZwGoESObMzWKWx95LK9nBLsvj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19864"/>
            <a:ext cx="2208374" cy="27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static.com/images?q=tbn:ANd9GcSs6Jp0FBTgW0pzPTD5VI39e4vvoYM60orHxNweuzEUztOL68Ow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91" y="2219864"/>
            <a:ext cx="4018446" cy="27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86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86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Andrew Jackson 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Commander </a:t>
            </a:r>
            <a:r>
              <a:rPr lang="en-US" sz="2400" dirty="0"/>
              <a:t>of the Tennessee Militia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Fought Creek Indians who were angry with invading American settlers taking their lands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Battle of Horseshoe Bend, Alabama – 1814 American victory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Battle of New Orleans </a:t>
            </a:r>
            <a:r>
              <a:rPr lang="en-US" sz="2400" dirty="0"/>
              <a:t>– 1815 American victory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Last battle of the War of 1812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Fought after the war ended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2000 British casualties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70 American casualties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Fought over control of the Mississippi River - WHY??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Battles with the Native Americans would galvanize his feelings towards them that would become very apparent during his presidency</a:t>
            </a:r>
          </a:p>
        </p:txBody>
      </p:sp>
    </p:spTree>
    <p:extLst>
      <p:ext uri="{BB962C8B-B14F-4D97-AF65-F5344CB8AC3E}">
        <p14:creationId xmlns:p14="http://schemas.microsoft.com/office/powerpoint/2010/main" val="3485894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jjOSFLn9DBEyhR3fjJzKci5vxCOb26S2TKfQzyg1Ay_m9tV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9169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S1yy2L4CQZh0u0WMcLBF1S8mKb4T9_hWigM3SkM0fuwdublvF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94" y="609600"/>
            <a:ext cx="387678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75855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Battle of Horseshoe Bend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88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Washington D.C. during the War of 1812 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British broke through the American </a:t>
            </a:r>
            <a:r>
              <a:rPr lang="en-US" sz="3200" dirty="0" smtClean="0"/>
              <a:t>	defenses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President Madison fled the Capitol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First Lady Dolly Madison saved the portrait </a:t>
            </a:r>
            <a:r>
              <a:rPr lang="en-US" sz="3200" dirty="0" smtClean="0"/>
              <a:t>	of </a:t>
            </a:r>
            <a:r>
              <a:rPr lang="en-US" sz="3200" dirty="0"/>
              <a:t>George Washington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FF00"/>
                </a:solidFill>
              </a:rPr>
              <a:t>White house and the US Capitol building </a:t>
            </a:r>
            <a:r>
              <a:rPr lang="en-US" sz="3200" dirty="0" smtClean="0">
                <a:solidFill>
                  <a:srgbClr val="FFFF00"/>
                </a:solidFill>
              </a:rPr>
              <a:t>	were </a:t>
            </a:r>
            <a:r>
              <a:rPr lang="en-US" sz="3200" dirty="0">
                <a:solidFill>
                  <a:srgbClr val="FFFF00"/>
                </a:solidFill>
              </a:rPr>
              <a:t>burned</a:t>
            </a:r>
          </a:p>
        </p:txBody>
      </p:sp>
    </p:spTree>
    <p:extLst>
      <p:ext uri="{BB962C8B-B14F-4D97-AF65-F5344CB8AC3E}">
        <p14:creationId xmlns:p14="http://schemas.microsoft.com/office/powerpoint/2010/main" val="737143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smithsonianmag.com/images/Dolley-Madison-directing-rescue-of-George-Washington-portrait-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1371600"/>
            <a:ext cx="881507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9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Dolly Madison Saves George Washington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6205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Star Spangled Banner </a:t>
            </a:r>
          </a:p>
          <a:p>
            <a:endParaRPr lang="en-US" sz="3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FF00"/>
                </a:solidFill>
              </a:rPr>
              <a:t>Fort McHenry </a:t>
            </a:r>
            <a:r>
              <a:rPr lang="en-US" sz="3200" dirty="0"/>
              <a:t>guarded Baltimore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American forces held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FF00"/>
                </a:solidFill>
              </a:rPr>
              <a:t>Francis Scott Key wrote a poem about the </a:t>
            </a:r>
            <a:r>
              <a:rPr lang="en-US" sz="3200" dirty="0" smtClean="0">
                <a:solidFill>
                  <a:srgbClr val="FFFF00"/>
                </a:solidFill>
              </a:rPr>
              <a:t>	battle </a:t>
            </a:r>
            <a:r>
              <a:rPr lang="en-US" sz="3200" dirty="0">
                <a:solidFill>
                  <a:srgbClr val="FFFF00"/>
                </a:solidFill>
              </a:rPr>
              <a:t>while watching the battle</a:t>
            </a:r>
          </a:p>
        </p:txBody>
      </p:sp>
      <p:sp>
        <p:nvSpPr>
          <p:cNvPr id="3" name="AutoShape 2" descr="data:image/jpeg;base64,/9j/4AAQSkZJRgABAQAAAQABAAD/2wCEAAkGBhQSERUUExQWFBUWGRwYFxgXGRwbGBgYFxsaHRwcHRodHygfHxojGhcYHy8gIycpLCwtGB8xNTAqNSYrLCkBCQoKDgwOGg8PGiokHyUsLCwsKSw0LSwsLCwsLCwsLCwsLCwuLCwsLCwsLCksLCwsLCwsLCwsLCwsLCwsLCwsLP/AABEIANQA7gMBIgACEQEDEQH/xAAcAAAABwEBAAAAAAAAAAAAAAAAAgMEBQYHAQj/xABHEAABAgQDBQYCBQkHBAMBAAABAhEAAyExBBJBBQYiUWETMnGBkdGhsQcjQsHwFBYzUmJygpLhFUNTVJOi8WNzg9I0RLIk/8QAGgEAAwEBAQEAAAAAAAAAAAAAAAECAwQFBv/EADERAAIBAgMFBwQCAwEAAAAAAAABAgMRBBJRFCExQaETMlJhgbHwkcHR4QViIkJxFf/aAAwDAQACEQMRAD8AtG929S8GZITKQvtioZlrUlKClJVXKlRIYRAbL+krEz5vZjC4dLAErViFJlh8zOsooTkU1NDWH/0o5U4VExRICJnEU1OVQZTC1QSIzLdmcucMRMKkpCUIS1AVP3wlxU1qHsTUxzw3pmk91jQpP0olUxcvsEpMsqC1FSylwSE5UhLlKiGCiRCB+k2fR8LKSSAoFS12J0DcQ6g84zrFkmZm4s6EiXMDPnBAUkuCKkV8YlRMmzVha5hmHIEglnyJHCkAaAE+pvFWRLbLvO+k1aUn6iWpeUZeNSQVPxA0JACXZiXMKzfpMIS6cOCpnAMws7Udku0UeZKLByNbV0hFZVlsKdOnjBZCzMveF+lPMh1YbKoXAmuHHJ0O0BX0nqyOMMnNyM0tVtQj7ozhSiNBcfEjrDzOclGL0ppbr82iWkNNl8l/SYollSEAM7hajVvAUekHxf0oy0y8yJBUpnKFLy87EJU9W9Yz9cw21HSGU/Z4mZVKUQUlw1B4EeUJWHdmr4P6R5Su/KWhRZgCFCo5lm1hPHfSCpCQtOGOVRKUKWrK5TRVA5oXFtIoiZJABGhFhr84TnSlWJc3BNTz5xdkTmZeT9J6QC8kOBYqIBs+h6w6l/SPKbilqBrYuGHiBGZqJepFWFv6vDqQpRGli1PHrBaIZpGjp+kGTwvLmAK14T8AYJN+kjDgslExQYl6JLjQA3fnGfIWrMHAp0MIKlr4jQgOTemjkw8qDOzScN9I2HWnMUTUVZiEkigNgq1bwurf/Cgt9Yf4afE9IzTZ8sqUhDBOZ68R7qSbAE6NQawebRRCxlNGBB0cagOYwqvKro6sLDtaijLgaSN+8LSq6voKNzrSOy9+8KSzzH6oYesZiWKqGHGHmOb6Ry9rI9R4Klfn89DS/wA9MLxOspyh2KS5qzDmekFlb9YNVpv+1VOlLGlozSYdae/4eDIkhNiTTU1b8PB28ithpefz0NQl724QlhOHmlWnlCid5sKQT26GBALuKmwt0jKwghQ8PL1hWQoqyu7PUdNfhrB28tBR/j6b5vp+DVF7dw4LGfKB5FY/GsJjeTCn/wCzIu36RN/MxmeJxOeYpT95RLch9kdWDB4brJcNAq8tA/8AOglvb6GtI2xIJAE+SSbDtEufjCn9oyv8WXz76besZNkNKilvKOmapJBzFwlqcuXhBtD0Kf8AGRtuka5LxKFFkrSos7JUCW50NusKRi2HnrluqWQlRGUkEgkXrzEaJuPPQJCZedS5qkmasMspS5YAOGFMtBepjaFW7szir4TsldO41+lhD7MmmzEH0MZPupPzSlJyjhNxwkhqFTXOj9I2X6QsNn2biRfgJHkIw/drtpYVLMsZZgCxmFXTQsXo4NQeXjGuXNFr/hxZlFpsmcds4qWVS1BK1BIOYApOV2OjXbWCYDMnKFd5KGoAxI19IMpM0BmTY+j2vHJiVA0SaJDktdg7Vs7tFU04xszOrJSldIfLnFjcHqAYQmLUAa3r3YSJLPlLB/TwBjqwoiiL0v4VraLMxIpzFNf9sPEAJfWtH+6I5KZgIGR2PMe8PJkxZPdFfCM6kMysa0qnZyvY5iXBLEvdiA1b1Z4Qkuq5PoPaDKkqKsx0GXvUPlz9oJMTMAsPKCEbKzFUlmk2iTmTSBdvIPCKcUpVCaeAu0HM1RA4R0tDXIofZBPLRo0MxvndRBqD0DWvD/CTaDKA4BZmZvwIYzsMpyCh3pQ3+MKyiU5eBmow5+tIxlTvJSN41Eo5Wh8xJJJTT9nl52jk1JqzMOfl1hI4xyrhNadfh1hOZOoqh6O71943OcUlYsoIUkhw4BGZ+IEXvYxa9gbDlYqQZs3MSCpKWmLFqnVnKiTb5RSZqswsTW2tI0LdLbAGGQVpWCc4ASTWrO5U9WrS/hHPV4G9GTjK6EJ+6EqmQzXItnDu/JjCuG3IlZiDNmAs7ApzCpvwxKT9ojKRmmJSzGgOt7GOy8cgLzLnTFOmgIoAeoHwjlSXM7O3qasi07jozEdrNFNezJf0EJq3IlpJHbzCQz8CSA+hLM7EFn1iaw+NlupWZTu9UEhjR+7RoEyUlSirtpoRRRQEDJapfITUAA100hKKK2mr4iCO5aszBaqFiTKBu9aK/DwvM3GUCVCenoDLZmpcTImJe0csxIKgc5BsQcrHKQ6KjzEKTNppIfPLfXhNPUcjEyiki44qrr7fgrU7cecACZyFcgErDan7RENl7qTBw5gTduKkXDE45HC0yWQx9eddNPOEjjUg5iqW45FVeVC79YLXY3i6uvRfgrn5qzCHzANfvu92tyaCL3PmAOZiagn7ZZm6Ra5ONcK/Rk1u9evhC2dNM3Znh0IBc+N7ROR8ittq24+xSjumuYoZVyku7BlsCBU18vWLlunsVWHSorylRASClzwpe7+N4URjZMooBUElyzOa2ILDUGJZCgoAixrHVSguL4nNVxE5rK+Ax3hlvhZwZ+A052jEcAcxlMATUgguCClXkY3LbKM2HnAf4avlGYba39wmMTJw+HkLlLlKJBWmWgJAQoKSnIou6iDVhR7xvHvP/i+5yS4L5oQ0xZDluhtCma7A18PeE5iSoG1esdQo5bE1iyAi1nKwCnbRnr5w5mSVUYhKSHVmd00rT43hv2yhUOCzULffHP7QWGDBXNyGZqu3i3lGNTPdZTalks8whLxJJJAJDljQEimj+fnC61qJCmLDqPeEUjkkgaO1Haj8g3ygKlqykH5iNTJ8QwJNGLFzUjx59I6lSjQA2Oo6dYSl4fumpu4+VXr1t5w6kUJLaHl0gA5Jwi8pd0lxlzahq2jk4qFBxljmajairwBicucl2AGUdavr4Q2mY46pIPMNUN43jGOfNv4G8smXdxDzJqiwyquOWvnB1zi9Uq9ByhqnEORe41HvDqXiCVWI52jfkc4SSpQNUqr00gxnFlFiQCBlY15nnDtU1JpmUAzGhuDXSGMzEslzoQKJIu2kZTlJcDWnGLe9hsRPAWxDEgFtWZniQ2diVBPCsgOpgCw9NIjgohb3sXY9LhrxJ7MwhpMMtS0lROVlBKhZswDgOLxFV3grnThFFVXdcvwOJm0V/rqPjljo2nMYcZ9E+0ILwpd2J/hLH18YVGF4b08CGd45b7j0rQvwXQUVtaaDRd6HhFvhBxvBNBLkAEMcqQFNWgOgL1hpiMOX7woef4aEkyqkOPWC6BU4PkSv5xTSlPdGVIT3TcHStEs1OkBO8K/1UlTlyQcrdGLv5xHyUFixFNCX+EOJkxRT2eVDFSVcKQFEgNcdOkJtGkaVPwjr84VhgUSz5K0847h9ukqJVLTzYZr+ZiM7P7xQh38IWkySWYZn/VqfIB4V0aPD0dCUl7yFBJEpJcMXUfuHSDK3qJWD2SAzNU6D8GI2dgVpK8wyFASpQUWLLNCBqOog2A2ela2MwpdyAmWuao9MqKilXgT5A8PQte3v9if2DjDi8UBkQEIBmL4iTRgAx1Km6Ui9xH7F2SjDykJCU5wniWEBJUSzuKkWFH0iQjupxyo8GtKMp/4KyG+0P0M3/tr/APyY82bLzDGrWElQStebkHKgCekelsWh5cwc0KHqkx5y2LIV+XzGLMpb8yCo0bV+XnFp2bfkZNXSXmTc1SwFJoFEs/InXum17QrITQkZb2BVW1eLny05QvPkE0TLWtTslCUnPmBYsGcsxfwPKEV4efLQUzZEyWFKJTnSoORyJA5afGJpzc+KFUgocGdVKqDTr5v08IRVKY6eXh4Q7w6kES6lC+IrK+4+bhAavdv4wmO+C6CA9M9xytGpkM0KZWVwHo5c5WHQeA84XXhZqQHQQFV5uOo0br8ILPOYrSOyQoNQKZTmn2g5qUw6l4YplgmqmJmFDKAc8OYpPfa4IHneJm8quXCOZ2GSZimsC1b8z4Q4Qk5iHTbnr4imsI4oBgwehLpBoB4QMOsOHBFLkHlCpyzK46iUZWTEcY4StVCEglQBINPK94ZTcfwglNC7F3zaUpElipiFomAOykKTUGhIZ6DQxDScG4TwmyXygqUPKla2cRokZi+H2iFqonIxTVRDctIeGYxLAdK6G1/OI3ZOGKZy0kKYi7cLBWrtoesTeJKEgEm4ozVH4MZTnlko2NowvFyuN+2UHdJvoR7wUoKgeA0Z7UfxPyhVExOVswrWASlgygXizK5xM8ciB7RaNj4ppCSHDFVfFRp8YqqAP1g4tEvsTaYljKZaZl+82UFQuxBtoYxrLcbUYuUrInsNNzcIVlqS6iw/paJGRisqFB81A5opJvUE/dFdw+12C8stSRYss0cGtG+MdO0HAKhMU3NT/fHNwR1uhU0LYqYhUqWSkqIswPTWF8dMC8oCFi5YCoLUvo8UcbXQwBRNLGjZSPIFV4dK2ylakgy+EUGdiAOZvXnDzBs9TQtGHlkS0hSCWu4SBUuK3hZeFQK5aOTwpS5HWtvCKfK2s1QgpNwQztow0LQ4lbeUEhhND/t0L+baxDktClh6mhZFIT2bCUHqXUhJJqSA3tDeTh0qIzJSm1cijbzb4RBjbYUGUmYoUo6dKc4S/tYAvkUHzORlJbkWMK/kGz1dC84acgZQSCBRslGuLp684NhF4ZC1KSWIcuUlIA5As0VBW8qcuUdszMRlSzn+KFztNEx0J7U92hCU8RuTmWAKcvSNFU8iXhqi5MuqNoSyHC0kc9PX2hyhQIcVEUOftPDyiy5eJpRA+pVlVTlOPIXaLvg1hUtBDsUpIe9Rr1jphJy4nPOk4K7FVBwRzB+Uectn5U7VIV3c6/Gx50j0eBHmjFry7TW+k02vUGNI9/0f2MZd0uQ2tMkzBNQsCaCVBSkvVVyoUdwTQ9bRIba3pVipCEzZkpagpSwZAUlCQzJzBT51VPdIA6xXzgu0lzGCiU14Se7XM/QUt6iOT8y1FUxXaLtmGViAkZe4AmgDW0rFJGV2K4V1qShPEpRAT1Ogc0F7mCTVpKlAsGcen9YTGHDBgSSWprQuzR3E4AlILcQuKOQ/zAiJVIxauXCnKfAUlSUuag1HygoAZgRrT8U6eUMUoBUSCQ6m1pR3J+6HMjChzU97KQLjnR7exjTiQ1Zi0wcOjtzBb+scE4WJb/jlrCZkUNTdrmEVYeveJreocV5mBIGP+2oK9dOUJqxFQQ+a5JYcTmzaM3m8JyMCqZNShJUsrcJCXJLJPybXlDGZgykZiqhPDVsz6sH6xGZXsUou2YlcAJUxSRNVMBfhUgJVlP7SSQSPAmFSgoXlejulQDODqxqmosa0ivqUTlALgHrYVJqHaHJEyqnBBrf8aCKaJuWnd7BqxGJTKBbMFFSmBKUJAdQB1cpH8YhXfXdNeEldqk9rK/vFBASqXYAqAJ4SPtaEVu8P/ollHPilKqcspIP7JKyr1IT6CNEI51e/Iwi0roybYe7GIxUsrQhKEaGbw5zR8oZ2HNoUn7lYuWpuw7QM7yikpflUguOgjVoERKOZWZvRm6UsyMi/sLFJd8LO/kV90NEPyIYsQQRUPemn3Rr21J2STMU6hlGZ0liwIJY10ihr2chRKmWCsvVb3qK86xyVIKO5HpU8ZffJfQrypZDUNeh9Y6lLrNWFTxAhwK8rxPp2bLUF50qU1uNSRfUpIJHhCw2Mkl0y1MGaubKDqX0fVQjFG+2Q8/nqV9clho5ANC7ekEHhFjk7Hl5UqWVMt7KOh6WsbCE5uz5eQkhYqGJNGhPcVHGwWvz1K8Rct4a/gRwO7s9DTSLDO2chL1VZ7lqt0hfC7IQp2U37yyDUHoxtzhpscsZT53K4on5UgkzEuA7liKkv5eEWydsGWG4w/wC+/wAGht+bkpX2mKg/FMyivJgdHpCXmPbKduZVsQoqzCqifMlrRrmwJhVhZBN+zSDe4pY10ijzdjIlzHTMPDUMoE0PUAf1i67uhpLAlQClVJcuWUa/vKMdNGW+xwYurGpFW1JMR5s2plTtJSppASJwCyE0AoCWBcsC/UjrHpKPN+8GHSvaM5CyUhU3KSKs4AFPFh5x1xdpej+x5rV4+q+5KY3a5StYkS5ikB+NX1ZIU4cJBNwDQnxhnsx56lh1IUCygC7Br0NrvCiN1AOKcrtBLDJSlxmrrq3QesOMDigkMhOUBRoOTDkH9YcZxl3SJwlHvDqZhO0WpSlCXnIfskcKCE5SpMvOGcjMQ4qTC8vd3EZCMsxQSM5UE/3TtmYnukgt0B5QhKxALOD8faHy9tzVS+yzzFIUlIUh3GVDkJ7tg/8AzClG/EITceBETdnDOa3ABoKkAsaG4ceLQvhtmkq7xc1ty/igypwdfACTlAVxOitW8bVHhC8lXEWHEA9aP1qIG1FCV5PzCq2QAWC3erlJpQaZoazdnZTSYWNWKbMP3oezpuRlEa2vpq3hDFeMdRvbkaa8oIzzcAlFx3MVQiZKWhSJhpxJaigoFwUqf4QjtTArnELUoJWSVKIDnjLnhoHdjTrB0TwF52LkBrsGYUDdPjBvyhIJDN5GJypO5XaO1hrM2QAe8SzEcLW6PaBL2SoJLKTTrzfTlDnEYoAihCTRw+sPZUtn0pfQ+EOU1HiKMHLgKbs4hWCxUucVAS+5NqXKFivCP1SygenWNkBBqCCDUEVBBqCDyasYvs2WvETAmShSiWSaEhAVYrLUFNeUatsnZipGFTKVMKyiU1KMpINEqYHKKAAuzRTCJJNAAjGcNvXPmolzF4idmKWcKyioFwlk+bRIDe7Eju4iZw0+ya+YJiJyyq7NqMHVnkRd8TvTIJMskKBCkqZaQQQ4I8XpekQK8ElRKkTiE5iMvaP51PUaRUVyQampLkvzJck9Xr5waVhU3YekcU55uJ6ywMVwl8+pbsOnJmIIVmBcFQNFUZj5VvBpWyUslQWXLAgKAdv2m6RVghLimvIWgTEI5D0jG5o8CvF0/ZbZ+ESpKUF2Tw8CqniJ7yknnDyTspQShBWsZuIOXCaWIKWJ5RQpckcqeELCUGbS7aRTkC/j78JdP2W2ZsbXMXIszfINpygmGwISVApKgSD3mHCDele8eVorQSPAP4/8xzKHsDeM7jeA/t0/ZbU7NBqwGXTPzP8AX4QirZgAI6frA8ukVcSE8h6RxUtLnhTZqj8VhXuaL+PXi6fstGM2KlNKlwLEj7osO7uHMtC0F+/mD/tAf+sZfPkpegEX/wCj+QBhlqbvTD/tSkfMmOmh3jjxeD7GnmzdP2WYR523jyI2rNMwkJE0EtfupI1FNT0EeiQY86fSUMm08UKHNlAJHNKS6eRplfxjvirz9H9jyX3fVfctc5BqEgkhLhknT7usNkINcwJIJ0ra3g8R6ZAzC9UhqkXH3wqjChNiWbXnTlChSjB7iZ1ZTVmO0yxQ5Wu/D+KUhWSgpIKDkIIZTMQRUEF3Foi8vE2dTNz59OUOUmg4jrrGljIWJLG7rNeH4ktcknWO4cEJqCogkdaUbwENRLvxEVANef4EDI1Ao6mFKOZWKjLK7j6c7UBBfQP4EdIaScIeO9jpBQl/tG7X/HIQkqXWpL270RCkocC51HPiPkySwpXw0jkxBcEg3Bs9OfqYikyCollGj/apWH8jBul8xB6qqXs3NoqxmLLlAvQ3pQN1frCktVCSPxT3iOmSSDwrVfnfyhdcxQB+tV6vX8NGdSkpmsKrhwJLZe05uEWpUghGcAKGVKgsDM2Z+WYmkPT9IGNOZLyg6WcS+IXGaqmer2akV7tiQ2dZpV4U/JhlJE8pfTKoteNFFLcZuTYEYPJlSEsABQjkB7Q8wGy1TQpScj5glipi7PbkxFYY5RftyW1yqixbspT+TpJmJJ7RaiVCpsALv7xjX7hvhpuE7obzN3pxLITm4X4VAi5TXzBaFsNujiiH7JQH7yK/GLBszgUZgmywyQnKVZCRxF7t9rUaRJbPmZQolctSi7KK0mpOrKt4NHNGMXxPR22ouCXX8lSVufin/RK9Uf8AtBvzOxNWkn+ZPvF9VtNIdzrQBiSPWOHaqOSvQU6Gt407KGotvraLr+SjSdysUVBJSlAN1FQIS3PK5+ELzNxMSCAlckhqnMoeNMkWxW3kB+GZRtLvyDvSCHeBOUKSl3JABUEmlyxq0JwpLiwWOr8kvnqVLEbmz0hzMkBg5da2bylw1Vu5NCgEqlzCQSezUeFmvnSmjmjPFmxe30qDqlXDUmMW5HhjmRIVmEog1DZnoehSXNNIxywfdfuXttXi0vnqV9G6+JILyy92zJ944ndbFf4K/wDb/wC0W+aXAJQSFBLs4D+Q+6JhBcAsz18Hi40YybV389Af8jVjyXX8mZTt1sUSPqVsf3afGLluhhJkqSuXMSUkTCQ/2kqCa+oMTuXpHGjohRUHdMwr42daOWSXX8gEYh9IGzZa8dOKgXLanlyEbfGNb6scbOU6QxYAmtBy84qTtJFfx9OM5tSV93MUEqRkQRnBUlBFaANUNlr6wOEC/R20hvKmfVoenAlqae14WChzF45HUmubPVWCoX7qE1YKWS4J/HlCnYISwzPQ6dIUChVr0++OKZ7iJ7aerK2Gh4QkmQkA11BtBJuEQ9FH8XhZQqbaPBkkDxbl1h9tPVkrA0PD7iAw6EsMzv0gsuTQjPwmrNR+fP8A5hRcwPpaFJJr5N66w+2nqTLA0F/r7gVIzPmmOTqR+LRwYFOi3a9LaD74czJiQkAJrU5tT0azQ27dyLWaib1N4ntqj5k7DQ8PuInBIKqrtW3KDz8GgBgvN4A9GhTtKu+laXgdvX+gg7aeoLBUb933GwwiL5jblC02WgpYUq7sXLDrSFZmJo1P5RzjkzEnKaDxaDtZ6lPB0fChuZKDR9GtzubQ9wWLVIlhCCMrk1Q5qXOghomd1FhCysSSG6xMpylubNYYSjF3UUOJ23Vtl4L3KKwJW2pgDDI37kNTMoVGzj1L+cGTPYD2iWt3ArsKd+6h9M3kmM31f8hf5wmveKYUkcDE1GQ39YaqmF/TSCImOD48hCyrQvZ6fhRIYTbqgaCX/Ifm8LDbykknKiorQjTxiLCWNhBFqJcO1D8jCyphHD0/CTY3gVlIyy69D7wjM2wTXKitaOB84Y9q40hKYfD0hKIPC0n/AKk1L3hIDFCT5mOq3gr3EU/aMRJSzMISmE8oMtylhKNu77kz+czKByjyWR90XPdzaHbSStmZRSQ72CderxlUxXQXEXz6OcTmlzZfJQWPBQY/FMdVBWmjz8fhqcKLlBcLaluTeMp2njlmZMUEOM6nLEgMSA5aNWEZnhd+/wAkE2UyF8aiQrNQm4sQRrG1eKlZPzPHoqTvlVyx7C2OF4aTMUA6khbEU4i4+DesO8PsoBAJSgl2ZKaeb2vERgd41JRKlqWlICAHyFxwskABJ1+UOdnbckplhMzEOrM7lKzSlKo6GME6fJGjp1dH9GK/2WkskpFFGyU63r5fGGk3ZeUd1P8AKIdzN4MPV5yR4BX3i8cxG2sOWHbDq4VYXPd6Rm0i8tTR9SMVPTKSVGUFsLMAKeRhBG0Zcwqy4cVLuyQ3MWg23tqSVymlLCjmDsF90OR3gBdhDDD49CEWdXWnnSB8ClCej6jmmYDsE61oWA506iFpWRjmljyRU9HakMsFtBOYlZANgACbs5LPyEKL2tLBuaEO6VOSx05UhIGqnn1JMIQa9mnKqg4Q4I8oNMkIIbsgBSuUXbweGqttyDl+sAABJUJcwOTzSEXA5CFlbwyRlyrBIBcdmQCdHcVAYGCwONXR9RqkIBGaX8Ejk2locZZRNECgLvl+4WhjiNsy1aSzRjlTMr1ItzrCsvaEpJmKJlglDJHYqOanMg5fw8OysTaonwfUe4bBIWXygDLmPC8JqMnLUJbnwpuw1Bg+E2xISkHtgCEZQEyF+j5aAcohtp41KkAdqFW+wpJpVzwW84MqQWqt8H1JzDT5ZRkSlKq3BFCPAVpAmKQxBQmwa3xDHn4xBYHGyUXWbu4lk19X84cTdtSyp1Ekkj7KurjW0Kw1Cro+o5mpl/qp9P6Q6BRlogAu44QXpa0Ra9pSmdy1u6q/mIA2xJBqpTOA4SfP0hpITjV0fUfmWhgyUgi9B7QXhzNkDN3mpf5wwO2ZfM6/ZLmOK2pLpU/yq9onIhtVtH1JmRIDqGSoBDFLWPXWG2OnolIUooSVMyQw4lKokAM5JLQ3w+2pSXcqLjkb9aWhOftmQZgUalJdByHho1KXaKcIjjGrfuvqK4YfpJcxKVLQUl8oFFh+WhceUKTMhDdml+iR7QyXtOTmKkkhSmCqKqEksG8zHZO0peYHPTwNH8oSir7hy7Z8n1JJElL1kIU4p4+kETgkqLmSgC1n+8QVW0kJoVBJ1oQQ/RuUJq2lLNM4+PtBaIr1/wC3UPMXIlPnwkqY1zmp4hgefwiz7t9lxqkykyrAsTU1ox+cVSbiJagxUlIU1yQCPE/dFv3cwktErNLyssuFJdlAUBr5x00b38jCrKpb/Jv1uSqbxi+2p+DOEnJKf/7u3VxZVfo85pm7vcIHlGzvGF7Q2EpcxanU6yVMEE35cxG05KLV/nAvCySbbZKInKZPE9A+lh76xyZMDAavdzQcstj4xLYvdky8v1lMoIJRQlhY2N4E/dghGYzFO/6ocfwvm0uzRxqJ6zxVGy3kJOU5Bd6NV2Aeg+JhEzDzixp3MUo1Wsf+Mt5dYaTN0JwDjtC//SP45xWUz2mlqQyAefxg6ibv7RI/m1OTUiY3WUqFkbpqykmYq1GkrMDW8l4ilqQbF3f4wECHq9izAWc2/wANdR0LaQeVsBZJylamUASmUogBnuOtILoNop6jVfT5wVSjzZ+sTU3dibUATCHv2SqjU2g6N1VFJJ7QEMAkSlOXNyCXp0pCSY9ppakDnULFubEwZc1Rup/EmJGZu5M0E03H6JWnlB5O6sxSgnjSDdRlqYfCGLaKfG5CKJpWDTVE3U9h5C0TE7dia/D2hA17I1ua0fWOp3WmkgFMyv8A0y7ecNBtFLUh0vz+cHlh9R5vFgG6C37s7qyNOjiBJ3MOYlSsQhu68oKCvTWFlYbVS19yBJ6xxaom526hCczzXrmT2VQByankawX80ZxY5JzEOOAe8PKLaqepDu4vAJ6xMnc+cLonAc8g97wE7nzdRNSOeQfLNAkVtVLUhkzDzgS1dfnE9K3PNcy5o5fVpr6qgI3NW9DNZr5Elj1Y2gcSli6JBgVv8THCoveJM7trSzqXW3CK/GEVbFymqlN+5z84W5D2qlr7jTzgL/ZJ8S33RKp3fBYiaW1+rND6wjM2HQHtQ5emWobo7/CFuNNroa9H+CMnKLX8I1rdz/4mH/7SfVq/GM1TsYqZlP8AwH5u0aLuvKKMKhBLlBWl2ZwFqamnLyjeja+44MbVp1IJQfMlFWPgYpeypJPYpzFBUAHBqAQWamotF1jDdo7VnCYtImLCUqYB2YcvblFVY3kvmhy4ai6t0mbL/ZKDKRLmjtMjgOTzPLow8oeJS1hGXbK3hP5NLTnnZ0k5j2hCVVJcsp/WHKt4lkJOaaSAf7xQGugo/i8LtVHkXsc78TSXgVigS98ZwSAzsxqqpFaWtDDFbemKAJUsFyaLV8K08oHiFyBYGbe80/NAIJjKBtiYVDjWHv8AWK945M2ks3UojqpXv1hOvbkUsDLxGsAEc/SKuvaiu2W01akpUQOAgAEOwIDGupilHaU0WmTB0ExdPjCsvbc4f3szl+kV7xEq2Yewtc0XvCzVKF1kuzAKBYi9fuiPxG2FyZ4ll8uZKaqUlXFrqNTTpFYm7YnGomzQOQmrH3xGY7HzFipWVOKlas1Doo1sIjO3wNFgXzaNBE6ckqHarSA7Osj35w+TOXmUCslhbPQOL10jKzjJxZpk5J1JxC6jUM/IRJztpzaHtZhp/iKoOV9Itzyk7C9S/cZciYo0LFK3A6W+Mckhagn6yagMRQnzuKmhbXlGYK3gnFQQmZMAF/rFVrV620EPVbUXYLmN/wBxUGZoNhlqjQp6ilCCJk4mwfMApjqecDHY6YlNpgNbkizWoed4z78sXl7yr/rKvXrB52PUzuS4rxKZPxvR4l1XyHsD1+fUua9qK7NRzzQwFaOXs3COV2gsnapSps02pqXzG1aEHyZmiiflSyQHVU/rqr0NbRw4hVRU1u562rBnlxHsPLN8+poOzdoFk8JLuxUScoow8ampgpxwzKCpQUtLgnORa1czGM7VNVb35+MclqrYHyhZ3YrYV4un7NFRjU37JIBq6lmpfxoYURiJeZQKBXTOWIbWvKM9SsVdI5fGFJuIBFEps1n84nOwWBv/ALfPqXPFTpRCSkJSRoKs/m1OdYj55BAJAA1p4aP0vFUCRyT6R2ZNBYBKRU2+V7QXuN4H+3T9l12dkIGbgryJt5vE5hdnSZgdszG9QQx5coyeZNoAwvy/rGhfRwt8NMFOGaRQW4UmNaSvLejnr4Z04ZrlixWAQtypAKmYEwMBh8ksJ5FWr0K1EfAiHMCOvKr3OC/IEYJtGSszphCFqBUWISSD5t0jeZhofA/KMxw+IyApAUbK5hyHJpTkIwrTyNev2OvC1XTbaIbAJKZYCkqSeRSR8Geoh8qYyahQAGo52vo8Sq8R2gUtWVJtkAysQAAQnlSHsjCJmy2K8qmDOxDAvUX0IZ45e83Y6nipX4FflYCapIUlEwg1DAmnMH2hSdsqYGJlTK2DEn3i/wCzJIEmWnvZUJ01bThLN0MdxWGVmdKDM5OEgh+RIenOhpGypK1yNulfgjNDhFAjgUD+6YWOzZhDiWtru1GjSZOx01JMwG3CtTN4vWrwZWx5TEF681E/OG6LZO3PQy6Zg5qTWWqpa2vl5R1Epb9xQNRbQ6RfMZgwglCUlSQcwLgV60DkNEfPwCVBLEOanMtIIFaMDalzGTjyK2uWhXMi2AyqLVYikNhhFfqHWwi9SNny6qypZwH7RwKD1JrTwgpwEo91FX+zNoKHn5QshSxstCinDTNULH8OukKTpC/1VfyxbjgHVVCmYMC/q+vnDhOGl8TyqGoqaaNcP8IeUNtloUJez5neyKZQvl5HnAOGmU4FtF0n4dIYMGINCWNDqXcUEdmJkkfo+6f17/HppAg2yXJFO7CawGVdTzFTz8YEzCzgcqpa63AI+4xccNJklSfqrnRZ+FYPOlycwUmWwfVRe1X4ucJ28g2yei+epSjs+a4BlrB1Bb41gqZKw3ArrFrxUtBUCARSvFcjUuYbIw6ToddTCbHtk3xS6/krysKs/wB2fX+sJJkzB9hTeXvFoOHS1j6/1hISEm7irXNvWJzWHtc9F1/JXBJX+oqvUe8LJwqwO4fUe8T2HwyAah2LXPre14cTMOijJanM39YHIaxk/L56lVVg5hsg+o945+STW7h9R7xZV4Ych6wnkAUxHPUtSDOG11NF89SEl7sYtaQ2GmEKDpLoZr6qi2fR7hZ0hc+TPlrllWWYlwCCRwq4kki2X0MWvZqSJMsEEEIAY9IcvHfCFrNHJVxk6kXBpAgQIEanEJz1MhR5JUfQGMXTtsJccV+dOF+sa5vBNy4WeRfs1AfxUp6xm68AqTgVBWzTmmDixC+NQzVCkpbMg9KMY56sVKW878JCMr5tUuNiUwYJwYmhOfMhamChmSKB1JvS71EFwu8PYhsoU+qFpKbDXw+cMNi7DnKlpPZqyZM6cyFqSXDhgnWusNMZsybLDqlTEAkAEoIAJ0cvXzrGDjbgjrjQpOTje5bMLvakIS6JjgMSFJA5B3FuQhxjt4QrMEoWCXLpUGJT0YF31iimSXLuKsQQ2nKHeKCmTmKjlonoL05QnN2tc0eCp33fcm8PvXkVnZd3bMC4Is1r1hWZv2okES/in5EGkVVUglyHLXzEPAEplB3FPGDM1zGsJS0LLN3szH9Eiv7l+fdqYRm72kslqA0DoZxYNkt7xXiBm4UkVqXcm4drCEyhVWSo0qzmghK+obLS0LSN7FKBBCT/ACm2ndhlid5TXhZzUBQAfmwF4jcHgpiw+RTMzmg094Zjk7DUPQt7QW1Y9mpckTEzeEkgkOQGuAW9LQeXvHkcFDuG71h4EWiDMgA+oodPKFDzU5PUu8FkTs0NPcnMHtoTZstKimWFFitahkA5k6jTziwSd6dnILBCqEsTLKujgnSKEtNLFn5wSaflFQeXgTLCQlqW/bW8shRR+ToGuZxk8KMQdeURg201Mor+0PaIRFh7wGrf4xMv8ncuOFglaxLr2u7uka/aHtAG27cI/mHtEQE9fjACA9/xyhZUN4aGnuTKtulWg/mHtBRtYtYH+L+kRHZsbwYGly3lCyIpYanp7kqnbZBokfzaekH/ALeP6iR/EfaIUKbX1MLGaOY9YTii1haenuPl7aUT3U+p9oMNt1YpBelzEVMnJABKgHcd4XFxzo4vBELSVBi78lXilBCeGp6e5sex8SqZh5UxV1oSo+Y+cPIgtytpidg0N3pX1KvFDN6pIPqNInY9GLukfP1YuE3F6ggQIEMzCTZQUGUARSh6Fx8QDCgVAgQAchHG4NE5BlzUhaFM6TYsQR8QIECAd7b0R/5n4Op/JpZ8QT8zCkzdrCm8hB6Vb0eBAhOK0K7Wp4n9QTN2MIq+FknrkD+orBfzTwf+WknxS8CBBZB2tTxP6s6ndjCf5WR/IIeYTAy5QPZS0S3LnIAlyKB26UjsCHZITnJ8WzmLwMua3ay0zG/XDivjDP8ANjCf5WR/ppgQILIFOS3Js4d1cH/lZH8ggw3ZwgthpPLuCBAgyrQbqz8T+oPzXwlvyaS3LIGgK3XwhvhZB/gECBCyrQO1n4n9QHdrCH/6sj/TEcG7GD/ysj/TECBDyrQfaz8T+pxW6+DN8LI/kEAbq4P/ACmH/wBNMCBBZC7Wd+8/qLI2BhhbDSB/40+0BW7+FN8NIP8A40+0CBBlWg88tWdTsLDAkjDyATc9mj2hQbMki0mT/po9oECCyJc5aiv5Mj/DR/In2ghwUv8AwpX+mj2jsCAV2Gk4VCHyIQhy5yJCXPMsLwpAgQBe4IECBAI//9k="/>
          <p:cNvSpPr>
            <a:spLocks noChangeAspect="1" noChangeArrowheads="1"/>
          </p:cNvSpPr>
          <p:nvPr/>
        </p:nvSpPr>
        <p:spPr bwMode="auto">
          <a:xfrm>
            <a:off x="63500" y="-981075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351788"/>
            <a:ext cx="3636811" cy="323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encrypted-tbn3.gstatic.com/images?q=tbn:ANd9GcQd8-HpNQAUCIUNCjRQUvjmIb3hFSfNG5oCAXtT_xHmTJlPEcp9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5" y="3351788"/>
            <a:ext cx="5144598" cy="3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51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VFRUWGBcYGBUYGBgYGBgXFxgcGBgYFhgXHCYeGBojGRcXIC8gJCcpLCwsFx4xNTAqNSYrLCkBCQoKDgwOGg8PGiwkHyUtKiksKSwsLCwsLCwsLCwsLCwsLCwpLCwsLCwsLCwpLCwsKSwpLCwsLCwsLCwsLCwpKf/AABEIAJABXgMBIgACEQEDEQH/xAAcAAACAwEBAQEAAAAAAAAAAAAFBgIDBAcBAAj/xABIEAABAgMFBAYFCgUDAgcAAAABAhEAAyEEBRIxQQYiUWETcYGRobEyQnLB0QcUI1KCkrLC4fAkM2Jj8UNTohVzFiU0s9Li8v/EABoBAAMBAQEBAAAAAAAAAAAAAAIDBAEABQb/xAArEQACAgICAgEEAgEFAQAAAAAAAQIRAyESMSJBUQQTYXEjgTIzkaHB0RT/2gAMAwEAAhEDEQA/AEuzWZOFLoT6KfVHAcovFnR9RH3U/CKZEzcl+wjyi4KhnoaiaLOj6iPup+EErNZZZH8uX9xPwjDLS8bbMgwMgjemwSv9uX9xPwjMqwSyaoRn9RPwjSFtHoR+zE8nQaRRLskhBfopZbihJ90ez5UtZfopQoAwloGXICJLkkaHy/EwjxKeXmdH5ecLsLiRTZ0M2CW3JCPNnjxN2o/25bccCfhFpmpGavdryrlziv54kFwCS+bcC+Zc/wCIzk/R3FF8m6ZSvUlnqlg+LNG6z3LJ1lStKqCBmWFEghoGybQo1cjJg/DKvaYIyWaFy5fIS4lk2wSNJcqgoEypYq7ZlKuvTSM82wSnxCzynqxKEqI4ekCObNG6WHoM4tNkUz4WHNh5wq69jKAyLEgrBMuUzg+gimEdWWcVWe0OGRIlAOWwyEGj5uoGCExBB0yNc6++NSrMUy5ZJfG4L6EcKxzkdQLl3MqZUypQ60ofuA90WnZtDOpKOyUgeKgIcNm7JmzVp1NnQZRkvOyEkpJIr2Uc9zQt5nZqgnoUJV3yXboUa1UlLdpYCN0qxyzQSJQanoSx+UxtRd+E4iMjTi2eY5iJWSzYt6u8XarBz3mOeSzVAxKueUQ/RSh9hPvEYbTdEvIIlP7CPh+2h8u25EKIHJ8uBZ6k6wG2nu0S5stA+q5J7oGOW2Y0uhP/AOmof0EAA54E/Dn4ROVYZT0loIp/ppGnBoKqlM0ZpEug/esOWRg0iKbHKA/lyq/20eRHk0WKsEpgOil9WBBHcd4diuyN13WTHOQji4oAdHyNI33lcWAOCD1Ok8DuqcHsMC8iTqzaFv8A6PKq0tHYhJ8MIUO4x7LsCQHTLlls9xCh20p2tGs84sQqnxz7DmO+GcmZSBhRJGcqWOaUII5ukj4xOz3NKIGBEts2CEqGj7p3k6+iR1R7bVA5/vtTXwVH1ll0JBy1/wDsMu0JgvRh5NuCUx+jSDxCEqT2jC47gBxjAbrSlj0csjRaUpIPcILKt6ktiAUNCfcsZnviyWuWs4nwqOb0JrqoUV9oGNUpLsyosX7VYkEegjLRCfhFfzeX0ChgQSwrgHJ6tDDarACKpc8QyVeeBVeacsoHSboKkqGJg2Fyk4uORIFPGDWRUDwdgGx2syHKBLY5hUuWsHsWksYutN+dIneQnqwISO5KRFNoupTkpPSAHPUdafVPjGVKKw9KL2J30QMsKrhSDySnwpnHZtk51mtllTM+b2fpE7swCVKDLAzbDkoMR1tpHHcLV74Y9itoPmdpBUfoZjImcAHov7JL9RVAZYc40jjqY2cs4/0JI1/lS/8A4wl7YXTKUFKlyZSTLNWQhLjiwDvHQ7VMGGmRFCMqileHOOf7TzZqEKeWQMsdACrhxybuiHFccqUWUwUXBuQjqs6PqI+6n4RWqzo+oj7o+ETJiBMe4RkDZ0fUT90RhvWUkIolI3hkBwPKN7xgvc7g9oeRjGCbpCNxHsI/CItSIqlFkIf6qPwiLEzRxHfGegwjZRBKUmBdlmAikEZU2kLkEi8ygc48ROIJAA4ONf28fJU8SRZGEwkkFLFn46F8/CETpDIlq0rZ8h2DzjAuS5qST3wwWKSVyJjDeTUaZchXjnAtK0haaE1rpq1M4SpdhtdGESxp+/CNNnsuKgAduH+YnZLIZqyxapNXo5DZCpcwRtl2rkAK3g+rNqGYuX1jXL17MSM8i6xgmKLkoALAgO+hoeUSs006ISOt1eZbwjySl0L+xXrJzhm2OuvEVLIBwjdfiafEd8JnKk2w9Iz2OyLShZZlFmIYetoRR205RZJu7EkqPN+PHWHNVkS2XZwbQcoy2iyAy1FDHn1ZvEbk7CWSImzbP6rAB35xOZZvQ1YAgHL0z8B3R707mJTJlU+yn8aoLY0ZriQyRzA74qvuyJBCnqdOQDZRuuezJMpCjWg8IH7WLYy+pfuglH+N2TqX8mgBNmPHljDJR1p8xFCVViyyK/l9aPxCEVoqvY53NLHRJVrUdjmFjbUfxCP+3+aGi7ZwRJTQl14dN0KWwPUH8YV9tz/EJb/b/MfdD1BKCdka/wBRi6pUZpGQ6vfF6ohZk0FNIy6Q72F9mJb2yTzxfhhl2jkMk8W/MmF3ZgNbJX2/ww17UIBlk8B7xGS2rMup0c7WKwWsFjQqWSp3cZKr6I9UuD4dcDZ5IaGXZizJVKWoglhQaHdHxg3LRvXYpXtYsK2FR1NnyctFEtxlp2dx/WCF+KacodXkIIbIysXTEvRI/EBXQ9rw7nUbArdAI8wxPY/dn24otk2VJHDw8qeCY2XpIaYWADgUAAGWgETu66TMCiCA3Nj4hvERvJVZrW6AVvCpYdCteLA9+6ewmJ2+atMpKkBnIxkpoQQRV65tlFl8WcoxAmuR49RY18RGydYpZkB1bqgOjCiQHbdoCxPDSkE5JJNmJdgcMoOoV41PcRvD9Yx2uSgs5Sp6AuArsUM+ogdcFFWXASlWYp/j/wDUCLxs7JqkgFWZFMqsSBy+MOjVi3dGRdiOleSqK6horsilKNDRvL9IIy5aghxUfVNRFsmUFpcsORqOFCainCkMugaCGxW0qbLjlzekKFNhYlSJeYV9G+rio7o37XW9KyVy5hmJWzAKSqXRn3S5SR2FxCybMUrGBwcmzBHB9Az5jhGw2QNkx/ecL4R58wk3VAopiChBSdYKODXgfcYGLQXi2MlIS4tFRjDe/oD2h5GN5EYb3H0Y9oeRgn0LK0zyw4YUjswiPBNo0VJyHUPIR7CjLCtkvTCwanHWLVXmSeHwMCEmLk5xzNscJNsGEKFdIvkSnEw8W8VQsWSecnpWkNN01lq+x5xPkeh+N2dB2XQEoDijZ6ZnOESfL+l+2fxR0a4FAWZzkHJ1yrHPJxabTLGfxHuiTHdtje2XbOJqTwYvSm8mtYaNuV/w8sVosjuQ/vEBdhSOkDs2HX7Pvgrt1O3JaWZ1rU/GiR7/AAgtczG70K0lTS19aPzQ97JSilIA1BJ7DhHikn7UI0j+Wr2pf5oeNn71lS0J6SYlO7qf61aQE9tI1/4h+QQvfBcVApWhIPiIyWS0NaJsqjABYGu8z+Jgbdu0smVKAWsuCosEqNCSeDQsf+OZSL0nTd4yzIQgZDeBB1NMzBfbjSYFNWRtisM2YBotQHUFEe6JrnVR7KfxqgZabdjmLWPWUVdWJRIi2bOLJPBKfxKMKcShM6Fs5PeUkcknvEC9sZoxyvZV5/pCxZtpJ0oYZeQAS9MgOoxFd6zZqgZhcji9By0zgKdUwOPnyNkhDkRXZprFBLsCh+oEHTqi6xlyP3pFK0US1KdTwseMkm8pWGXiWwSpS2rmF7rhq0q0BNp7xRNnJKFOAnDlrUtXsgauzjVz1uYguwhNeI4ZRqVC+O7IYYlYk7ojzSLLEN0dUc+gl2ELnnCXapSlFkgKc8HDPB3aG85apZKVpVupYOM8XDi0LyJQUpOhfqzpHtpQHIGh1rAPZvBXZgmpcPDjsXLBkKo5Cgf+CYVJsulI2XZfsyzDChIIUxIIcg4QMx1cNYdCS9gzjfQP2jlfxC+v3QY2DluZ/sZc3DQFtc3pVlbelUdwHugzsZaky1zMagkKSwJIDkM4D6tDE/HYEloy3lIaYQRUAP3QX2dsgIU4piS/VhMY7ZvT1AcAew/4hg2dk4UTeB8wmFJ3oOTqNiJtXL+kXFgswVZ7KDQFUsHtpFu09nONR5+6Ndjs/wBFYx/XJ8xDb8Yg/IKvUokzEIlh3X/MIDkHdIZqCM9qRjUpBSGQzED63HTQcIJ7W2PBaJYYDfBpwKv1j2z2XEu0VAwpQrroqnbDE6Ss7sGrs0uZL9FCKs6dyvMHdgQbOQkoIL8NWzglJGKUof3AG7RHtou1Ui0lJaqS6XCjQ0dqDwhidWgGrMdyJZJxJU4JYnNjkwOQ7o3qsoVr7j+sU2BBW80pqkqSSHq1A/AtGuQjEe2Nb9nI+l3Opad0OeAz7oXb1shCqhiI6lcckqcHgz1ccMq9kKG1E1OJacDYSQNR4+4wOHK3OjpxVCQRGC+D9GPaHkY3Tl1gbeytz7Q8jHp3oiZml5DqHlFkVyvRHUPKLEwsE9Ai5KYgBGlCQeIjDi2wy96Hi6ZbylHXc98KFlS0dE2Gl4ligLBJL6MDXrfzibM6jZTi7N0q9pkqUZeCigWU/EEOksxz8IXSh1g51fxeGG/ypdoUHyokcuAHOBCRvNr5xLGWrKaRjugTE1lljhrllSrHmBH142yYstMWVtxJprTwg3c1kSlAJPpgJfMJGSirTNhXjC1eUgoUqrFJLg5GunAnug4yTk0C40iyWvcV7SPJcaLJJxqAqxZ+XOB0yYpKTQYXFebKozdcMey1nM2alnCQCVHiffp3xs3xi2Yqb2abJcoKpqfWwsBphOdecL14XWhG90ZSslSSS2EhLej5PrHRLZY0pGPgDXjqx5PCRbrQZi7JLUyt51F/SKiCaaiJsORytsZNJ9AuT1v+6QbsdmExctJBqlIp2wLvBY+cLSEJQEsN2j0Bc97Nyg/cst50nJgEk9THh1wybtWYlWjPedhEpWEOaOWowj6VdxVLxpcjhkW4tw5w2XrdSV7wFWAyySOHlAW3lSUKckbrBqNpRu6JFlbSrsYkmrBdmnYWDFx8IvsoBYHMinB+cZJC9/8AfCNl0yQslPEpr25Qb9nInZZf0iX1IGnbFO0CgJis6UA/fEQZlWMS1B2xF8OQoaFvGB+0s4FYOoYHR2FOz4wClclRzAoTQRbYBuiM6lRuutsAgpdGR7C1ySgFl6kjI8DrXzghMshMzCQSk5kj4R9c7KXzAA684NKks6my/SJ5SdhOfHQi2yUU9WnvHZFdikuXJAoTXX9OcELUlyovVyfGNtnu/GFKNScJJ40BL9ug4Q6MqCaAM+zFOeWnCI2RacTHU5eGUFLfZGSE11YEuzMQ3fEdnrtGIUc7xU+rGmWjEeMN5KtgdG2y2AVU3hlyMErPJWASk+lRtGNI+tIKU5MCaUYtwMeXba2UAcj28vMQpP2dLa0RnXYChRmBJUApyaiufhAdCwiRZVGgSqSSdAMQ8Iab2miXKWo8D3sWhIvW0H5tIQM1IxDrSqWPzQcE738iFJy7J7SzUTLQgoXjDpc88WnKNd02PHNtSK70lGXHEpg0USbnmJlvMRUTEdbPX3QLve8lItMwS1FBSyVYSQcgoeCjFCalKkG9IyWeVhlqBoelDjUHEHHgYMX3YVC2DFmUqPnQcNYCSlEylPnjB8QYY+lXMnpKxXCoa5OTrzJg5Om3+zES2MsSDJnFaQpImKCgQ9Myw45NGOQgdGThwnpFDJiN4jCeDcInd16mRKtKUkBSppILsQGAcD3xQmeVWcqVVaphJ5vUmOa9r2YuxzuuziXIxkliMR7NBCTtVYJiR0k1ISFFqMBloM8tYOW68R8ykpriJevAFQ+HdCz8oN4rWsJJoAGHDN4LFGpqv7BldNiPaAMRbJ9ffA69QOj+0PIxuXLMYL2lnAPaHkY9P0SMoleinqHlEwYhK9FPUPKJQABYFRaiZGd4+xRxxtTa2jpnye2hRIwcEv1MSfECOSkx0HZKfglpUDUTJXgFUif6iNwofhezpk+yYlqmcgA2tX78oS7SUpnKAyxK8y3gIfrKvElwaFmjlk2eTOqXLqJPfHn4YlPL0N+yNlC5RdjoBqcjXlGHbSwBBSoUCnDaukgl+8d0T2EtG8BocI7atHvyhrKShy4qR4PBJNZTmxPlqClBJyK0jzhs2ZnpkzG0JWH4dGrCryhas12rSJMwsypiCw0BxAP3jvEFptArmi2HumQeRqSpHR0P9vs4mS1JJICuBZ+XbCBLswVOllyMKkpp1F/3yh2nWpKbPLCgSVskMOt1E6AAVMJdgX9Kj/ugdrLeJYLjaCh1/Yuy7YZkxS1UKiKOToBmeqGa7p7LlHglB8IUrGuD8ibvS/YR5RVkXoGLOqIQlSe7Lg3jCftSCkhPqmuemY8YZrpnNLcmgSgvw3awtbZzCVJcMWPcTRuyIowSaZkW02gHZkbwr+2iyVeIs6FTlAqEtIVhGZarcuuK7Id4dvkYDbVzWscwEs+ADnvAt3A90NjHlKmMk6jaHbZTbSVeUtaAhUubKSCQSCCFFnS3MVcaiKNrU/SI9n3mAXyEyf8A1ijwkp/9wnzEMe2UppidHT7yIzLBQzVHoRhm2tiwEGNlgO4nqjMmL7GvdHVGS6KI9jJs5Oac39PxhmvGcyFHl74TbinNP+z50hsvpREs9XvELaVP+gJrzQqTVcYabilpMhyOPgW0hKnTnPfDpswr+GHWrzgscbYf1D8QHtNM+kYc+5g3vi/ZGTixk+qR4v8ACMG0toHTkOH4PXIaQU2KW4m/Z/NBxjaoGT/j0X3xOZQD5acHiF1SHJISCx7idYx35Nab2QR2amuhdPWHl+kBGNmyfHHox7aWxkdGNansP6QoLteK12OVmEyUFuBVMST/AMUiDG2MwlajoGB5Z5jSEWzW7/zSQCTnIQljruje49UVQjav9i9JI7LakAIUW9ImOVTpvSWy1ilJwD8gkI/LHTL/ALWwSnmH78o57sTJE6bPWvWYpXaSkhxrmR2wvDUbbCjFumRVIwylhzRWbdVY6F/0pNDUKSkMeLirwB2qu0S7PjBdSjUswZiRTshivedhCQMyG+PhHTlySZ17pCTd109Pa1gkABSj1gZwRue7sU2aCCJYBSEvRySQSQeQ+9G3ZKUMc9ZzxlI5OB4QQ2cS8twQSVnEdQzs51DecHOb2l+DOhSssmYpklJIRo2TVL9UZdrbOVpTMUlisUrw1h6swStCyBhDqBORNcnGmffAna2UFWIrA9HCrTizeIjcebzWjWtM5MuQYHXxKIlj2h5GDXSh4wX4kdEPbHkqPWTJWtAeWN0dQ8o9jySd1PUPKJNGCDyPgInMkkZx8ggVMcc0RCIarhteGU392WP+KoXLMkryBMH7DYl9GDhLCcgn7hhWTobiTvR2XZ1ZKGPBHinTujk4tP0ze35KjquzUwCWASBuozIHqxxqSFKn0ST6YGWqVNrzifGvEdtSHjYGe6ktWqPFx74v+VBbdDw3263S/u74EfJpO3qkDel50A3jxgl8q0wEWcJIP83Ig/U5tHRiubObehAt1pWqQN5TJVgzNAXUGbqgZZLZMQoBMxdXD4jkcxmxB1eC0qwlcsjJlpNW4EaEwPmXarpAGYYgK0xch1tBpxTcTMnOVN/o/QNlCTZkLIFJamPIiuXICOeXfN30n+8fKZD6iY1hJy+jU1dCC0c1sVpCcDvWcwADklWNqdsR8Kb/AEOgwLYS4g7JLKR7CPwiBF3yiUhhTs98F1SSCgkM6Etlpu5g8odPsGJ0u6pOOUUksCiUaZ5P+Vu0wv7bzXna0SBUcyacRWGDZ6aMOfqSvIwB28QOklkZqSoHmxDeZhEUuCZifmxfs0zeHb5GBO1dmK7MoJbdKVF8yAWYc3I7oKWezqxCnLNOtOMKu018VKE4wpCgygphT0sq4goNywxuOLc1QWRrg7OkfJlcsyzXaomXhmzFqWyqEpDJSFDMHdVQ8Yntot1yyxDo95gN8k+1NptSptnnKC5ctBV0inxjEpsJV6zuoua0zMGNtUYVygC+42bkM4jM2OSm5MXiaqhdRpHsk7qW4CPkoPAd8QlqoOVO6FUUoM7Nl7QBy98OV/UkqrkPzCE7Y5X8UPZVy0ho2pm/QqY6DX+oRzj4N/oXJ3NISJ05i/XBS9L5tMm6/wCFlTFzFYwZiQCJKAo4ll/WaiQNS+kL6pucOd3JQbrmdIsS0NNxTDkkBTvzrDsKp2dm2tn5/MxSV4nUFu+JzifiSak9cd5+Te1lcsqOakSye1yY4Ta55mTCScyztkMhTqjuHyaAYFgFwEywDxG9WLcq6fslg9S+AJ8p9stAmBMlKmIdS0s+ZZI1HEmOe2G97TZiJsuetBJbCJhdTUOJFQ3NQjpO31pKZqmBUQn0RR6njHO59kVPU6glCzkxcHgFF/HSEYZUqa0U/ac1cbb/AOBmkXg9mQxJxpxKKqqzLpdzQEdvhC5c9oC7ylLGXziS3UFJHugsuwrkS0SVsFhLKALgKKic9cxGfZfZ8CamauYEiXOQpJoysKhRydSWDawyPCIE+U+zo+19rKcZ4Yj3A++F7YKX06lAkUUAVAMSAlLePnF/yl20gLwvVRBIGhJz4Rh+Tm0S5XzlUz0BLWpVfVQEqoOPi4ETRx3F0P5VHQ67XrazTcTYcGFIBHpZgseHKM1/3gRPlS9Agq7SGgTtde6piVSw7JQHSWfGpLkHmHbvjzaCe9sQRl0afwDwjI41x/3AjdoJbP24Is1rV63SkDrUkN4OY9sF7mVd61oorpFJBzagrzMBLtW1ktZ/vA8P9M/CK5U/Fdamd+lU3ckQ1L/oxjTZrYg2B1rqpK1aYiXPvgbt9eKZdlEhJ3lYFGlMPXxcCF+9MSLHJqXy7ny4g1ryjNtrMdYJL7o8zHRxpyT/ACzHaQsBdYzXyt5Q9oeSouXGG9V/Rj2h5GLycnZbIjClyrIZNw5wauC0WSTNC5sqZNAyQejYnniOXZAuzHdTT1U+Qi0AcICS5KmFHXRZea5U1alAKlgknCAlg+grGZVilhJdSg4IGIJFeoKcxdThAu0HESog1y9w5xlUqR0vloO7L2+z2dahOQqcD6ISro24knXkIYJG01lSVJVJmlOIKCAtAYjQqZyOqsI9jlb29mP3SCyEHhCp405W7KMcfDTSCN73vLnqJT0ssaJcKCRwBJdoGXZL6Kalbuz+rxBHvghLlJKRTe1D9xhhuTZKZaZalSykYSAxfeo+YFIH7kYRoyUHdsVJUtQdphAOgBbiKR5PsCplDMJ+yT5Qctt3zZKsMxGE6O9eYLVEYlWtQcAs+bctI77uriMw/TPNLijNd13zJb9GZczFTCopTlluqWCTz640SJEwzD00jA6VBKnJS+oAc1Z2roYM2CyIs0vpZodRcJTq/Ae8xlG0JKiVS0keqBRj160iL70pTbStfJUvo5SX8e0imxWCalQUueVhNcJSqrPqTSBG09lWkJw5Fi9Qpw9K+7lDBbbfikulkhRQG1cqD6/sQLvW3hXSLKnSkpSngM3IGj0iiMny5EksapxZ9dagmWgE4jhS7hmKqsXz/WDa0qKJWFnSkjMDM8z1wl2O9GmAZBxXET39rd0NsmYSMxTrg5xd2xcZapFilTuPik0+9FC1zHdWXZ7jGabeqQknECU+rVy/CkUyb0cOwgK1Y6GKc9RQTQkKopIUOB1gbfmzqVBKZQYuaFRI694luyCiEKCwnASRhJbRwCeGTtzLx6JOOswB6sihGEFnOhBbUtWJnk4yTTG/ZqNTRg2cu5UiWWLqWylMCphVqghw1Y3qUsrGIFhXIhzXnzjPJniUtSFDNRwPRJSfRSh9Rk3KlI29J/R5Q6bbdkySSopt14JlJxLol2Jqc+Qj2RPxJxpqguQpi1ATn2GB+0spK5QCsSauGYuWOmsDbFjTY5hKiOjGEDIETSGBrUgBUYoJxtd2dyae+hhnTVy947gyJLgDrduMWm+MNmXMKnD4XTUEuOeeesJ823zbTLTLADuSTkDhyDmnEwPtVlVLQpC6EKCsIIILhnoSOMNWBOlJgPLW0tDtZSqbLExAJSrJTEDg1ci9G4xg2rtE1NmKVAhKykNUChfj/SIH7L2uYJa2DhKgQd0FzUgPpQGLhfYmqVLnS0qQkGhABDGhCk1diRnGxjU38I5y5Q/LFGHu470WZQEpTNRQcAh6sXUHbIQu3pdckEmTMUzOELTUHgFChHMtFF1zlSlHNyKhsw/WH45jriqdTjomx3CWxxtt4KWR0i3IISTQtTFoToR3wAnz2qDrSLDaCsEpSpXrFuYA/L4QM+c4lZF6sOHEnnE8YHsxyxxwpPbDdqtU1e+WWcIyWjFlmz8eUA5d4rStCVlSUIJISCzEg1fjU98E+lUEPiJTlU+HLKB02UOlCjVKsnenmaZw1Uns86ak1aCtp2pKQpEwGbilKSDiyxE1U7uzOIqkTFiRNly8ePpMJUkgJUjDUKq70FKwNt0n6QpSEqKGyLhTaPwg/dV4y/pC5YnFgUACKtTDuq9JuzKBl4xuKOgpTnTZLY5cyYuaibjUAkHeqxdvWPPjpAi/TPE9TrmKwYJaVk1oGSN0nqAcwcsF8npVCWlO91AljQuaa5c4z/OhOmLX6KgoOKVUnIkZaZQtTafJoN41XGyibtGqSCkKWUKmkqSpKQ6U7tOfpd5jXf8Aa5sqyplIKsC1FROEBsQBIJCiRkNONYw3vc6QOkRMIlqXhKVCqXBU2JyCA7PR6c4IX0cKglSwpqNmMJ150g20qoGMJStFdxTZ1okqEyYooSoBDh2YFwKilRBe2WITWxuqgDvWkCbvnYE9Ck4SSVyyPRW/pAv6JpTu5wUEw0eOu3aCUWlTBduutCSgAEYixqTw+MYNortQiUCH9MDM/VV8INXiHKC+R+EDdpj9CPbT+FUHGT0BKKpgyzegn2U+Qi2KZD4E+ynyESJMHewadFUye7gZZQPW4Uzk4T1NG5W6OJ06+PZEbTJDFWo8Y2wJRZTZrKVlhQ8f2YLy3QjeLtr5e6MN0FlDtgiZWIMX0/ecA5bpjIq4poxGdMVXE3AA/vxjqewW0suTZAmYreJKn4lhTwz645/Lsjad8aZclsg3bCcr5LTo1Q+Q1f8AfZtEwrOQokaAcvjA+6LKFznV6KXUXypx5a9kUYTwHjFXTKSlsukBUfZdgO8qMTyiuHCJ6f0SdSXzSL7ztWNdCSmpSOCVKJ837oyykuoDiQKZ1LU74nLLpKWrmDrzHvbrimXMqCOR9/dGRVKkexDxX2/gyXrL6OYyiTgKcLhixqXB16jF06zAS8bOqrvVnoAxyLHvjRaJwXOlqKQk4hQOxq7McoGXtLInqq2IksH1L9uecUR8kl7PnM8J4pPn7MSrPiUWDkhPZQVhusq3SByZ/CF6xAqUpVBkKngAIKSQQ28NIOUvTJYsstlgSxPUTnwbQxGyXYgDdKh208RFxmg51i0WpI4eML5aobHK4ytMJXXOWqYvEXKmyH1QK/0hiIhb72SHQguQPS0d/VpVq17oGyr2PzdIFFTcSlckFRCBycBzGKdOIAGTV11/Y7ojWFObbPbxY1NLLL8BC0rShAoFqX6QJLBORyPpEvU9cX2CeMLlT0BKjw4ns8XgCm1/WOZAFDma59kX2SWJjy1EgGtNWqUnl+sU8aVMmz4oyTnHsqt97Get0JPRILYtMRoCe/KMV4WshBll99SZh7sKRzo/fB23WNMuSWbCGDBtYU7xtWNY407G4cMobiqb0tI8ueodhOzXkbOSlt2nWKEExO23n0hSCyJWCrJDkir+1oDFctPSgFVAMyNWjMtTzDwYt3ZQUYq79mtyar0U2S88AUlsQKgoOciKA0z07osu8EzM33S4z115uX7YGmLZNqKJiVCrNTiMiD1iHOCp0TKddm22JIUWygbPNWhitdnBlCYgbhybhmHGh07DAGYj0idGjMUrOyohZiQoYSQX0pB61z+iUlTAunCrmD+84BWSYErSTk8Eb5lEKzcKAYa843Irkkdik1FsLSbGxJBxpSs7hFClgyhqf8wUm2WWQMKENm2Ee6FlAmTAnGSkAMWoSNIKWO0sCHOngG/ZiLLF92Wxmmqo8nXXJzSFSlP6pxJbNwlRdxwBjLekroVJIYpmAEKA3TxY6VZxBGZPDPFIWmbZrSg+oBOQeCkkBYHAEE+EMxybdSAb4biBZdodYamcb7stQ6UgkMfdlC/Kd2ducXSJrCoqS78hp3xRPGmqJ45m3YybQBrKOJmA9jLSB2YX7YHhZwAqL7vhpEbXaMchjmgv14t0/l7jFsqzlYCQGGEAnkzP1wteMUmU4pebf4JAHoicg+6eZG80O9gujHZ02lagmWqoHrkcqM+leEJttm7mFQyDcsLEAjhVnEa7DfKhKTLStWBAYJegJqadZMT5FOUbjr/w7klLZptiwTR2B1zaBW0Uz6Ie2Pwqjaq3PnA2/wC0Ayh7Y8lQ2DdoCb0y2zWD6NBf1U6chEzYgM3PV/iI2W9JYQgYkvhTqPqiLTfKNFJ+8n4wDlOzU1Rns9nSXUQRWj0Yc34xfMs6MJBIDhs3PdETfCOKPviMVutaFrQcSebKTxca9caucnsHkkF7tsSADQBznm3vyhmkS7JJTiKhMmaJS4D8yRRoSLDeeAYSpALu+JJfuMbBeo+sj76fjE2bFOb7Y5ZFVIMWq141OEpTQBkjhqecREDE3gnPHL++n4xYm8kfXR95PxgfttaR3IIIQ5AgXeE97QoAOEpSKdpghZrfLAKjMl8Bvp6zrAOy21ONS8YBKswoAsOBfrg8cXbbKvpq5rZf0jV4ft4yzJhxBUtJViUxQkOcZzAAqxzHNxG2ReoQSQpBJDF1A+Lx5LtyZ01jMlodKnOJKXBejg51HdzMOjafWiv6yctOL69krOnfTiZynEACCzgEORrXLRoH3y3TJdwMLuM8jlDns/8AN0WaZLM6SSwB+kSCzPqfrEmEq8piFAEqQ4pRSdX58R4w1Rqafo8bNmll/wAuzZddmHRILiofvMauhHGBdgtjSkjGgUyxJ4nOsaBbs99H3k/GEzUuTATVGxVnHGIfMcZCASCshL8HzPc8ZF23+4j76fjG+6JqSVHpZaSEHC605mj55s/fAPlFWFFJuihAJcBNEnCGGQGQ7mimdM64usFolmWMS5bgqD40uz01eK/4cHe6MjIjGO8McxDF3tHp/wD1tQUUUWmwqXKkq9UzingaAEnqHHSNdmrMfgCe+g8TE5JkoCgZqFChQkKFKNQuz1yjBLt6EK/mIoS+8KnJs6gBxzLxrbkqSErMoKTb2y++bQQgB8z5D9YCrmS9xsSlMorCvRCiosEtmMLdsar3tqJoDLRuOc2d6UjDYpaSHKk1/qGnGHYopQ2ebOVypGtNuUwL5aaNGhJBAIej1LZk18gIzTujb0hT+ofGI/PUhKEgpzDsqpq1a5M/fG1fQyM+Mk2YrSllq64qCfCNlowYzvJ+8NKcYpStBVVQH2uz9YepaJZx2MlwWgGyqTmUEuOSqjzMBFSwXGQ1jfZLZZ5foqAcMTjNRFd5TpYAwqTkX3k1UCQ5rq0SxtTeuyh7ir9Apctut/cI0TrXUACmQPEZcIyzJoNQoZZOKHLt0i9NqRhSnG4SUkAmg1WGdq0y4RS0Iuugva7QAHcVbmwbjqYz2a0licJw/W4xltd4S1BhhTRIzFSCXPcY13XbkGSpBUlwSQ6hkfhE3Go3Q7ncj5c8wdumwsLQMx0Mz8PxhcXNQ1VJNDTEIZrmvCX0KiZiATJUKqS7twJjJWqoNb7EgSy3MvHmJqNl31i2wWhCZgKsKhWhVTKkRttpSVKbCAVEiopyiu/KiRpVZ7OmukDt79PCGGXawgAFyGdxwAELOIDVOQ1EFBaZZS2IPhb0hmRXXgYVljdIbik02TtV4iacKRxqeEfSN161J/xAyxLTjDqGuvKNap6NFDvjnHj4oxScvJm3p4x3vOBlivrDyMV/OR9ZPf8AGMl4TnRmnMajgYyMdmuWj//Z"/>
          <p:cNvSpPr>
            <a:spLocks noChangeAspect="1" noChangeArrowheads="1"/>
          </p:cNvSpPr>
          <p:nvPr/>
        </p:nvSpPr>
        <p:spPr bwMode="auto">
          <a:xfrm>
            <a:off x="63500" y="-668338"/>
            <a:ext cx="3333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23" y="37667"/>
            <a:ext cx="7586177" cy="31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data:image/jpeg;base64,/9j/4AAQSkZJRgABAQAAAQABAAD/2wCEAAkGBhQSERUUExQWFBUWGBgYGBgYGBgYGhYZFxgWGBcXGRgeGyYfFxwkGhgXHy8gIycpLCwsFh4xNTAqNSYrLCkBCQoKDgwOGg8PGikkHyQsLCksKSwsLCwsLCwqKSksLCwsLCksLCwpLCwsLCwsLCwsLCwpLCwsLCwsLCwsLCwpLP/AABEIALsBDgMBIgACEQEDEQH/xAAbAAACAwEBAQAAAAAAAAAAAAADBAECBQYAB//EAD0QAAECBAQEBAUCBgEDBQEAAAECEQADITEEEkFRBSJhcROBkaEyscHR8AbhFBUjQlLxcmKSwjNDgqKyB//EABkBAAMBAQEAAAAAAAAAAAAAAAECAwAEBf/EAC0RAAICAgEDAwIEBwAAAAAAAAABAhESIQMxQVETImEjcQQygZEUQqGxwdHw/9oADAMBAAIRAxEAPwD5SV0gZmwOaqBiO45BkGJeABUSVwQWGzxYLhcGLpgoSQXxTHjMgceeGFDidBkKhMRcz2pCyoeEndFlYUE/EYJJl5AzuS59oB4oN4GqeAW1/KRzujoVlwsk6xWYu/SLpUXD7RWeC1O/kYmUKypziDoEJGU1vMQ/hrWjMZF0ijRWbeLIWCYJNR7QBmIZ/WF8S5h6YkX3iBLDDcwxJmZLlEqAGsMHh2yh1pGlguEqJzkZUsS++lA7mutqXjLxaGWWU/tDi2Wn5WTlBpQv7QNQfyi5EeQvWAAmVLYRdBgUueSptIbKYxgCyzNFvEiswtARMrBAH8UmCSy5hObNa0eRjmFveGRqbNFK6wZWJAvGajHA9IGSXh8qFcQ0yeSTA0oB3gSppSYuMSNoQZIJMiyRFZpioMUJUSTHo80WAgmJSIIBEJEXhkTbKxITHmiwEEBDRYyXiQILLS5YQGMls9guGuolQCkgUc5QT1LwYlGZllITp4aQfJ6H5x7E8LmFLgh/8b6Xo4HnGROwM1IzFCgLj7xzy12OiKvubf8AApJ/o5iGqFM486AgxdfClm4CQNVFhAcNMySk5zlJVm6qAAy0/LwlMxRJNepBNTCOh1fQmbhilTHvSoPURaSWUH/BBpExKilKqK0b6wWdgi49Im3RWKbBYkf1GSLlvN4Li0MqgYMw7gDN7/OL4aUfFrop/Qw5jMKVzTlYXLmgHfb94VdaKNasQlYBS08qVK1LAnfaCpl4dAyqUsquSMoFLgAv6+0P4pPhykoSQSeYkE+XceVHjl5iy6ibuYr0IfmOjw4kThl8RcsmgVyqCbsDQEjTzjCn/p9SQSmbKmKFSlJUVMA5Z0gKbodIWkksCPOHpXFPCUg5UqY6pqGN3vfrDZWLi10MxEykXlikFxEhN0UiFYVRAZ+5oIwrKypQd3ht2EITwQWIIO3f6Q3JQ6Q8FIDBTrRWThVKDhvODeDUAlw9Y9iJ7EMwHo0FAFEYBRJejGv7bxWfhQA6S/eG04h2rbaAzUhyz1PSnlBGyYiIIJpgahWJReBY7QWaaRRIhlMrMGh2Rw8AWBhkrJ5JIWmJiAmCrEUEOSshosBEgR4wwll0iJeBZokGDYtBRFkxQR54IEXEaPDJQcklmFCz1Ow7PGdLhgAsWpCsqlZebj2GVC1MCa2Je7t5RTD4hUxVQ4cAm3Lrc1pGbNwU0VIJF3GnWGVz+YITtfpHO5eToUfAzMwy5qlKBygFi5sS5brCE7BHN1/KwWbjSAyVOkWDs3lrF0rUpgL/ADicmh4pg8PJOYK2Z+7x1mFlGYhwCGc9m/L9YRwXDWU5LhSU0rVxG4mSQlaEDZLt9dB9o5eSVHbxR7szcDJBW/R3hLjeIKlcrhLUvWxrGhicMoylXDMS2w/evlHkhE9IGQlSRYfExLkprUPViPOGTrYlWqMOZhi14UxKS5BGjPvGtiUsOUFhGZiFEtDJk2hZEthSJnpYgwZCah/zrA8ZUxVE2tB5MwOk5QQ/MbKFgK/mkemzeZQNWJH584Uws/Kfw+sHXLDOmj+kUTItCuPRmygXDjvUmL8PQpnLgCjHXV4Xxa3UOm2+saGFcgPrvo8GPU0uhIw71sBr+XgGOwLh0l2uCGPlDk6UCBlUQR1v8mhTEzwjWrse1aiHYqszTJUkOXAivilmh+YX6gwqUDSFHyF7weTJi0qTWGJKGpBSBKXgLJTGhKhNJhmSqKLRNiRijRKjEQxJniYiJIiUiMYjLEpEWMVMYzCRChEpFIslEMIi0qHJBAqqw9zpCqVBFWdoTONVMVlTrvcb1iUpUdEItmgccFc2c7M3NX6QXwEpUMyah7MDQPlO537wvg0gAkEZv8tX6eX1iJmJ5mfz13Ne8c7kXUfAVBE0kFIragDHRiBF8GrItmDpo+r/ACeG8MBLTnUDmqHDUKWJ7H7wDhpzLSyAVPY69C/UP6xGUi8YHYcMSpeSjZiXNGFKA+QJpTQR0eK4dkSgAAuMyqEh1OMx3AoWjG/T0oBTuyisUu1RTo1umaOxlS6ZyaOaaf5Gj618zHl8s23SPTjGkc5heGEJKjQu33fe7RznE+CKlqQqTLWtQOYa1CgcqqW0cGopH0ibKJQ4oCQD739ffpHNcT/UnhhYlO4A5jtzDlDjVzpQPBhyyb0hHCNbPnfG8WvxOZCpayS4zcoDCjMGjMM4C9Y18ZxBU7NnOZRN70agf366xiYiVlub6drgx6Eehwy62UFagm8eUIqgli1vlBTLtqT3vsPKLog9iqktU0i6ccAN94tPQwOZ3LwjLClKASCToAHPoIdCVZq4LBpz5gbWGz7w+tFIXw/IklYIJFelSKC/nC38xqwrWjxVOkTabZTEyVA5godvykDnYp0sS9C+t7feJx1SDu/tC6sMxaFGKS3OsMolPBU4AgOWi0qGSFbKpQ1hBEIixjwMOKeEHlGF80GQqMYTUIgGCrTAyIYimeCouDAwIl4wyRZSoqDFSYtLIeAEMBDOElOawzKwQPaJ8ZCA1VPqADX1+UO9dRVvoZfEeIZSUpo26QX7vpCWUllBIFC7ejiGsTMdWZWVTAhgDdjlJGv7QBCCWKiwse23zp1jmk7OuKoZwMu5U5pQWaG04ELUFig2vZhX8rDEuSkgaHMnLdtq+0bs3gxw8lM3M4mEpYJNCymPZx7xyNnXGIscAFIB5gASr4QoEhhXmD0AoI1uGYFaClRVLUmYwSSkAsDmAYjZ3A2bSFMFjglJSiac9HEwEAvewdIoN4e4XjUZC/L4czM2UBkkFwWd0vlZV61iHJdaLwas6jgv6fJUVFwHVs2UKJ61IqTs3lt/zHDLASicCHbUO7W5dgBHHS/1yrKooWE5a0dYVdxVmcNbY0tCfCVMEklhmD+0Rhw5Rbl1GnyPJV0Os4vj/CSqYGISCQl2zaeg9fWPm+NxkyekrbKkUoHJuwAoAB0947TjmMQrlQQpLFJZyGdwAe7x844goJDKIFSUgOLnrpD8HHStrYvNPdLoLqmEId2GlKm70jGxJOerl9Y2J0zKki9ak0PYA/lukVRhQsMzqFjVxZxHWjlYjw/DEk7f7r7Q9Nw5vfRNHCQGqX16AaxqSeBpSkEu+taV97FnEI8S5VkJ3uNOlvbpD7T2JVoWlYJBcEV9PQQ3huHolpKsvMXYqJtZuzV6vDfBMBnTMK0giyXc13aKT5RAIJDihygAU1LjmPyinVE0qZlGW7qmEgOwAZzZtGAbpo0JSJRSotX6wzNJLl30qI3uG8DQU5ioKPTT6xSKy0Tk62ZcrAqSyiAA3sY9NkJ2jbxpYF7O0c5jMRU5dIo0kTTbCzplNoVQIUViiaGCoXGDVBlKiuaKpMWKYwCCqDyVQoswWSuMZFlKrA1KjyzAyqGsmkWBiqzFUmJWiAPWyoXGhhuEqUM3m37wHh3DTMPTpHTy8MQghKSodjBS0ZvejJnTSBZnDMDbtGPiZhWthbZ6UDm3SNyfgJswWAGrlI9neGcHwIAFlJNGsVbGlGH5vEOWbukX4od2c8qWHJFXANmrsRGvw3gczEFkpoosaWAqGG+vltbawfAQSA71aoAD9HLW9Lx2KsXJwUkIl5DOUKqoyAa03+tzoIg5S0q2XUF1b0YWI/SklCEJKmmJDi5A2eMuZxjMjKoEF8oOUK1JYAl2L6bxoz8X/TWuqmZzVnUdTGNgMKRMCyhwCCzgaipL+zmBKNPEfK9rSFOI4gLmjIXDJI3GYAlPkXpW8DGKTm5khVLlTF+1m+0F4g02coSgQFFgi7nViPirHsP+lJqVHOySLAc6h0O3384XHsC+4XCTM1wGqQRQqGjmNzCylM5CkoAcqV30uTGMqZ4LJSc5y3W2hszba1hGfiZhUrNmY1Zz3pv31aM21qIV5Z13EOJoQkgnKMtwS5oPhIIe41Fo5KbIE0tzF6g1N/z2hiVgVzQEqDEKN+oBZ9DGrg+HKQfhBOodg4oPrCQXuruUltX2OTlSyFEFRBFWZ41eGYRWfOhgLWUa16PDmK4AvPmcDMXYDcnpaGxwwyZTFQABegDVO5ivE1JkeSLiK42dMSH5drKBr3Hk+jxgKUoqZnqAGB1IalI6OdLUpLBVD0+l28oUXwfmDb02u9mhuRrIEE8TQw05EtASRMAGpQdNzGJicQnOohyMzAm1Y2sXIOVgGJOjftGX/BOpnLagV9a71ikntRQijqwvDMKGUSauwtpSHP4Vqg+bfaKCXLZigf8Abt5CLokI/tU3ZSh/5GKJUJZGJwxWgA1PpvqRGSv9PhVOYehjbElQstXqD80/WJaZ/kD3SPoqH+4lHL4v9JKQpkrB7gj3DwL+STEgq5SBdj+0dcfEF0p8s4+QMK4/MULGQVB/u+hAesYz2cwmU0eKYKkNePFMEmJrkxRBaGVwJSXMBmKqgSoNpAVwQIokw3KTCQW0NyZ/SMgyR02Aw+VDJN+re8Py+EEF1XNnVu+kG/S2ARPlkFSZaklJGY3FX76R1PFpKTi5YUwQrKxBDNmqbbuPIxx834hrkxXa2/2Ozh4E4ZPuc6vhWUpAFwC3zdiGF/KHFcEqUpJoz0s/7VjdxclCcQxAXmUFEgguDWmlngy+Io/igEBOUnMVf5HKSCXLMxNPtHFPn5dY+LOyPFx7vycxxDDhCgGZnDECjGoqQPvBeIYHIU0YKSCkAJpbUjfbeNLjhTMxCiAGJBGoqEv3q5vF8ZjSZKE5STQ59gXSU+wi75J3B/v+qJKEfcv+0YKvEVKVLAUUjnLByVAEJD9yzdXEewPCF+HzcpLu4qHG+kdBwniXhghQzoAso1KSQFB+1a6iMwoBCyLkJruMyfaDC/Ul2BKsEYMrgMyTiEBQISGVnUcoOoLtcUpWNbFAmaXUVZlak1fswjQ4jxMzJgQf/bQfdjdusLy8K6gd1P7w/FdZPwLyVeKEOL/p5CChSiFZnLUIoz67qZukaWG4TLXh1EulWUqDB3KCoF9qN2pA0TRNWdMrjTeK4viJlFEsVCyQW0dbV2vEcX6cV3v/AGVtLkl4onhkhKFBw4DltyA/0guKlo8VXhOUUNS9Tt0iZqwE/wDUxZgSXI2D6kQtwnDqrmLk25ctqMzDrp8oq19W/gkpeyvk0FYvLLIYElKw+otb1Hp0jI4kn+mfKPcfXkVKBVlDl2N6p0drg36wTHp5H3AhuKOLfywckskl4Rbh0yXLmBU1JUnKpgLuWCT7+8Axs1M3IoICQ4YAMzKKflA8Wl2SCAaXJDgM7NEYcHlBblb+7Mfjo+3rBcPqqQuf08RiXiEySSQ4KSAL1LQpMw1UkcucgkADVJpbRh7wbiSVAUBPQJzabNF5bkSyQxpRmtm00gqP1b+DOX08fkVxKkygczFvU+nygElWZ1MCm+oIH1iOLqT4vMzAEsdaU9xA8BxBOZsySQQLZaEkEUHSHk2toSKi9MPKl8xGVLBq6sb6Q7OweVKlFJo9jqA7XgUpDZ/L2eG0z0rkqYk8xv8A8FD6QOScoySQYRTi2+oqMOTbMDShY3gHEJSvDWAXJG21x0jY5P7r8pFWqCPWkZPFFck7/hM+ZjR5G54mlBKFnJ/FaPKS0NYfCFEoKJqqoa7aP5/OFMQdTHX2OMVUqICoGTFQYQxAtA1Qcy2EUCIJroCEQzJipREpjBuzqP0/KJBI/tr+ehjqPHJmoLHlJDMGcKNgzNGd/wDzyRnMyXQTcoVLKrBiAvuWII7R0WC4epOIEuYDldIqz1Ndaho4OWd8jT7J/wBjv4Y1xqu7/wAgMMFKVmUkoL2d2vrAsFLmlWaYljalvhYO3UtHSYzg5XPCEqormJDBwXYDYAfIbuF8Lw2YoqB5vjZLsTSgcXYggNeh0jnUo0vsdDTt/cx/CWFDP8VH9RETZIJTWqQQ3L1rd7dNIfm4QpyoJLgh3uA6WBtZ4seApd3SVJIWSEHM5L1mP1ZgGanWLJxpJ/FEmpO6/UQUnkKWUcwagNK9m3jyUhCHLpASASoVDHUMIdxCvDSkAByS5ZSgAFHQV3h04dEzICMoKa/8krv6gRs1ZsHRgSVIUpamUlSkiigQ6Q3w1rDJVlCcoJWo8gF3B+Q6wSTNStUweHMSpKVVWsrchxSprD0nChiSAeVVw439HAh4yilonKMm6ZkywEKImpCTVQKWyqAuxF2rQwEFTheaWS1JeclbGydgqvwvrvGhwmYqY5UhCBoEfCoM7/CKuSPKL47FT/GCBk8EgPfNYvYgCopAc0khlxu2KTprkJRyuASs0CUkUpqW0H+rcPCkkpbMA5SoAgKA7hweh97xrTJighZQcqsqm8g9v/jCnCFrUCqYoLW7FQBApb2g+p7qN6bqzB49wZc6U7TDMfNZpaRXMATdt3akCwkxZw2WYOaWcu7gWY6x02MwBWuW0xSUgVSPhUyipj3fK20JcVkgSD2EaE8pGlDFWZeIckJBUHJfKBmI2G37REvMmhz5XSRnFQXFHFw0ElqZYOozfKDY+YSEOf8AE+pD/T0h5S+ook1H2ZCGOmVAZI1zqsnSmqj0+V4jCrBFhRVxZVDUfbSNDCUUpX+KHNrPAONYoImISQS6mcC3c91fjQyn78RXD25Ck1KlrISS1iSaCjlg9660j07hRAcEvcEgMf8A6+9Yvw7+qZhSogJWl3G9HAevw6tSNCdxJC0TLyxLUASpm8iHpUb3IhJ8iUqDGDcbM+QHSqugckNXVxpWFuHlISUpASDWyuZgQ6SSaVMO4cBSSDzAt5iNDHYBAS4BBelaWLEeQhpTVpPuaMG02jJ4rLCgl1EbMWLjoxeImyhNRMNgpCjQgnmJoNHjQRJSV8zjlNQSGqNqwvxObLkS5mU3ccxG9wzuXc6Qf5gU8bOZxU0MEu+UM5uQLEtrGTiFiLTcRlBJuRTzND2+0IqmEipEdWWqOTHuUMSmKKXFkKcQoaDTIGI1VcPLQI4GCajNUqGeHIdYe0OJ4cCOr/aDSMBlN41mo3/0/wAPKJniJU7uKOK0P0MdZJxeecokg5VnqwCiw9n9Y5LhWJ5gjoddQI1U8URL8WY5DDOp1J1JLJTmetWHaOXm48pJ/f8AqdvDPGFfY3pXFM4KlMSEkHLqySdBR3MaMnGyVIMzNVCSkg0tRwTUkRxfBuKyly1eGJmUkpWFM7kMWOZjTteCTOJpQfCCOVTf3gHmboW9Y43+Gckq8HT/ABEU9+TdxGPCnmE23Ic5co3Z6RU8USZ2RJJdIJDMAQlq66D1haTlyFDBKCCCSp8uY/FVNt/XSM2XxAKWDkCVANm8QOwflrL636RX0rSXihPUSbfk6BWIAFaVa5F1L2/KRMic+Tz1dqpceRjlp2HQtVZvxEms0EDzKdyAPtG1hp6JMv8A9WWQl6ZwVLKiDTUnp1hcWpbCmnHRsq8NlZX8TMrNV+UZ7FhroNvWuDmOUgxgSeMIClF0pUoKJUqY4SDsHYnTyOxEX/mDgBKiokf2nKQGHMdjanWsNxcTjFxYOSaclJGxKUM3o+1tIjGkBYc3FBrdX51YRjS+IplBKVBSQSwJVmHsGSHIiMXx3KJasoWFTEywc3+RNuXfr9IHovFRvoN6yycq0zoJZcKb/FX/AOVQvJm0NG6Rl4vjeWaJYTVSHBJYfEEly1mL3rbaEDx7koGWmYZRSC6sxURmbu9KO0U9P6mRLOoYnWFSShNagFXoQPmYyuMLeSR+UEYmG/VJMnOwAzy5bEnovcb1sY0eIzf6CjQhncGhc6esNx8eLb8gnPJJChTVO/N8jDPE0gBDWZI94UxeJ8JIWWcOwLh3BGnn+XzP5tPXzKAylinVqgd/WGcfqKXwLmlDE25KgM76y29xf9oHx7ChShmehelD8L6UhbC8QOZlZXAYu4p23fSLY/iYDOQomYEgJNXI97in+oyh78vgVz9mJncNWc61IKkoBSFAs2alCkMwuxeh0EGk8NXNkma4QC4UAzPmzahmAPSt3auYeKFUxSjlSxAKW+Ji3N9Q+ogf89meB4CKBKlv8TqKlEpFfiLMQGo77RKcJZJoeM44tM0ETCoCUDsCU1DB6ApIHp8xG+U5JGUE8pSC9wcqwxpU0jhRjijKqoTUsCXJqRnLvZ9Y0p/6hnLLhgiilOL31zMavUbmGcG5J+ARmkmvJsJ474cxYVLCmQyXNySGPyp16xiccnTubMiodRrRAuAzafSB4mcVALUeZTU5ACKA0PQavCeMzLCklQLnMTyuSzENUqFooo1KxHK40Y0yZmLm586CFiKsHA+sPy5aaAtdmYbHypFilJIIIAdqhIan4IpZKjPnqqBQ/wC4PKmCzNFsTOOcgUFr7Eeu7iH5MpGt984ra5IqYyZsRvE8PmrYpCw2gSWMJ4rDzM4CipBoUiwOhDGNb+YzSP8A1FW/6ftGZjlLUsHMSqjEnYmn5vEIzbfUo0BwiVFUt8zoCyoO5cCj+0Svgs0kKKiElstaG9q7fWIMuqgvUl9a194vip3hkSySpDA2Znfzh7bAOyf0zOCwoi2hUABvDfEMApKCsEJKbZVvctprFuHSps5IdkJIHUkdzQU1hj9QSlploTmcZgAM2Y0B/wBxJTeVD4qrOXVjyFMKhRZwlhmIr0cEj1jq8Fw0qDpWpjlKWt1se0cZPxDqAJsCB/3aeY9o3uA8VXJQEoURc3Na1YabxSSfYVNLqdAj9PYpSaqUEgVdShbUklvUsI57B4KbNzEAHIFE84qEMSR/n5biN7Dcd/iyJM4hICkmVMYHLMCSQFoPKsEA0hHieDWjFolhaggFLTFN8CmClFqfE+n9vnEVKSbT6lmotJoyv4LMoPMCSEZkgu5JZkGgr7EvZ4viSpKUDOcyWdLkMLg3qa11qBApmBWZhK3ChcVBLXDmo1FYZxPC5iZqwRRJIUrRhYt1cd3imrED8HnuspzpDuvmdgWcuwqaUanrDWG4vOzhCEomzFu1w2VJI1ZvioBeMzD4JRxCAU5MxGYAgMLkgjXUeUbEjDJl44FJ/pp5kpfQoytq9YSU8brwOknQnieKzVL/AKspNCDR6EUoQTcC24eBrC0yko52+PKKMX5VEaPU78rx2K8dsKCzD5H7Rm42aFKSnI2bOTS5yhidzaIx5m+qHcK6MyscuYrw1LK1FSEFweZnsALjWu5eFZiJhWsnMwV3GYkl+qg1+vWHzj8pkkCgBJbRJSOXu7sNgIUm8RS0yrjxHBGrhX1aKKbEYlKzOVKfKj+3cioA0dn9Y6fB8bT/AA6EqSsEAAFrgWLE7RzycRzJChQ0NrhJO9LiEcLxHKkSTrQF/hSQNKl6v5xTJ9hPudXO49LUnIZSicwU+V2YGhGoq/lA536ilU+IpvYAliMovYn5dY5EY8JS+YuEkKS5BUk6PoGNjFcRiKoVXMoAnVKan0NPxoytMz2jrB+o0BPKnMs9QxJrd3AA9AB589ieKVmJmG5zMAfiuCGIG4sdzmhSRNlpokFTkgaa26e/yg8sZkhQSQC96sx3btDOTFFjigrMSkpqdnLkK5qO/a2gjysYeZnZWVT7D4VdrD1hPEgmpqQ7+W7a2iqw+VjRyHt1L71HtByYKGcTipgLpKQOwr7QbD41JSR/ca2oD02FYRmyzRrCjmnkIJIkskk0frYPR/aMmBhZmJJLFzRgAB11GjQWbi8zOm1H6sLnXt1gSUMWNSS3QBjfqREy5gsWYG5FNbH0g2AEta6FmFHDXqa2YQbxwgOgf8aHW4DjtWICBlUQqod6UNHpBsSEuG3qN/b8aNZhJUxZPNypcUoW3P5vF0zmQKsejx6YoZSaOaF6Oxuw6Hf7xSUh0gUDPc3Y72jWY6KTMWwpoNPuYHj85KCxOUvQWtt2hbD4hRANTQQdU6lgPztEFoehWetSSTlLFXsXEex8uwKXajk75SH1avuYMcytB5007QMrzI3sPk3tTyikZaFaNbBY1SEZQTralz7QLic1UxJSlK1LSQXFkUsSbkjTtWAS2IGppt1iZySgEhLg6FQDkWPWJv8ANY3Ypwz9PIWkLXMIzVAyA0Nb5upo3rHsWqRKDIzKWG5noNwRb8vDWAxHLQUDi2jnW7VaObnkggvyqGYVemx6gQ6bb6m1RbEYxQIZRFcwanNuOrQeTxqepQUJqsybKJfLfUvuYQVMBAF/J4YkTOWzAVoGc6e9Hh+oDZ4djVLmK8RTlSS6iwYuCTamsEVxJ1JzlwoIKmdyArK9ez+cYknnVWvsOwbtRoOJy0ko+FQUxIAUTsD1rE5Lehk9D6sSpKiSWKcqgbcrt7OPSGuI4jNNBSTmy0NaKBs5oaPSBYHDTVuUpBVYrramhFa+V7wyyAkJ8RzXMCmoL6aAV0HpCNBTNeVxBLO59LdIRWc6szAm2Y6DoNe/+oXStOla6/uYvMxQaoD2uR7RNRoZyslGHSAyXt+OS0Iz+Hskl+rOLjS8MeJsa+d+7iBeMx0Jrf8A3DAFpklSqhj5gNQCyiDoPSM4YdlAsMzqUBUUqB0IJFxvGtPbQXuzRhz+ISysHIvMgFL50tQmrFB1MPFgLY+SJRKSMx30ILMw3pBpeHzys4U2UAKFBysSAPMHzMTh0mahayohQZIPmol96U8oXCCApKizCgGpt8iYp8gsp4uRQIcBnA01B/3GzIxq1Sn+Llf02o1BXzhWZJUk5FMcrU7XHufMCPT1JDIfkKC3UuTUa3I9YZoWxWbMGc0ANdvxoWmqIFRZSSG77fmkFyvev40CxKWSW232iZi84KXcgh7ViZlGft08zrT5PAGJsD7waUD+CCAJ4mYAVNSQDqWOvV3gaZKgp28hEpXzJ7/+KvvB1ocFjeNZiuLxIDgVJo3cXgMjFJUXLBqtvp5wovAq3B84p/CK2hg0a0xImAEAMA23t9IHJQoAigY2vcA66RSTOWBb3iv8YEklQNWtWzv9IADXw4JSK+7Rcrahr5wvhJhKEudB9IEqYXiQ46qa1BSKS0pTd7VZ6+ioiRV+8GKBlJggFXYskkjt+zxKc3WG2FaC7WEeTby+8ExSWtbEWDVoIzCjOmpogMSw0oA+tK7RozKuDuB6tCPFE1btBRhSRgM62TYByogftS8NTOFZA5U4JAOUVqe5F40OHJZIOpqTqS4qTE4lAUC9aGNkajPVgylYymxq5roDVqGorp5V9Nxq5cwlCsp1oNCSBZrQ5hUApS9eVX0gSZAKQSHJqe5jWY0+E8YUcxU6sx5q1VQWNwCa0ik3DvmblzEm5o5eluvrFcEkBBakElqepvCthLSUCgcGm5enY9Ihdaggaae37wZcoMO0VRIBem8KYARennb7RULe1/aCJretIqoVHbeCYGUbv+ecZauGByXdz0EbapCaUvAJ8oA/uYwDIXKCAAkl8wp6j6xKJ+VVakEHS23laGpyA4ELz5CXtvDJ9jB8fxBpim1qCN9G9Yy1TiRU6nTfzZoLNSDePTZYyt9T1imQKElYsuWcvvrpYdIIpRKR89Cwdj+fKPTEBu0VXLGQU3g2agcqYQb+nz94KrEsAXq+hY6+kCyCsT4YbzECw0WONepqeuzEdIawmLBuQ58ughVMkNb8ePBAbzgN2ajaElGUEli51HSwZ9YibNlJF1asXDH2hdItHptRX8rCJGFp2Ko4cVobUav2aEyMxu/cH6RedMJFTq3kP9QN6Q9mo//Z"/>
          <p:cNvSpPr>
            <a:spLocks noChangeAspect="1" noChangeArrowheads="1"/>
          </p:cNvSpPr>
          <p:nvPr/>
        </p:nvSpPr>
        <p:spPr bwMode="auto">
          <a:xfrm>
            <a:off x="63500" y="-866775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encrypted-tbn0.gstatic.com/images?q=tbn:ANd9GcT0xMhhqLYmO05pFjtqCqC1bIVXKtXq4awdFmmg5JWjclkISU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436"/>
            <a:ext cx="68386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00" y="304800"/>
            <a:ext cx="149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White</a:t>
            </a:r>
          </a:p>
          <a:p>
            <a:r>
              <a:rPr lang="en-US" sz="3200" b="1" dirty="0" smtClean="0"/>
              <a:t>House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4149436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U.S.</a:t>
            </a:r>
          </a:p>
          <a:p>
            <a:r>
              <a:rPr lang="en-US" sz="3200" b="1" dirty="0" smtClean="0"/>
              <a:t>Capitol </a:t>
            </a:r>
          </a:p>
          <a:p>
            <a:r>
              <a:rPr lang="en-US" sz="3200" b="1" dirty="0" smtClean="0"/>
              <a:t>Building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7599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srgbClr val="FFFF00"/>
                </a:solidFill>
              </a:rPr>
              <a:t>President </a:t>
            </a:r>
          </a:p>
          <a:p>
            <a:pPr lvl="0"/>
            <a:r>
              <a:rPr lang="en-US" sz="6000" dirty="0" smtClean="0">
                <a:solidFill>
                  <a:srgbClr val="FFFF00"/>
                </a:solidFill>
              </a:rPr>
              <a:t>James Monroe</a:t>
            </a:r>
          </a:p>
          <a:p>
            <a:pPr lvl="0"/>
            <a:endParaRPr lang="en-US" sz="2400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i="1" dirty="0" smtClean="0"/>
              <a:t>Elected </a:t>
            </a:r>
            <a:r>
              <a:rPr lang="en-US" sz="2400" i="1" dirty="0"/>
              <a:t>1816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Adams – </a:t>
            </a:r>
            <a:r>
              <a:rPr lang="en-US" sz="2400" dirty="0" err="1" smtClean="0">
                <a:solidFill>
                  <a:srgbClr val="FFFF00"/>
                </a:solidFill>
              </a:rPr>
              <a:t>Onis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Treaty</a:t>
            </a:r>
            <a:r>
              <a:rPr lang="en-US" sz="2400" dirty="0"/>
              <a:t>:  Settled the </a:t>
            </a:r>
            <a:r>
              <a:rPr lang="en-US" sz="2400" dirty="0">
                <a:solidFill>
                  <a:srgbClr val="FFFF00"/>
                </a:solidFill>
              </a:rPr>
              <a:t>Florida border </a:t>
            </a:r>
            <a:r>
              <a:rPr lang="en-US" sz="2400" dirty="0"/>
              <a:t>issue giving </a:t>
            </a:r>
            <a:r>
              <a:rPr lang="en-US" sz="2400" dirty="0" smtClean="0">
                <a:solidFill>
                  <a:srgbClr val="FFFF00"/>
                </a:solidFill>
              </a:rPr>
              <a:t>Florida and New </a:t>
            </a:r>
            <a:r>
              <a:rPr lang="en-US" sz="2400" dirty="0">
                <a:solidFill>
                  <a:srgbClr val="FFFF00"/>
                </a:solidFill>
              </a:rPr>
              <a:t>Orleans to America </a:t>
            </a:r>
            <a:r>
              <a:rPr lang="en-US" sz="2400" dirty="0"/>
              <a:t>in exchange for America abandoning claims to Texas because Andrew Jackson had invaded Florida to attack the Seminole Indians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Rush-</a:t>
            </a:r>
            <a:r>
              <a:rPr lang="en-US" sz="2400" dirty="0" err="1">
                <a:solidFill>
                  <a:srgbClr val="FFFF00"/>
                </a:solidFill>
              </a:rPr>
              <a:t>Bagot</a:t>
            </a:r>
            <a:r>
              <a:rPr lang="en-US" sz="2400" dirty="0">
                <a:solidFill>
                  <a:srgbClr val="FFFF00"/>
                </a:solidFill>
              </a:rPr>
              <a:t> Agreement</a:t>
            </a:r>
            <a:r>
              <a:rPr lang="en-US" sz="2400" dirty="0"/>
              <a:t>: Limited the British and American Naval presence on the </a:t>
            </a:r>
            <a:r>
              <a:rPr lang="en-US" sz="2400" dirty="0">
                <a:solidFill>
                  <a:srgbClr val="FFFF00"/>
                </a:solidFill>
              </a:rPr>
              <a:t>Great Lakes </a:t>
            </a:r>
            <a:r>
              <a:rPr lang="en-US" sz="2400" dirty="0"/>
              <a:t>– the reason we now enjoy such good relations with Canada</a:t>
            </a:r>
          </a:p>
        </p:txBody>
      </p:sp>
      <p:pic>
        <p:nvPicPr>
          <p:cNvPr id="7170" name="Picture 2" descr="https://encrypted-tbn3.gstatic.com/images?q=tbn:ANd9GcTb-syI6uhDkKtUDHxGuRku4M-czxpkea4V6G7aqgUt6tAg7Ph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228599"/>
            <a:ext cx="3048000" cy="36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83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Monroe </a:t>
            </a:r>
            <a:r>
              <a:rPr lang="en-US" sz="4400" b="1" dirty="0" smtClean="0"/>
              <a:t>Doctrine</a:t>
            </a:r>
          </a:p>
          <a:p>
            <a:pPr algn="ctr"/>
            <a:endParaRPr lang="en-US" sz="3200" b="1" dirty="0"/>
          </a:p>
          <a:p>
            <a:pPr algn="ctr"/>
            <a:endParaRPr lang="en-US" sz="3200" dirty="0"/>
          </a:p>
        </p:txBody>
      </p:sp>
      <p:pic>
        <p:nvPicPr>
          <p:cNvPr id="8194" name="Picture 2" descr="http://imgc.allpostersimages.com/images/P-473-488-90/61/6177/7JF1100Z/posters/victor-gillam-monroe-doctrine-18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5481" r="4209" b="17899"/>
          <a:stretch/>
        </p:blipFill>
        <p:spPr bwMode="auto">
          <a:xfrm>
            <a:off x="304800" y="1371600"/>
            <a:ext cx="8534400" cy="53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0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Neutrality Proclamation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 statement made by President Washington that the United States would not side with any of the nations at war in Europe following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5850552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Monroe </a:t>
            </a:r>
            <a:r>
              <a:rPr lang="en-US" sz="4400" b="1" dirty="0" smtClean="0">
                <a:solidFill>
                  <a:srgbClr val="FFFF00"/>
                </a:solidFill>
              </a:rPr>
              <a:t>Doctrine</a:t>
            </a:r>
          </a:p>
          <a:p>
            <a:pPr algn="ctr"/>
            <a:endParaRPr lang="en-US" sz="3200" b="1" dirty="0"/>
          </a:p>
          <a:p>
            <a:pPr lvl="0"/>
            <a:r>
              <a:rPr lang="en-US" sz="2800" dirty="0" smtClean="0"/>
              <a:t>1) </a:t>
            </a:r>
            <a:r>
              <a:rPr lang="en-US" sz="2800" dirty="0">
                <a:solidFill>
                  <a:srgbClr val="FFFF00"/>
                </a:solidFill>
              </a:rPr>
              <a:t>The U.S. would not interfere with the affairs of Europe </a:t>
            </a:r>
            <a:r>
              <a:rPr lang="en-US" sz="2800" dirty="0"/>
              <a:t>(did we keep that pledge?)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9217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38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Monroe </a:t>
            </a:r>
            <a:r>
              <a:rPr lang="en-US" sz="4400" b="1" dirty="0" smtClean="0"/>
              <a:t>Doctrine</a:t>
            </a:r>
          </a:p>
          <a:p>
            <a:pPr algn="ctr"/>
            <a:endParaRPr lang="en-US" sz="3200" b="1" dirty="0"/>
          </a:p>
          <a:p>
            <a:pPr marL="514350" lvl="0" indent="-514350"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U.S. would not interfere with the affairs of Europe (did we keep that pledge</a:t>
            </a:r>
            <a:r>
              <a:rPr lang="en-US" sz="2800" dirty="0" smtClean="0"/>
              <a:t>?)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srgbClr val="FFFF00"/>
                </a:solidFill>
              </a:rPr>
              <a:t>The U.S. would recognize and not interfere with existing European colonies in the Americas </a:t>
            </a:r>
            <a:r>
              <a:rPr lang="en-US" sz="2800" dirty="0"/>
              <a:t>(Did we keep that pledge?)</a:t>
            </a:r>
          </a:p>
          <a:p>
            <a:pPr marL="514350" lvl="0" indent="-514350">
              <a:buAutoNum type="arabicParenR"/>
            </a:pPr>
            <a:endParaRPr lang="en-US" sz="28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161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Monroe </a:t>
            </a:r>
            <a:r>
              <a:rPr lang="en-US" sz="4400" b="1" dirty="0" smtClean="0"/>
              <a:t>Doctrine</a:t>
            </a:r>
          </a:p>
          <a:p>
            <a:pPr algn="ctr"/>
            <a:endParaRPr lang="en-US" sz="3200" b="1" dirty="0"/>
          </a:p>
          <a:p>
            <a:pPr marL="514350" lvl="0" indent="-514350"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U.S. would not interfere with the affairs of Europe (did we keep that pledge</a:t>
            </a:r>
            <a:r>
              <a:rPr lang="en-US" sz="2800" dirty="0" smtClean="0"/>
              <a:t>?)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The U.S. would recognize and not interfere with existing European colonies in the Americas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Did we keep that pledge</a:t>
            </a:r>
            <a:r>
              <a:rPr lang="en-US" sz="2800" dirty="0" smtClean="0"/>
              <a:t>?)</a:t>
            </a:r>
          </a:p>
          <a:p>
            <a:pPr lvl="0"/>
            <a:r>
              <a:rPr lang="en-US" sz="2800" dirty="0"/>
              <a:t>3</a:t>
            </a:r>
            <a:r>
              <a:rPr lang="en-US" sz="2800" dirty="0" smtClean="0"/>
              <a:t>)   </a:t>
            </a: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>
                <a:solidFill>
                  <a:srgbClr val="FFFF00"/>
                </a:solidFill>
              </a:rPr>
              <a:t>Western Hemisphere was now off limits to any  </a:t>
            </a:r>
            <a:r>
              <a:rPr lang="en-US" sz="2800" dirty="0" smtClean="0">
                <a:solidFill>
                  <a:srgbClr val="FFFF00"/>
                </a:solidFill>
              </a:rPr>
              <a:t>                    	future </a:t>
            </a:r>
            <a:r>
              <a:rPr lang="en-US" sz="2800" dirty="0">
                <a:solidFill>
                  <a:srgbClr val="FFFF00"/>
                </a:solidFill>
              </a:rPr>
              <a:t>colonization by any foreign power </a:t>
            </a:r>
            <a:r>
              <a:rPr lang="en-US" sz="2800" dirty="0"/>
              <a:t>– Why?  </a:t>
            </a:r>
          </a:p>
          <a:p>
            <a:pPr marL="514350" lvl="0" indent="-514350">
              <a:buAutoNum type="arabicParenR"/>
            </a:pPr>
            <a:endParaRPr lang="en-US" sz="28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8914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Monroe </a:t>
            </a:r>
            <a:r>
              <a:rPr lang="en-US" sz="4400" b="1" dirty="0" smtClean="0"/>
              <a:t>Doctrine</a:t>
            </a:r>
          </a:p>
          <a:p>
            <a:pPr algn="ctr"/>
            <a:endParaRPr lang="en-US" sz="3200" b="1" dirty="0"/>
          </a:p>
          <a:p>
            <a:pPr marL="514350" lvl="0" indent="-514350"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U.S. would not interfere with the affairs of Europe (did we keep that pledge</a:t>
            </a:r>
            <a:r>
              <a:rPr lang="en-US" sz="2800" dirty="0" smtClean="0"/>
              <a:t>?)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The U.S. would recognize and not interfere with existing European colonies in the Americas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Did we keep that pledge</a:t>
            </a:r>
            <a:r>
              <a:rPr lang="en-US" sz="2800" dirty="0" smtClean="0"/>
              <a:t>?)</a:t>
            </a:r>
          </a:p>
          <a:p>
            <a:pPr marL="514350" lvl="0" indent="-514350">
              <a:buAutoNum type="arabicParenR" startAt="3"/>
            </a:pPr>
            <a:r>
              <a:rPr lang="en-US" sz="2800" dirty="0" smtClean="0"/>
              <a:t>The </a:t>
            </a:r>
            <a:r>
              <a:rPr lang="en-US" sz="2800" dirty="0"/>
              <a:t>Western Hemisphere was now off limits to any  </a:t>
            </a:r>
            <a:r>
              <a:rPr lang="en-US" sz="2800" dirty="0" smtClean="0"/>
              <a:t>                    	future </a:t>
            </a:r>
            <a:r>
              <a:rPr lang="en-US" sz="2800" dirty="0"/>
              <a:t>colonization by any foreign power – Why? </a:t>
            </a:r>
            <a:endParaRPr lang="en-US" sz="2800" dirty="0" smtClean="0"/>
          </a:p>
          <a:p>
            <a:pPr marL="514350" indent="-514350">
              <a:buFontTx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>
                <a:solidFill>
                  <a:srgbClr val="FFFF00"/>
                </a:solidFill>
              </a:rPr>
              <a:t>U.S. would consider any attempt by a foreign power to colonize or interfere with Western Hemisphere as a hostile act</a:t>
            </a:r>
            <a:r>
              <a:rPr lang="en-US" sz="2800" dirty="0"/>
              <a:t>.</a:t>
            </a:r>
          </a:p>
          <a:p>
            <a:pPr marL="514350" lvl="0" indent="-514350">
              <a:buAutoNum type="arabicParenR" startAt="3"/>
            </a:pPr>
            <a:endParaRPr lang="en-US" sz="2800" dirty="0"/>
          </a:p>
          <a:p>
            <a:pPr lvl="0"/>
            <a:endParaRPr lang="en-US" sz="28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286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1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Newspaper </a:t>
            </a:r>
            <a:r>
              <a:rPr lang="en-US" sz="3200" b="1" dirty="0" smtClean="0"/>
              <a:t>Article</a:t>
            </a:r>
            <a:endParaRPr lang="en-US" sz="3200" b="1" dirty="0"/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Write a </a:t>
            </a:r>
            <a:r>
              <a:rPr lang="en-US" sz="3200" dirty="0"/>
              <a:t>newspaper article about the Monroe Doctrine: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/>
              <a:t>From the viewpoint of an American reporter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/>
              <a:t>From the viewpoint of a European reporter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Include </a:t>
            </a:r>
            <a:r>
              <a:rPr lang="en-US" sz="3200" dirty="0" smtClean="0"/>
              <a:t>an original political </a:t>
            </a:r>
            <a:r>
              <a:rPr lang="en-US" sz="3200" dirty="0"/>
              <a:t>Cartoon for extra credit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One full page each</a:t>
            </a:r>
          </a:p>
        </p:txBody>
      </p:sp>
    </p:spTree>
    <p:extLst>
      <p:ext uri="{BB962C8B-B14F-4D97-AF65-F5344CB8AC3E}">
        <p14:creationId xmlns:p14="http://schemas.microsoft.com/office/powerpoint/2010/main" val="71672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Privateer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State sponsored pirate</a:t>
            </a:r>
          </a:p>
        </p:txBody>
      </p:sp>
    </p:spTree>
    <p:extLst>
      <p:ext uri="{BB962C8B-B14F-4D97-AF65-F5344CB8AC3E}">
        <p14:creationId xmlns:p14="http://schemas.microsoft.com/office/powerpoint/2010/main" val="88315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Whiskey Rebellion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1794 Pennsylvania farmers lashed out over taxation on whiskey.</a:t>
            </a:r>
          </a:p>
        </p:txBody>
      </p:sp>
    </p:spTree>
    <p:extLst>
      <p:ext uri="{BB962C8B-B14F-4D97-AF65-F5344CB8AC3E}">
        <p14:creationId xmlns:p14="http://schemas.microsoft.com/office/powerpoint/2010/main" val="142205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XYZ Affair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An incident in which French diplomats attempted to get a bribe and loans from US diplomats in exchange for an agreement that French privateers would no longer attack American shipping</a:t>
            </a:r>
          </a:p>
        </p:txBody>
      </p:sp>
    </p:spTree>
    <p:extLst>
      <p:ext uri="{BB962C8B-B14F-4D97-AF65-F5344CB8AC3E}">
        <p14:creationId xmlns:p14="http://schemas.microsoft.com/office/powerpoint/2010/main" val="341465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1368</Words>
  <Application>Microsoft Office PowerPoint</Application>
  <PresentationFormat>On-screen Show (4:3)</PresentationFormat>
  <Paragraphs>293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UNIT FOUR The Early Years </vt:lpstr>
      <vt:lpstr>Target One The Washington Administration  Target Two The Adams Administration  Target Three The Jefferson Administration  Target Four The Madison and Monroe Administrations </vt:lpstr>
      <vt:lpstr>Vocabulary </vt:lpstr>
      <vt:lpstr>Vocabulary </vt:lpstr>
      <vt:lpstr>Vocabulary </vt:lpstr>
      <vt:lpstr>Vocabulary </vt:lpstr>
      <vt:lpstr>Vocabulary </vt:lpstr>
      <vt:lpstr>Vocabulary </vt:lpstr>
      <vt:lpstr>Vocabulary </vt:lpstr>
      <vt:lpstr>Vocabulary </vt:lpstr>
      <vt:lpstr>Vocabulary </vt:lpstr>
      <vt:lpstr>Vocabulary </vt:lpstr>
      <vt:lpstr>Vocabulary 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Whiskey Rebellion  • Took place in Pennsylvania  • 1791 tax on Whiskey (Why whiskey?) to raise money to  pay off national debt • Farmers protested and refused to pay  • Sound like Shay’s Rebellion? • 1794 Open rebellion – tarred and feathered tax collectors • The Courts determined that the US Government had the  power to tax • 13,000 federal troops sent in to resolve the rebellion • How was this different than Shay’s rebellion? </vt:lpstr>
      <vt:lpstr>Washington’s Farewell   • Decided not to run for a third term – a precedent that  stood until Roosevelt • Tired of public life • Did not want to die in office setting another precident • Fearful of Royalty (he was treated like a king) • Concerned about growing political conflicts • Concerned about political alliances drawing the USA into  a foreign war • Farewell Address was actually a letter printed in the  newspapers and not actually a speech. </vt:lpstr>
      <vt:lpstr>Journal Entry  - Washington Administration  How did the Washington Administration affect your character?  You must address all of the following for full credit 25 points.   • Money / income / the economy • Taxes • Foreign entanglements • Growing political divide within the country • Interpretation of the Constitution • The Whiskey Rebellion • The French Revolution </vt:lpstr>
      <vt:lpstr>The John Adams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Burr Hamilton ESPN Duel</vt:lpstr>
      <vt:lpstr>The James Madison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Precedent: An action or decision that later serves as an example</dc:title>
  <dc:creator>Admin</dc:creator>
  <cp:lastModifiedBy>Admin</cp:lastModifiedBy>
  <cp:revision>32</cp:revision>
  <dcterms:created xsi:type="dcterms:W3CDTF">2012-12-01T14:41:05Z</dcterms:created>
  <dcterms:modified xsi:type="dcterms:W3CDTF">2013-11-24T21:43:48Z</dcterms:modified>
</cp:coreProperties>
</file>