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89"/>
  </p:notesMasterIdLst>
  <p:sldIdLst>
    <p:sldId id="256" r:id="rId2"/>
    <p:sldId id="271" r:id="rId3"/>
    <p:sldId id="288" r:id="rId4"/>
    <p:sldId id="289" r:id="rId5"/>
    <p:sldId id="290" r:id="rId6"/>
    <p:sldId id="291" r:id="rId7"/>
    <p:sldId id="292" r:id="rId8"/>
    <p:sldId id="293" r:id="rId9"/>
    <p:sldId id="294" r:id="rId10"/>
    <p:sldId id="295" r:id="rId11"/>
    <p:sldId id="296" r:id="rId12"/>
    <p:sldId id="297" r:id="rId13"/>
    <p:sldId id="287" r:id="rId14"/>
    <p:sldId id="272" r:id="rId15"/>
    <p:sldId id="273" r:id="rId16"/>
    <p:sldId id="266" r:id="rId17"/>
    <p:sldId id="265" r:id="rId18"/>
    <p:sldId id="267" r:id="rId19"/>
    <p:sldId id="268" r:id="rId20"/>
    <p:sldId id="269" r:id="rId21"/>
    <p:sldId id="270" r:id="rId22"/>
    <p:sldId id="298" r:id="rId23"/>
    <p:sldId id="299" r:id="rId24"/>
    <p:sldId id="300" r:id="rId25"/>
    <p:sldId id="280" r:id="rId26"/>
    <p:sldId id="257" r:id="rId27"/>
    <p:sldId id="301" r:id="rId28"/>
    <p:sldId id="302" r:id="rId29"/>
    <p:sldId id="303" r:id="rId30"/>
    <p:sldId id="304" r:id="rId31"/>
    <p:sldId id="283" r:id="rId32"/>
    <p:sldId id="286" r:id="rId33"/>
    <p:sldId id="284" r:id="rId34"/>
    <p:sldId id="285" r:id="rId35"/>
    <p:sldId id="281" r:id="rId36"/>
    <p:sldId id="258" r:id="rId37"/>
    <p:sldId id="305" r:id="rId38"/>
    <p:sldId id="306" r:id="rId39"/>
    <p:sldId id="307" r:id="rId40"/>
    <p:sldId id="308" r:id="rId41"/>
    <p:sldId id="309" r:id="rId42"/>
    <p:sldId id="274" r:id="rId43"/>
    <p:sldId id="275" r:id="rId44"/>
    <p:sldId id="276" r:id="rId45"/>
    <p:sldId id="278" r:id="rId46"/>
    <p:sldId id="279" r:id="rId47"/>
    <p:sldId id="277" r:id="rId48"/>
    <p:sldId id="343" r:id="rId49"/>
    <p:sldId id="344" r:id="rId50"/>
    <p:sldId id="310" r:id="rId51"/>
    <p:sldId id="311" r:id="rId52"/>
    <p:sldId id="312" r:id="rId53"/>
    <p:sldId id="313" r:id="rId54"/>
    <p:sldId id="314" r:id="rId55"/>
    <p:sldId id="315" r:id="rId56"/>
    <p:sldId id="316" r:id="rId57"/>
    <p:sldId id="317" r:id="rId58"/>
    <p:sldId id="318" r:id="rId59"/>
    <p:sldId id="319" r:id="rId60"/>
    <p:sldId id="320" r:id="rId61"/>
    <p:sldId id="323" r:id="rId62"/>
    <p:sldId id="321" r:id="rId63"/>
    <p:sldId id="322" r:id="rId64"/>
    <p:sldId id="324" r:id="rId65"/>
    <p:sldId id="325" r:id="rId66"/>
    <p:sldId id="326" r:id="rId67"/>
    <p:sldId id="327" r:id="rId68"/>
    <p:sldId id="328" r:id="rId69"/>
    <p:sldId id="329" r:id="rId70"/>
    <p:sldId id="330" r:id="rId71"/>
    <p:sldId id="331" r:id="rId72"/>
    <p:sldId id="332" r:id="rId73"/>
    <p:sldId id="333" r:id="rId74"/>
    <p:sldId id="334" r:id="rId75"/>
    <p:sldId id="335" r:id="rId76"/>
    <p:sldId id="336" r:id="rId77"/>
    <p:sldId id="337" r:id="rId78"/>
    <p:sldId id="338" r:id="rId79"/>
    <p:sldId id="339" r:id="rId80"/>
    <p:sldId id="340" r:id="rId81"/>
    <p:sldId id="341" r:id="rId82"/>
    <p:sldId id="342" r:id="rId83"/>
    <p:sldId id="260" r:id="rId84"/>
    <p:sldId id="261" r:id="rId85"/>
    <p:sldId id="262" r:id="rId86"/>
    <p:sldId id="263" r:id="rId87"/>
    <p:sldId id="264" r:id="rId8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56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5" d="100"/>
          <a:sy n="55" d="100"/>
        </p:scale>
        <p:origin x="-1024" y="-12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printerSettings" Target="printerSettings/printerSettings1.bin"/><Relationship Id="rId91" Type="http://schemas.openxmlformats.org/officeDocument/2006/relationships/presProps" Target="presProps.xml"/><Relationship Id="rId92" Type="http://schemas.openxmlformats.org/officeDocument/2006/relationships/viewProps" Target="viewProps.xml"/><Relationship Id="rId93" Type="http://schemas.openxmlformats.org/officeDocument/2006/relationships/theme" Target="theme/theme1.xml"/><Relationship Id="rId94"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97E03A-AEC3-4578-85BF-FB2C8C5E7875}" type="datetimeFigureOut">
              <a:rPr lang="en-US" smtClean="0"/>
              <a:t>4/1/14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16B9EA-EB34-4645-BEC0-7D687CBA668F}" type="slidenum">
              <a:rPr lang="en-US" smtClean="0"/>
              <a:t>‹#›</a:t>
            </a:fld>
            <a:endParaRPr lang="en-US"/>
          </a:p>
        </p:txBody>
      </p:sp>
    </p:spTree>
    <p:extLst>
      <p:ext uri="{BB962C8B-B14F-4D97-AF65-F5344CB8AC3E}">
        <p14:creationId xmlns:p14="http://schemas.microsoft.com/office/powerpoint/2010/main" val="1693302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DE35DE-09BE-4FFE-BA72-97312BF30BC3}" type="slidenum">
              <a:rPr lang="en-US" smtClean="0"/>
              <a:t>84</a:t>
            </a:fld>
            <a:endParaRPr lang="en-US"/>
          </a:p>
        </p:txBody>
      </p:sp>
    </p:spTree>
    <p:extLst>
      <p:ext uri="{BB962C8B-B14F-4D97-AF65-F5344CB8AC3E}">
        <p14:creationId xmlns:p14="http://schemas.microsoft.com/office/powerpoint/2010/main" val="3508817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854A3B-39C7-4D07-AA0A-8891B1A07766}" type="datetimeFigureOut">
              <a:rPr lang="en-US" smtClean="0"/>
              <a:t>4/1/14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730A5F-7069-48A2-ADEB-4D1C45DF2B4D}" type="slidenum">
              <a:rPr lang="en-US" smtClean="0"/>
              <a:t>‹#›</a:t>
            </a:fld>
            <a:endParaRPr lang="en-US"/>
          </a:p>
        </p:txBody>
      </p:sp>
    </p:spTree>
    <p:extLst>
      <p:ext uri="{BB962C8B-B14F-4D97-AF65-F5344CB8AC3E}">
        <p14:creationId xmlns:p14="http://schemas.microsoft.com/office/powerpoint/2010/main" val="4079209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854A3B-39C7-4D07-AA0A-8891B1A07766}" type="datetimeFigureOut">
              <a:rPr lang="en-US" smtClean="0"/>
              <a:t>4/1/14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730A5F-7069-48A2-ADEB-4D1C45DF2B4D}" type="slidenum">
              <a:rPr lang="en-US" smtClean="0"/>
              <a:t>‹#›</a:t>
            </a:fld>
            <a:endParaRPr lang="en-US"/>
          </a:p>
        </p:txBody>
      </p:sp>
    </p:spTree>
    <p:extLst>
      <p:ext uri="{BB962C8B-B14F-4D97-AF65-F5344CB8AC3E}">
        <p14:creationId xmlns:p14="http://schemas.microsoft.com/office/powerpoint/2010/main" val="397387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854A3B-39C7-4D07-AA0A-8891B1A07766}" type="datetimeFigureOut">
              <a:rPr lang="en-US" smtClean="0"/>
              <a:t>4/1/14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730A5F-7069-48A2-ADEB-4D1C45DF2B4D}" type="slidenum">
              <a:rPr lang="en-US" smtClean="0"/>
              <a:t>‹#›</a:t>
            </a:fld>
            <a:endParaRPr lang="en-US"/>
          </a:p>
        </p:txBody>
      </p:sp>
    </p:spTree>
    <p:extLst>
      <p:ext uri="{BB962C8B-B14F-4D97-AF65-F5344CB8AC3E}">
        <p14:creationId xmlns:p14="http://schemas.microsoft.com/office/powerpoint/2010/main" val="720509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854A3B-39C7-4D07-AA0A-8891B1A07766}" type="datetimeFigureOut">
              <a:rPr lang="en-US" smtClean="0"/>
              <a:t>4/1/14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730A5F-7069-48A2-ADEB-4D1C45DF2B4D}" type="slidenum">
              <a:rPr lang="en-US" smtClean="0"/>
              <a:t>‹#›</a:t>
            </a:fld>
            <a:endParaRPr lang="en-US"/>
          </a:p>
        </p:txBody>
      </p:sp>
    </p:spTree>
    <p:extLst>
      <p:ext uri="{BB962C8B-B14F-4D97-AF65-F5344CB8AC3E}">
        <p14:creationId xmlns:p14="http://schemas.microsoft.com/office/powerpoint/2010/main" val="3689480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854A3B-39C7-4D07-AA0A-8891B1A07766}" type="datetimeFigureOut">
              <a:rPr lang="en-US" smtClean="0"/>
              <a:t>4/1/14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730A5F-7069-48A2-ADEB-4D1C45DF2B4D}" type="slidenum">
              <a:rPr lang="en-US" smtClean="0"/>
              <a:t>‹#›</a:t>
            </a:fld>
            <a:endParaRPr lang="en-US"/>
          </a:p>
        </p:txBody>
      </p:sp>
    </p:spTree>
    <p:extLst>
      <p:ext uri="{BB962C8B-B14F-4D97-AF65-F5344CB8AC3E}">
        <p14:creationId xmlns:p14="http://schemas.microsoft.com/office/powerpoint/2010/main" val="3454231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2854A3B-39C7-4D07-AA0A-8891B1A07766}" type="datetimeFigureOut">
              <a:rPr lang="en-US" smtClean="0"/>
              <a:t>4/1/14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730A5F-7069-48A2-ADEB-4D1C45DF2B4D}" type="slidenum">
              <a:rPr lang="en-US" smtClean="0"/>
              <a:t>‹#›</a:t>
            </a:fld>
            <a:endParaRPr lang="en-US"/>
          </a:p>
        </p:txBody>
      </p:sp>
    </p:spTree>
    <p:extLst>
      <p:ext uri="{BB962C8B-B14F-4D97-AF65-F5344CB8AC3E}">
        <p14:creationId xmlns:p14="http://schemas.microsoft.com/office/powerpoint/2010/main" val="2702160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2854A3B-39C7-4D07-AA0A-8891B1A07766}" type="datetimeFigureOut">
              <a:rPr lang="en-US" smtClean="0"/>
              <a:t>4/1/14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730A5F-7069-48A2-ADEB-4D1C45DF2B4D}" type="slidenum">
              <a:rPr lang="en-US" smtClean="0"/>
              <a:t>‹#›</a:t>
            </a:fld>
            <a:endParaRPr lang="en-US"/>
          </a:p>
        </p:txBody>
      </p:sp>
    </p:spTree>
    <p:extLst>
      <p:ext uri="{BB962C8B-B14F-4D97-AF65-F5344CB8AC3E}">
        <p14:creationId xmlns:p14="http://schemas.microsoft.com/office/powerpoint/2010/main" val="1454448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854A3B-39C7-4D07-AA0A-8891B1A07766}" type="datetimeFigureOut">
              <a:rPr lang="en-US" smtClean="0"/>
              <a:t>4/1/14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730A5F-7069-48A2-ADEB-4D1C45DF2B4D}" type="slidenum">
              <a:rPr lang="en-US" smtClean="0"/>
              <a:t>‹#›</a:t>
            </a:fld>
            <a:endParaRPr lang="en-US"/>
          </a:p>
        </p:txBody>
      </p:sp>
    </p:spTree>
    <p:extLst>
      <p:ext uri="{BB962C8B-B14F-4D97-AF65-F5344CB8AC3E}">
        <p14:creationId xmlns:p14="http://schemas.microsoft.com/office/powerpoint/2010/main" val="991838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854A3B-39C7-4D07-AA0A-8891B1A07766}" type="datetimeFigureOut">
              <a:rPr lang="en-US" smtClean="0"/>
              <a:t>4/1/14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730A5F-7069-48A2-ADEB-4D1C45DF2B4D}" type="slidenum">
              <a:rPr lang="en-US" smtClean="0"/>
              <a:t>‹#›</a:t>
            </a:fld>
            <a:endParaRPr lang="en-US"/>
          </a:p>
        </p:txBody>
      </p:sp>
    </p:spTree>
    <p:extLst>
      <p:ext uri="{BB962C8B-B14F-4D97-AF65-F5344CB8AC3E}">
        <p14:creationId xmlns:p14="http://schemas.microsoft.com/office/powerpoint/2010/main" val="1219080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854A3B-39C7-4D07-AA0A-8891B1A07766}" type="datetimeFigureOut">
              <a:rPr lang="en-US" smtClean="0"/>
              <a:t>4/1/14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730A5F-7069-48A2-ADEB-4D1C45DF2B4D}" type="slidenum">
              <a:rPr lang="en-US" smtClean="0"/>
              <a:t>‹#›</a:t>
            </a:fld>
            <a:endParaRPr lang="en-US"/>
          </a:p>
        </p:txBody>
      </p:sp>
    </p:spTree>
    <p:extLst>
      <p:ext uri="{BB962C8B-B14F-4D97-AF65-F5344CB8AC3E}">
        <p14:creationId xmlns:p14="http://schemas.microsoft.com/office/powerpoint/2010/main" val="3354062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854A3B-39C7-4D07-AA0A-8891B1A07766}" type="datetimeFigureOut">
              <a:rPr lang="en-US" smtClean="0"/>
              <a:t>4/1/14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730A5F-7069-48A2-ADEB-4D1C45DF2B4D}" type="slidenum">
              <a:rPr lang="en-US" smtClean="0"/>
              <a:t>‹#›</a:t>
            </a:fld>
            <a:endParaRPr lang="en-US"/>
          </a:p>
        </p:txBody>
      </p:sp>
    </p:spTree>
    <p:extLst>
      <p:ext uri="{BB962C8B-B14F-4D97-AF65-F5344CB8AC3E}">
        <p14:creationId xmlns:p14="http://schemas.microsoft.com/office/powerpoint/2010/main" val="295662832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854A3B-39C7-4D07-AA0A-8891B1A07766}" type="datetimeFigureOut">
              <a:rPr lang="en-US" smtClean="0"/>
              <a:t>4/1/14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730A5F-7069-48A2-ADEB-4D1C45DF2B4D}" type="slidenum">
              <a:rPr lang="en-US" smtClean="0"/>
              <a:t>‹#›</a:t>
            </a:fld>
            <a:endParaRPr lang="en-US"/>
          </a:p>
        </p:txBody>
      </p:sp>
    </p:spTree>
    <p:extLst>
      <p:ext uri="{BB962C8B-B14F-4D97-AF65-F5344CB8AC3E}">
        <p14:creationId xmlns:p14="http://schemas.microsoft.com/office/powerpoint/2010/main" val="274503795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google.com/url?sa=i&amp;rct=j&amp;q=&amp;esrc=s&amp;source=images&amp;cd=&amp;cad=rja&amp;docid=WaAIb0gSvYylUM&amp;tbnid=4ebQPrZ-GjmcnM:&amp;ved=0CAUQjRw&amp;url=http://americanhistory.mrdonn.org/powerpoints/grows.html&amp;ei=AeAJU6iXL6Xr2QWZh4GQAg&amp;psig=AFQjCNEydsokdCDQBCLLYflgpYg8f3rWOA&amp;ust=1393242459308869" TargetMode="External"/><Relationship Id="rId3" Type="http://schemas.openxmlformats.org/officeDocument/2006/relationships/image" Target="../media/image1.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docid=cZKVsss_sFueRM&amp;tbnid=MqNb6ddvvD0DGM:&amp;ved=0CAUQjRw&amp;url=http://www.flickr.com/photos/pascoschools/6988000565/&amp;ei=YdQRU4yeNsWkkQfb34CQAQ&amp;bvm=bv.62286460,d.eW0&amp;psig=AFQjCNGe-rz-zFPvwgmCbbgx9wsbW3wyCg&amp;ust=1393763628129316" TargetMode="External"/><Relationship Id="rId3"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docid=ksb-8LXFCbfRRM&amp;tbnid=uUw2EWdoxEYtcM:&amp;ved=0CAUQjRw&amp;url=http://bigwilliestill.blogspot.com/2010/05/garrisons-public-burning-of-us.html&amp;ei=jtURU8jfKouPkAfomIHgDw&amp;bvm=bv.62286460,d.eW0&amp;psig=AFQjCNESclioCEI-FCWgR7gEOwj6VoRzIA&amp;ust=1393764031124956" TargetMode="External"/><Relationship Id="rId3"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docid=Py8Ut88csuJXZM&amp;tbnid=B6ouFifWDPQDnM:&amp;ved=0CAUQjRw&amp;url=http://senecafalls1848.weebly.com/revolution.html&amp;ei=T9YRU5DIB8eFkQedwICQAw&amp;bvm=bv.62286460,d.eW0&amp;psig=AFQjCNHGSYz7VLIQjlfJDReXUY5a13OutA&amp;ust=1393764226341580" TargetMode="External"/><Relationship Id="rId3"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docid=4s9d3CQFpC0-OM&amp;tbnid=F5GoVK_fcPth4M:&amp;ved=0CAUQjRw&amp;url=http://www.chrisbell.com.au/news/researching-a-lost-village/&amp;ei=Zd8JU4vNAoe72wWiyoCYAg&amp;psig=AFQjCNEZLUKRqhGITdurkMYlH8lw7YK-Bg&amp;ust=1393242327659031" TargetMode="External"/><Relationship Id="rId3"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docid=4XUxYAK4_jctmM&amp;tbnid=2hU4VRBLu0lIQM:&amp;ved=0CAUQjRw&amp;url=http://www.timeshutter.com/image/ghetto-new-york&amp;ei=a-EJU5aWEoqN2gXe_IDwAQ&amp;psig=AFQjCNFxAkrN0RMzDhcBoB7P3mzY5wk9Cg&amp;ust=1393242826332661" TargetMode="External"/><Relationship Id="rId3"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docid=4_SaB4SBvq1C3M&amp;tbnid=RqrOhuMY3eq33M:&amp;ved=0CAUQjRw&amp;url=http://www.ebay.com/itm/New-York-City-NY-1910-Real-Photo-Vintage-Postcard-Jewish-Market-East-Side-Street-/310664546975&amp;ei=vuEJU-bfEcWp2gXxr4DgAQ&amp;psig=AFQjCNFxAkrN0RMzDhcBoB7P3mzY5wk9Cg&amp;ust=1393242826332661" TargetMode="External"/><Relationship Id="rId3"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frm=1&amp;source=images&amp;cd=&amp;cad=rja&amp;docid=lfiQgB73atZwWM&amp;tbnid=D34ANmcVlI_90M:&amp;ved=0CAUQjRw&amp;url=http://blog.seattlepi.com/thebigblog/2011/09/23/seattles-first-street-car-ran-127-years-ago-friday/&amp;ei=UH8yUerfKerm2gWJw4HADg&amp;psig=AFQjCNEaX1o6FOw4wb8ZuHdjMTuXMQ6omA&amp;ust=1362350262458217" TargetMode="External"/><Relationship Id="rId3"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frm=1&amp;source=images&amp;cd=&amp;cad=rja&amp;docid=gJaXCYgjSy_VkM&amp;tbnid=S35ZJtqD5g0v1M:&amp;ved=0CAUQjRw&amp;url=http://lanalog.blogspot.com/2010_10_01_archive.html&amp;ei=1H4yUaXWHITy2QXhuoHQCg&amp;psig=AFQjCNGl9WMiSwTsMAqPDW8jentwq6mRRw&amp;ust=1362350147994452" TargetMode="External"/><Relationship Id="rId3"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frm=1&amp;source=images&amp;cd=&amp;cad=rja&amp;docid=891j-7jNmjOz2M&amp;tbnid=il6z_B4UK4cNMM:&amp;ved=0CAUQjRw&amp;url=http://www.stephaniefrost.net/archives/719&amp;ei=4X8yUfOuI-P42QWVlYG4Dw&amp;psig=AFQjCNGugn_cFhbKQl67xG74SrDc_6-rEg&amp;ust=1362350371871774" TargetMode="External"/><Relationship Id="rId3"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frm=1&amp;source=images&amp;cd=&amp;cad=rja&amp;docid=dJMyOnm1SDd2KM&amp;tbnid=wvz8hEcljPX0qM:&amp;ved=0CAUQjRw&amp;url=http://houseonrodeogulch.com/supporters/&amp;ei=QIAyUb6MCLCA2AXC8oCQAw&amp;psig=AFQjCNGugn_cFhbKQl67xG74SrDc_6-rEg&amp;ust=1362350371871774" TargetMode="External"/><Relationship Id="rId3"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docid=qDHVDE27mSyoqM&amp;tbnid=uGCzfbo2Tjf-HM:&amp;ved=0CAUQjRw&amp;url=http://immigrationmuseum.wikispaces.com/3.+Irish+Immigrants&amp;ei=9MQRU9PqDY28kQei1YDABA&amp;bvm=bv.62286460,d.eW0&amp;psig=AFQjCNEsbpI1GEIt6gy5_sNP2rZYTgQAlA&amp;ust=1393759706634500" TargetMode="Externa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docid=eRIE0l4l7qrMTM&amp;tbnid=26Fnf3vBSNiOxM:&amp;ved=0CAUQjRw&amp;url=http://nomadicnewfies.blogspot.com/2013/06/southport-light-kenosha.html&amp;ei=u9cJU7muL-n42AW01oDAAg&amp;v6u=https://s-v6exp1-ds.metric.gstatic.com/gen_204?ip=70.126.6.56&amp;ts=1393153971796169&amp;auth=v3hnkfhvzs5nacabzuhri3w2pgh5dktx&amp;rndm=0.01890805512456195&amp;v6s=2&amp;v6t=11833&amp;bvm=bv.61725948,d.aWc&amp;psig=AFQjCNGttJyQvng9wuWME8WTuxj-q82KSg&amp;ust=1393240371816316" TargetMode="External"/><Relationship Id="rId3"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docid=P3dAJNYgxqxu3M&amp;tbnid=m5tV2z-Ssq5CfM:&amp;ved=0CAUQjRw&amp;url=http://www.fivay.org/anclote.html&amp;ei=RdgJU_nWF8OC2AWegoGYAQ&amp;bvm=bv.61725948,d.aWc&amp;psig=AFQjCNGoa6Q-CmphNJ7iv8Wqxqses2h_KQ&amp;ust=1393240493106620" TargetMode="External"/><Relationship Id="rId3"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docid=hxn-y_WDkw0eXM&amp;tbnid=q50d9Fk9vBNSRM:&amp;ved=0CAUQjRw&amp;url=http://themassesareangry.blogspot.com/2011/06/know-nothings-and-tea-party.html&amp;ei=VOMRU8XvCY7OkQecXA&amp;bvm=bv.62286460,d.eW0&amp;psig=AFQjCNGsoF4Y66MqUZ065tJgwPRr_b9Ckw&amp;ust=1393767622825738" TargetMode="Externa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docid=o8ThM7sMtcNNOM&amp;tbnid=IMfuGvBR14_oAM:&amp;ved=0CAUQjRw&amp;url=http://www.glogster.com/jjcinit93/the-know-nothing-party/g-6m0rffdckkhi50irks95ha0&amp;ei=guQRU7ywA9CFkQf9xYCwCQ&amp;bvm=bv.62286460,d.eW0&amp;psig=AFQjCNE1chhz7tIBUKSLxHuYhxiXJiyLcw&amp;ust=1393767737367008" TargetMode="External"/><Relationship Id="rId3" Type="http://schemas.openxmlformats.org/officeDocument/2006/relationships/image" Target="../media/image2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docid=kW31TQYtTB8vEM&amp;tbnid=e4kf7d_4dtzMQM:&amp;ved=0CAUQjRw&amp;url=http://durango-world.blogspot.com/2013/08/who-will-know-nothing-party-nominate.html&amp;ei=AOkRU878N9GdkQfe4oDYDQ&amp;psig=AFQjCNErAc183zBXalWG2ZSbJxorGk9STA&amp;ust=1393768877672790" TargetMode="External"/><Relationship Id="rId3"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hyperlink" Target="http://www.google.com/url?sa=i&amp;rct=j&amp;q=&amp;esrc=s&amp;source=images&amp;cd=&amp;cad=rja&amp;docid=KisnU8Cxo7VvfM&amp;tbnid=eHPDGsw-cAAGVM:&amp;ved=0CAUQjRw&amp;url=http://pointsadhsblog.wordpress.com/2013/07/04/the-long-proud-tradition-of-the-fourth-of-july-buzzkill/&amp;ei=R4oKU8DbM8iA2gWRj4HAAQ&amp;psig=AFQjCNGni-eCVmfTVd_gsWqCNp_BlwtyPA&amp;ust=1393285552810662" TargetMode="External"/><Relationship Id="rId5"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docid=owtWS5K8dmEQnM&amp;tbnid=Fcet8kSXmPdlVM:&amp;ved=0CAUQjRw&amp;url=http://en.wikipedia.org/wiki/Abolitionism&amp;ei=OIgKU_ugFuPW2gWEooDQAQ&amp;psig=AFQjCNGni-eCVmfTVd_gsWqCNp_BlwtyPA&amp;ust=1393285552810662"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hyperlink" Target="http://www.google.com/url?sa=i&amp;rct=j&amp;q=&amp;esrc=s&amp;frm=1&amp;source=images&amp;cd=&amp;cad=rja&amp;docid=FQ4ZbFr5_CursM&amp;tbnid=uMx8NTMET_m5BM:&amp;ved=0CAUQjRw&amp;url=http://www.biography.com/people/william-lloyd-garrison-9307251&amp;ei=z44yUdSLFeamygH844BI&amp;bvm=bv.43148975,d.dmQ&amp;psig=AFQjCNFDKvHYP6pj3c1V5wfCQCqCuecbnQ&amp;ust=1362354239378507" TargetMode="External"/><Relationship Id="rId5"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docid=voe-Q5sDulsgnM&amp;tbnid=CLtOzDwkIrdZ5M:&amp;ved=0CAUQjRw&amp;url=http://mastatelibrary.blogspot.com/2012_02_01_archive.html&amp;ei=V4kKU4zvFuHq2AXz8ICYAg&amp;psig=AFQjCNGni-eCVmfTVd_gsWqCNp_BlwtyPA&amp;ust=1393285552810662"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frm=1&amp;source=images&amp;cd=&amp;cad=rja&amp;docid=XbgnmQthMGBAIM&amp;tbnid=Oa3xnm_wu_gdOM:&amp;ved=0CAUQjRw&amp;url=http://kids.britannica.com/elementary/art-87627&amp;ei=vI8yUb2zNsqWyAHVjICQBQ&amp;bvm=bv.43148975,d.dmQ&amp;psig=AFQjCNHxfwufRDCWwyzAYm_WQoMHTktQog&amp;ust=1362354456061924" TargetMode="External"/><Relationship Id="rId3" Type="http://schemas.openxmlformats.org/officeDocument/2006/relationships/image" Target="../media/image2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source=images&amp;cd=&amp;cad=rja&amp;docid=3bJOwokomPGDqM&amp;tbnid=nYrrA2DA--PsqM:&amp;ved=0CAgQjRwwAA&amp;url=http://en.wikipedia.org/wiki/Frederick_Douglass&amp;ei=GJAyUc2lOrGp0AGlx4HYCw&amp;psig=AFQjCNEZwmOYr5jBeJUia3vOCJW6rIzSkw&amp;ust=1362354585037785" TargetMode="External"/><Relationship Id="rId3" Type="http://schemas.openxmlformats.org/officeDocument/2006/relationships/image" Target="../media/image2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docid=VhvC_u35eigCNM&amp;tbnid=6cgIFaZwULMWHM:&amp;ved=0CAUQjRw&amp;url=http://www.tvweek.com/blogs/tvbizwire/2013/11/the-simpsons-in-huge-syndicati.php&amp;ei=xMYRU8OPB5LNkAfd8YDoDg&amp;bvm=bv.62286460,d.eW0&amp;psig=AFQjCNHt6voPjPYLRvffGuwqJ87zzNIBrg&amp;ust=1393760311804516" TargetMode="Externa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docid=d7E5u3r2mJKtbM&amp;tbnid=_1zQ0cPfAhnvSM:&amp;ved=0CAUQjRw&amp;url=http://mapoftheweek.blogspot.com/2012/02/pennsylvania-underground-railroad.html&amp;ei=lYoKU9iVFqWi2QWS94HgAQ&amp;psig=AFQjCNFsG8uH4hMjAMj2q1DdXtQLT1eRVg&amp;ust=1393286138911861" TargetMode="External"/><Relationship Id="rId3" Type="http://schemas.openxmlformats.org/officeDocument/2006/relationships/image" Target="../media/image3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docid=9JOkPIGKR5eXsM&amp;tbnid=95AuVaCs2RKheM:&amp;ved=0CAUQjRw&amp;url=http://www.colonlibrary.org/event/local-history-of-the-underground-railroad/&amp;ei=BYsKU6XfIcqe2QWlroGQAw&amp;psig=AFQjCNFsG8uH4hMjAMj2q1DdXtQLT1eRVg&amp;ust=1393286138911861" TargetMode="External"/><Relationship Id="rId3" Type="http://schemas.openxmlformats.org/officeDocument/2006/relationships/image" Target="../media/image3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docid=voe-Q5sDulsgnM&amp;tbnid=CLtOzDwkIrdZ5M:&amp;ved=0CAUQjRw&amp;url=http://www.nwhm.org/online-exhibits/womenwithdeadlines/wwd14.htm&amp;ei=FIkKU8v0OKvy2gXk74DIAw&amp;psig=AFQjCNGni-eCVmfTVd_gsWqCNp_BlwtyPA&amp;ust=1393285552810662" TargetMode="External"/><Relationship Id="rId3" Type="http://schemas.openxmlformats.org/officeDocument/2006/relationships/image" Target="../media/image33.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frm=1&amp;source=images&amp;cd=&amp;cad=rja&amp;docid=V2XV_1ikNXPuTM&amp;tbnid=eV_c04DruIKc5M:&amp;ved=0CAUQjRw&amp;url=http://en.wikipedia.org/wiki/Abigail_Adams&amp;ei=qpIyUeSqFYPTyAHllYG4AQ&amp;bvm=bv.43148975,d.dmQ&amp;psig=AFQjCNFJycqXL9PIL_jVcc1sbyddwoDHwQ&amp;ust=1362355226143534" TargetMode="External"/><Relationship Id="rId3" Type="http://schemas.openxmlformats.org/officeDocument/2006/relationships/image" Target="../media/image3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frm=1&amp;source=images&amp;cd=&amp;cad=rja&amp;docid=_hoGINCT8u_bRM&amp;tbnid=yBtWvc4ds8LieM:&amp;ved=0CAUQjRw&amp;url=http://www.biography.com/people/lucretia-mott-9416590&amp;ei=45IyUevKHbOMyAGu7oCwAQ&amp;bvm=bv.43148975,d.dmQ&amp;psig=AFQjCNGR7jLAUogepzzgYw4a7csj8udD9g&amp;ust=1362355291237912" TargetMode="External"/><Relationship Id="rId3" Type="http://schemas.openxmlformats.org/officeDocument/2006/relationships/image" Target="../media/image3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docid=hN8Q3iaMTwL8jM&amp;tbnid=OYTi3xsq858y7M:&amp;ved=0CAUQjRw&amp;url=http://nedhardy.com/2011/12/14/slumming-it-in-new-york-city-in-the-1800s/&amp;ei=l8gRU5nOEI7ykQffnYCoCA&amp;bvm=bv.62286460,d.eW0&amp;psig=AFQjCNHbYDeRTThJBXHYdnL1hNetnWxl6g&amp;ust=1393760476172192" TargetMode="External"/><Relationship Id="rId3"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frm=1&amp;source=images&amp;cd=&amp;cad=rja&amp;docid=q6lRKEysrdga9M&amp;tbnid=4GPjfzABz6j9tM:&amp;ved=0CAUQjRw&amp;url=http://en.wikipedia.org/wiki/Elizabeth_Cady_Stanton&amp;ei=J5MyUeHCKsuFyQG5y4FI&amp;bvm=bv.43148975,d.dmQ&amp;psig=AFQjCNELp8H4mYKwwmK-9KplPXKigLJ3rQ&amp;ust=1362355357011217" TargetMode="External"/><Relationship Id="rId3" Type="http://schemas.openxmlformats.org/officeDocument/2006/relationships/image" Target="../media/image3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hyperlink" Target="http://www.google.com/url?sa=i&amp;rct=j&amp;q=&amp;esrc=s&amp;source=images&amp;cd=&amp;cad=rja&amp;docid=qWy5EUywpKH5bM&amp;tbnid=nMJg0rP027KVVM:&amp;ved=0CAUQjRw&amp;url=http://www.scrollpublishing.com/store/head-covering-history.html&amp;ei=PYIKU4XNJuiR2QXR6oDAAQ&amp;bvm=bv.61725948,d.aWc&amp;psig=AFQjCNFX1_zqsdJ9MUj9yUFA4nSOJdXUaw&amp;ust=1393284025899253" TargetMode="External"/><Relationship Id="rId5" Type="http://schemas.openxmlformats.org/officeDocument/2006/relationships/image" Target="../media/image38.png"/><Relationship Id="rId6" Type="http://schemas.microsoft.com/office/2007/relationships/hdphoto" Target="../media/hdphoto2.wdp"/><Relationship Id="rId7" Type="http://schemas.openxmlformats.org/officeDocument/2006/relationships/hyperlink" Target="http://www.google.com/url?sa=i&amp;rct=j&amp;q=&amp;esrc=s&amp;source=images&amp;cd=&amp;cad=rja&amp;docid=jG8Iq89H-RizmM&amp;tbnid=pCPQW0n1NfUJeM:&amp;ved=0CAUQjRw&amp;url=http://social.rollins.edu/wpsites/hist120/2012/12/06/women-in-connecticut/&amp;ei=bYMKU8qGK6Xu2QWiz4CgAg&amp;psig=AFQjCNE-lWjY8yb4fL2oqaZLswGwKg5qjQ&amp;ust=1393284254245007" TargetMode="External"/><Relationship Id="rId8" Type="http://schemas.openxmlformats.org/officeDocument/2006/relationships/image" Target="../media/image39.jpeg"/><Relationship Id="rId9" Type="http://schemas.microsoft.com/office/2007/relationships/hdphoto" Target="../media/hdphoto3.wdp"/><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docid=vXNHMdR-BE4rcM&amp;tbnid=DAilzsJV3b63LM:&amp;ved=0CAUQjRw&amp;url=http://www.post-gazette.com/local/region/2011/11/20/The-historic-roots-of-the-middle-class/stories/201111200308&amp;ei=NIUKU4jDPITZ2AXDooD4BQ&amp;psig=AFQjCNE-lWjY8yb4fL2oqaZLswGwKg5qjQ&amp;ust=1393284254245007" TargetMode="External"/><Relationship Id="rId3" Type="http://schemas.openxmlformats.org/officeDocument/2006/relationships/image" Target="../media/image4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docid=59lsq55VW5tPvM&amp;tbnid=c3VL1IU8ab3VIM:&amp;ved=0CAUQjRw&amp;url=http://svbwine.blogspot.com/2013/10/bra-burning-feminists-drive-wine-sales.html&amp;ei=hoYKU8X7AvGu2gWBm4DoCQ&amp;psig=AFQjCNFfu6qdwfZEQAsIiwiRHf1Dju3h-g&amp;ust=1393285099748578" TargetMode="External"/><Relationship Id="rId3" Type="http://schemas.openxmlformats.org/officeDocument/2006/relationships/image" Target="../media/image4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docid=UEy0Cye_mZRbbM&amp;tbnid=LOveWnC8Ooq5hM:&amp;ved=0CAUQjRw&amp;url=http://foundsf.org/index.php?title=Women's_Suffrage_1870&amp;ei=hIcKU7ryNaqR2wWF4YDAAg&amp;psig=AFQjCNHVxNqDGUcHRrNtJ7bo2Ksp59xE3w&amp;ust=1393285310626009" TargetMode="External"/><Relationship Id="rId3" Type="http://schemas.openxmlformats.org/officeDocument/2006/relationships/image" Target="../media/image4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docid=dc3UKWRWo1xn7M&amp;tbnid=EmzmWN6-3nT1_M:&amp;ved=0CAUQjRw&amp;url=http://sssufferage.blogspot.com/&amp;ei=4ocKU9KbIOfX2AXAp4GgAQ&amp;psig=AFQjCNHVxNqDGUcHRrNtJ7bo2Ksp59xE3w&amp;ust=1393285310626009" TargetMode="External"/><Relationship Id="rId3" Type="http://schemas.openxmlformats.org/officeDocument/2006/relationships/image" Target="../media/image4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docid=qn32HB_r4lag3M&amp;tbnid=YdyiHUs_KwGi_M:&amp;ved=0CAUQjRw&amp;url=http://all-that-is-interesting.com/vintage-anti-suffrage-propaganda&amp;ei=SIcKU9GiJMaQ2QWi44CwAQ&amp;psig=AFQjCNHVxNqDGUcHRrNtJ7bo2Ksp59xE3w&amp;ust=1393285310626009" TargetMode="External"/><Relationship Id="rId3" Type="http://schemas.openxmlformats.org/officeDocument/2006/relationships/image" Target="../media/image4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source=images&amp;cd=&amp;cad=rja&amp;docid=OlWN7wlLoHYfhM&amp;tbnid=POBFNQ0jXH8piM&amp;ved=0CAgQjRw&amp;url=http://jazzman966.blogspot.com/2010/10/calvin-and-hobbes-transcendentalism.html&amp;ei=hcoRU-mWLsK2kAef2oCoBw&amp;psig=AFQjCNHsB0ZdlfFw3TinUIPGa8dD_3025w&amp;ust=1393761285827836" TargetMode="External"/><Relationship Id="rId3"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uact=8&amp;docid=Xd-Pma7noZfcNM&amp;tbnid=yV3fhB0gqFCiqM:&amp;ved=0CAUQjRw&amp;url=http://yaymicro.com/stock-image/leisure-time-concept-clock-closeup/5424060&amp;ei=sxobU47PNcqrkAfnwYDoCw&amp;bvm=bv.62578216,d.eW0&amp;psig=AFQjCNEAgq1L4qMArg0yQGF1V67bsw1Org&amp;ust=1394371620023186" TargetMode="External"/><Relationship Id="rId3" Type="http://schemas.openxmlformats.org/officeDocument/2006/relationships/image" Target="../media/image45.jpeg"/></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hyperlink" Target="http://www.google.com/url?sa=i&amp;rct=j&amp;q=&amp;esrc=s&amp;source=images&amp;cd=&amp;cad=rja&amp;uact=8&amp;docid=z7iwM41q-LgLWM&amp;tbnid=xRYHZuHQb3NN0M:&amp;ved=0CAUQjRw&amp;url=http://historyinphotos.blogspot.com/2012/06/lewis-hine-tenement-workers.html&amp;ei=kBsbU9iMCIW2kAe1xIGIBg&amp;bvm=bv.62578216,d.eW0&amp;psig=AFQjCNER29OtSWbKLb8n0z6eS8iBAlNvWQ&amp;ust=1394371839305404" TargetMode="External"/><Relationship Id="rId5" Type="http://schemas.openxmlformats.org/officeDocument/2006/relationships/image" Target="../media/image47.jpeg"/><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uact=8&amp;docid=uSfBvPyOvgc7EM&amp;tbnid=pQrOyL-5Qo2X9M:&amp;ved=0CAUQjRw&amp;url=http://footage.shutterstock.com/clip-946126-stock-footage-attractive-young-caucasian-family-enjoying-leisure-time-together-on-coastal-sand-dunes-filmed-at.html&amp;ei=LxsbU-CfO4rakQfyjoCgBQ&amp;bvm=bv.62578216,d.eW0&amp;psig=AFQjCNEAgq1L4qMArg0yQGF1V67bsw1Org&amp;ust=1394371620023186"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gi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uact=8&amp;docid=MA2l18aQZ5k10M&amp;tbnid=VEl1yy17zRfA7M:&amp;ved=0CAUQjRw&amp;url=http://www.statesman.com/weblogs/bevo-beat/2013/dec/13/will-mack-step-down-what-would-ralph-waldo-emerson/&amp;ei=-xwbU7n5CouPkAfkh4HgCQ&amp;bvm=bv.62578216,d.eW0&amp;psig=AFQjCNE3oEoppyD7YGqmGE2xmb4SzxMAwQ&amp;ust=1394372211979823" TargetMode="External"/><Relationship Id="rId3" Type="http://schemas.openxmlformats.org/officeDocument/2006/relationships/image" Target="../media/image4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uact=8&amp;docid=MA2l18aQZ5k10M&amp;tbnid=VEl1yy17zRfA7M:&amp;ved=0CAUQjRw&amp;url=http://www.statesman.com/weblogs/bevo-beat/2013/dec/13/will-mack-step-down-what-would-ralph-waldo-emerson/&amp;ei=-xwbU7n5CouPkAfkh4HgCQ&amp;bvm=bv.62578216,d.eW0&amp;psig=AFQjCNE3oEoppyD7YGqmGE2xmb4SzxMAwQ&amp;ust=1394372211979823" TargetMode="External"/><Relationship Id="rId3" Type="http://schemas.openxmlformats.org/officeDocument/2006/relationships/image" Target="../media/image4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uact=8&amp;docid=MA2l18aQZ5k10M&amp;tbnid=VEl1yy17zRfA7M:&amp;ved=0CAUQjRw&amp;url=http://www.statesman.com/weblogs/bevo-beat/2013/dec/13/will-mack-step-down-what-would-ralph-waldo-emerson/&amp;ei=-xwbU7n5CouPkAfkh4HgCQ&amp;bvm=bv.62578216,d.eW0&amp;psig=AFQjCNE3oEoppyD7YGqmGE2xmb4SzxMAwQ&amp;ust=1394372211979823" TargetMode="External"/><Relationship Id="rId3" Type="http://schemas.openxmlformats.org/officeDocument/2006/relationships/image" Target="../media/image50.gi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uact=8&amp;docid=MA2l18aQZ5k10M&amp;tbnid=VEl1yy17zRfA7M:&amp;ved=0CAUQjRw&amp;url=http://www.statesman.com/weblogs/bevo-beat/2013/dec/13/will-mack-step-down-what-would-ralph-waldo-emerson/&amp;ei=-xwbU7n5CouPkAfkh4HgCQ&amp;bvm=bv.62578216,d.eW0&amp;psig=AFQjCNE3oEoppyD7YGqmGE2xmb4SzxMAwQ&amp;ust=1394372211979823"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eg"/></Relationships>
</file>

<file path=ppt/slides/_rels/slide58.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docid=5wiwIDS3U3wx4M&amp;tbnid=gvFcxy4Tr4BepM:&amp;ved=0CAUQjRw&amp;url=http://en.wikipedia.org/wiki/John_Muir&amp;ei=srAbU-j7G8SqkAfSpIDoDg&amp;bvm=bv.62578216,d.eW0&amp;psig=AFQjCNFtmNtAcdmqx0UrIlkiaJ5J2a1qFA&amp;ust=1394410032435205" TargetMode="External"/><Relationship Id="rId4"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uact=8&amp;docid=MA2l18aQZ5k10M&amp;tbnid=VEl1yy17zRfA7M:&amp;ved=0CAUQjRw&amp;url=http://www.statesman.com/weblogs/bevo-beat/2013/dec/13/will-mack-step-down-what-would-ralph-waldo-emerson/&amp;ei=-xwbU7n5CouPkAfkh4HgCQ&amp;bvm=bv.62578216,d.eW0&amp;psig=AFQjCNE3oEoppyD7YGqmGE2xmb4SzxMAwQ&amp;ust=1394372211979823"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docid=5wiwIDS3U3wx4M&amp;tbnid=gvFcxy4Tr4BepM:&amp;ved=0CAUQjRw&amp;url=http://en.wikipedia.org/wiki/John_Muir&amp;ei=srAbU-j7G8SqkAfSpIDoDg&amp;bvm=bv.62578216,d.eW0&amp;psig=AFQjCNFtmNtAcdmqx0UrIlkiaJ5J2a1qFA&amp;ust=1394410032435205" TargetMode="External"/><Relationship Id="rId4" Type="http://schemas.openxmlformats.org/officeDocument/2006/relationships/hyperlink" Target="http://www.google.com/url?sa=i&amp;rct=j&amp;q=&amp;esrc=s&amp;source=images&amp;cd=&amp;cad=rja&amp;uact=8&amp;docid=RR4HcPN9nkMuUM&amp;tbnid=3tMOROa5L8EY7M:&amp;ved=0CAUQjRw&amp;url=http://www.buzzle.com/articles/what-was-the-great-awakening.html&amp;ei=drMbU-D2LcP7kQessIGgBg&amp;bvm=bv.62578216,d.eW0&amp;psig=AFQjCNF0Xq89AcEmkULZtn_ahafnGUv_5g&amp;ust=1394410608181187" TargetMode="External"/><Relationship Id="rId5" Type="http://schemas.openxmlformats.org/officeDocument/2006/relationships/image" Target="../media/image53.jpeg"/><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uact=8&amp;docid=MA2l18aQZ5k10M&amp;tbnid=VEl1yy17zRfA7M:&amp;ved=0CAUQjRw&amp;url=http://www.statesman.com/weblogs/bevo-beat/2013/dec/13/will-mack-step-down-what-would-ralph-waldo-emerson/&amp;ei=-xwbU7n5CouPkAfkh4HgCQ&amp;bvm=bv.62578216,d.eW0&amp;psig=AFQjCNE3oEoppyD7YGqmGE2xmb4SzxMAwQ&amp;ust=1394372211979823"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docid=l5j9KpiZo5dQvM&amp;tbnid=4keAgE5YaydGuM:&amp;ved=0CAUQjRw&amp;url=http://wps.ablongman.com/long_divine_app_7/20/5195/1330114.cw/-/1330116/index.html&amp;ei=0M0RU7vDD8fbkQeP-4CwCA&amp;bvm=bv.62286460,d.eW0&amp;psig=AFQjCNFu4S_woJhwfdzAoBcPrIQuiKd6Qg&amp;ust=1393762056025957" TargetMode="External"/><Relationship Id="rId3" Type="http://schemas.openxmlformats.org/officeDocument/2006/relationships/image" Target="../media/image6.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uact=8&amp;docid=sEzEcTODWNUeaM&amp;tbnid=S_RnL1lpgbn1CM:&amp;ved=0CAUQjRw&amp;url=http://progressivesapush4.wikispaces.com/Temperance+Movement&amp;ei=4bQbU-nDL4i0kAewkoG4BA&amp;bvm=bv.62578216,d.eW0&amp;psig=AFQjCNG4YRzxJfe__NUENhj_lQ455AWDhw&amp;ust=1394411004642551" TargetMode="External"/><Relationship Id="rId3" Type="http://schemas.openxmlformats.org/officeDocument/2006/relationships/image" Target="../media/image54.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uact=8&amp;docid=yWuxkp_r23U9ZM&amp;tbnid=QBmzDOl2Z4Z85M:&amp;ved=0CAUQjRw&amp;url=http://www.buzzle.com/articles/funny-irish-sayings-and-quotes.html&amp;ei=sLcbU_SZC9L6kQflroDQCA&amp;psig=AFQjCNG-oGnOO0DhkGwiP9UWxJhLIBNbCA&amp;ust=1394411689683067" TargetMode="External"/><Relationship Id="rId3" Type="http://schemas.openxmlformats.org/officeDocument/2006/relationships/image" Target="../media/image55.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uact=8&amp;docid=Za9V13OVIQxj4M&amp;tbnid=EbG-yR0JKzmYSM:&amp;ved=0CAUQjRw&amp;url=http://www.beavercreek.com/events-and-activities/oktoberfest.aspx&amp;ei=D7YbU-zCN9LSkQe6q4DICw&amp;bvm=bv.62578216,d.eW0&amp;psig=AFQjCNFYfShNDSTxbWCR24jTYR7du9OQCA&amp;ust=1394411366972924" TargetMode="External"/><Relationship Id="rId3" Type="http://schemas.openxmlformats.org/officeDocument/2006/relationships/image" Target="../media/image57.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uact=8&amp;docid=SW2LXKpWVKo9zM&amp;tbnid=seQKeKogjcuddM:&amp;ved=0CAUQjRw&amp;url=http://alsdon.blogspot.com/2013/09/oktoberfest-with-led-zeppelin-song.html&amp;ei=F7gbU5bLA8_LkQfS04HADg&amp;bvm=bv.62578216,d.eW0&amp;psig=AFQjCNFGVjhbcn4k8XDZJyj5uNgPR8RMVg&amp;ust=1394411892913788" TargetMode="External"/><Relationship Id="rId3" Type="http://schemas.openxmlformats.org/officeDocument/2006/relationships/image" Target="../media/image58.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source=images&amp;cd=&amp;cad=rja&amp;uact=8&amp;docid=5ugayDVs-OAwrM&amp;tbnid=ImfO_T1hQN-QJM&amp;ved=0CAgQjRw&amp;url=http://www.returntomanliness.com/2008/07/08/manly-virtue-temperance-10-steps-to-self-control-and-self-discipline/&amp;ei=argbU-T5BcTWkQe4-YD4Aw&amp;psig=AFQjCNEYVzdTm9_xgLePC4hLbU-x74Sdlg&amp;ust=1394412010173120" TargetMode="External"/><Relationship Id="rId3" Type="http://schemas.openxmlformats.org/officeDocument/2006/relationships/image" Target="../media/image59.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uact=8&amp;docid=zKYzj4ddXBElZM&amp;tbnid=eSoAMhLqRJEuYM:&amp;ved=0CAUQjRw&amp;url=http://www.telegraph.co.uk/foodanddrink/foodanddrinknews/8287027/The-temperance-movement.html&amp;ei=vLgbU57EDITZkQea8oHgCQ&amp;bvm=bv.62578216,d.eW0&amp;psig=AFQjCNFwcIARJu6naTgTPy4fKj6_elul6A&amp;ust=1394412086901689" TargetMode="External"/><Relationship Id="rId3" Type="http://schemas.openxmlformats.org/officeDocument/2006/relationships/image" Target="../media/image60.png"/></Relationships>
</file>

<file path=ppt/slides/_rels/slide67.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docid=PTGDGnDnHAfTyM&amp;tbnid=8chIz9DjddQdMM:&amp;ved=0CAUQjRw&amp;url=http://larrycoffin.blogspot.com/2009/03/no-rum-for-me.html&amp;ei=D7kbU4rBOYXskQez24DgAQ&amp;bvm=bv.62578216,d.eW0&amp;psig=AFQjCNFwcIARJu6naTgTPy4fKj6_elul6A&amp;ust=1394412086901689" TargetMode="External"/><Relationship Id="rId4"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uact=8&amp;docid=zKYzj4ddXBElZM&amp;tbnid=eSoAMhLqRJEuYM:&amp;ved=0CAUQjRw&amp;url=http://www.telegraph.co.uk/foodanddrink/foodanddrinknews/8287027/The-temperance-movement.html&amp;ei=vLgbU57EDITZkQea8oHgCQ&amp;bvm=bv.62578216,d.eW0&amp;psig=AFQjCNFwcIARJu6naTgTPy4fKj6_elul6A&amp;ust=1394412086901689"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docid=CLw_OV_RhkLvFM&amp;tbnid=r2Wwh-pJAmD2yM:&amp;ved=0CAUQjRw&amp;url=http://connecticuthistory.org/the-temperance-movement-in-connecticut-today-in-history/&amp;ei=YLkbU9rJO8mskAfLp4DYCw&amp;bvm=bv.62578216,d.eW0&amp;psig=AFQjCNFwcIARJu6naTgTPy4fKj6_elul6A&amp;ust=1394412086901689" TargetMode="External"/><Relationship Id="rId4" Type="http://schemas.openxmlformats.org/officeDocument/2006/relationships/image" Target="../media/image62.jpeg"/><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uact=8&amp;docid=zKYzj4ddXBElZM&amp;tbnid=eSoAMhLqRJEuYM:&amp;ved=0CAUQjRw&amp;url=http://www.telegraph.co.uk/foodanddrink/foodanddrinknews/8287027/The-temperance-movement.html&amp;ei=vLgbU57EDITZkQea8oHgCQ&amp;bvm=bv.62578216,d.eW0&amp;psig=AFQjCNFwcIARJu6naTgTPy4fKj6_elul6A&amp;ust=1394412086901689"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uact=8&amp;docid=QLrWqqQ1k2ugTM&amp;tbnid=ODSm5TGSh3ApMM:&amp;ved=0CAUQjRw&amp;url=http://blog.tavbooks.com/?tag=dorothea-dix&amp;ei=yrkbU42vFYbTkQfC0IHIBg&amp;bvm=bv.62578216,d.eW0&amp;psig=AFQjCNG_qgVynHxJk_KYEc5LWjMIMkL6yg&amp;ust=1394412353246732" TargetMode="External"/><Relationship Id="rId3" Type="http://schemas.openxmlformats.org/officeDocument/2006/relationships/image" Target="../media/image6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docid=KN5qu2_QTmJi1M&amp;tbnid=hgI6LREx1VN5TM:&amp;ved=0CAUQjRw&amp;url=http://en.wikipedia.org/wiki/History_of_religion_in_the_United_States&amp;ei=4c4RU67gMNLrkQey14C4Bg&amp;psig=AFQjCNFhJcl5VEHd2_pjmmANORTK8jKw9g&amp;ust=1393762390126147" TargetMode="External"/><Relationship Id="rId3" Type="http://schemas.openxmlformats.org/officeDocument/2006/relationships/image" Target="../media/image7.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uact=8&amp;docid=QLrWqqQ1k2ugTM&amp;tbnid=ODSm5TGSh3ApMM:&amp;ved=0CAUQjRw&amp;url=http://blog.tavbooks.com/?tag=dorothea-dix&amp;ei=yrkbU42vFYbTkQfC0IHIBg&amp;bvm=bv.62578216,d.eW0&amp;psig=AFQjCNG_qgVynHxJk_KYEc5LWjMIMkL6yg&amp;ust=1394412353246732" TargetMode="External"/><Relationship Id="rId3" Type="http://schemas.openxmlformats.org/officeDocument/2006/relationships/image" Target="../media/image6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uact=8&amp;docid=QLrWqqQ1k2ugTM&amp;tbnid=ODSm5TGSh3ApMM:&amp;ved=0CAUQjRw&amp;url=http://blog.tavbooks.com/?tag=dorothea-dix&amp;ei=yrkbU42vFYbTkQfC0IHIBg&amp;bvm=bv.62578216,d.eW0&amp;psig=AFQjCNG_qgVynHxJk_KYEc5LWjMIMkL6yg&amp;ust=1394412353246732" TargetMode="External"/><Relationship Id="rId3" Type="http://schemas.openxmlformats.org/officeDocument/2006/relationships/image" Target="../media/image64.jpeg"/></Relationships>
</file>

<file path=ppt/slides/_rels/slide72.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docid=MxcmiwsKXPFDZM&amp;tbnid=a_ErL73G8hYODM:&amp;ved=0CAUQjRw&amp;url=http://www.lessonpaths.com/blog/2013/selling-technology-to-educators-is-as-hard-as-you-think/&amp;ei=uLsbU83rAYWukAfq44CoBQ&amp;bvm=bv.62578216,d.eW0&amp;psig=AFQjCNFM88c9za7jBzAO8iAU9TsVX9TlOQ&amp;ust=1394412745890573" TargetMode="External"/><Relationship Id="rId4" Type="http://schemas.openxmlformats.org/officeDocument/2006/relationships/image" Target="../media/image65.jpeg"/><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uact=8&amp;docid=QLrWqqQ1k2ugTM&amp;tbnid=ODSm5TGSh3ApMM:&amp;ved=0CAUQjRw&amp;url=http://blog.tavbooks.com/?tag=dorothea-dix&amp;ei=yrkbU42vFYbTkQfC0IHIBg&amp;bvm=bv.62578216,d.eW0&amp;psig=AFQjCNG_qgVynHxJk_KYEc5LWjMIMkL6yg&amp;ust=1394412353246732"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hyperlink" Target="http://www.google.com/url?sa=i&amp;rct=j&amp;q=&amp;esrc=s&amp;source=images&amp;cd=&amp;cad=rja&amp;uact=8&amp;docid=QLrWqqQ1k2ugTM&amp;tbnid=ODSm5TGSh3ApMM:&amp;ved=0CAUQjRw&amp;url=http://blog.tavbooks.com/?tag=dorothea-dix&amp;ei=yrkbU42vFYbTkQfC0IHIBg&amp;bvm=bv.62578216,d.eW0&amp;psig=AFQjCNG_qgVynHxJk_KYEc5LWjMIMkL6yg&amp;ust=1394412353246732" TargetMode="External"/><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uact=8&amp;docid=0hCuO8B1jqAz_M&amp;tbnid=OiLoKcg31yvMFM:&amp;ved=0CAUQjRw&amp;url=http://mikecozartdesignandmodel.blogspot.com/&amp;ei=SrwbU_P-F4bGkQeC1YCwCA&amp;bvm=bv.62578216,d.eW0&amp;psig=AFQjCNFM88c9za7jBzAO8iAU9TsVX9TlOQ&amp;ust=1394412745890573"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jpeg"/><Relationship Id="rId3" Type="http://schemas.openxmlformats.org/officeDocument/2006/relationships/hyperlink" Target="http://www.google.com/url?sa=i&amp;rct=j&amp;q=&amp;esrc=s&amp;source=images&amp;cd=&amp;cad=rja&amp;uact=8&amp;docid=QLrWqqQ1k2ugTM&amp;tbnid=ODSm5TGSh3ApMM:&amp;ved=0CAUQjRw&amp;url=http://blog.tavbooks.com/?tag=dorothea-dix&amp;ei=yrkbU42vFYbTkQfC0IHIBg&amp;bvm=bv.62578216,d.eW0&amp;psig=AFQjCNG_qgVynHxJk_KYEc5LWjMIMkL6yg&amp;ust=1394412353246732"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uact=8&amp;docid=QLrWqqQ1k2ugTM&amp;tbnid=ODSm5TGSh3ApMM:&amp;ved=0CAUQjRw&amp;url=http://blog.tavbooks.com/?tag=dorothea-dix&amp;ei=yrkbU42vFYbTkQfC0IHIBg&amp;bvm=bv.62578216,d.eW0&amp;psig=AFQjCNG_qgVynHxJk_KYEc5LWjMIMkL6yg&amp;ust=1394412353246732"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uact=8&amp;docid=QLrWqqQ1k2ugTM&amp;tbnid=ODSm5TGSh3ApMM:&amp;ved=0CAUQjRw&amp;url=http://blog.tavbooks.com/?tag=dorothea-dix&amp;ei=yrkbU42vFYbTkQfC0IHIBg&amp;bvm=bv.62578216,d.eW0&amp;psig=AFQjCNG_qgVynHxJk_KYEc5LWjMIMkL6yg&amp;ust=1394412353246732"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uact=8&amp;docid=QLrWqqQ1k2ugTM&amp;tbnid=ODSm5TGSh3ApMM:&amp;ved=0CAUQjRw&amp;url=http://blog.tavbooks.com/?tag=dorothea-dix&amp;ei=yrkbU42vFYbTkQfC0IHIBg&amp;bvm=bv.62578216,d.eW0&amp;psig=AFQjCNG_qgVynHxJk_KYEc5LWjMIMkL6yg&amp;ust=1394412353246732"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uact=8&amp;docid=QLrWqqQ1k2ugTM&amp;tbnid=ODSm5TGSh3ApMM:&amp;ved=0CAUQjRw&amp;url=http://blog.tavbooks.com/?tag=dorothea-dix&amp;ei=yrkbU42vFYbTkQfC0IHIBg&amp;bvm=bv.62578216,d.eW0&amp;psig=AFQjCNG_qgVynHxJk_KYEc5LWjMIMkL6yg&amp;ust=1394412353246732"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uact=8&amp;docid=QLrWqqQ1k2ugTM&amp;tbnid=ODSm5TGSh3ApMM:&amp;ved=0CAUQjRw&amp;url=http://blog.tavbooks.com/?tag=dorothea-dix&amp;ei=yrkbU42vFYbTkQfC0IHIBg&amp;bvm=bv.62578216,d.eW0&amp;psig=AFQjCNG_qgVynHxJk_KYEc5LWjMIMkL6yg&amp;ust=1394412353246732"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docid=EoMZogFKA1gIMM&amp;tbnid=j0zdUpsSvV11UM:&amp;ved=0CAUQjRw&amp;url=http://www.tenontours.com/irish-history/examining-the-irish-temperance-movement-on-a-trip-to-ireland/&amp;ei=GtARU_KbCdK1kQeK74HIBA&amp;psig=AFQjCNG-zOYb0atyc-B1Em9gvcY5rJBP5Q&amp;ust=1393762596892805" TargetMode="External"/><Relationship Id="rId3" Type="http://schemas.openxmlformats.org/officeDocument/2006/relationships/image" Target="../media/image8.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uact=8&amp;docid=QLrWqqQ1k2ugTM&amp;tbnid=ODSm5TGSh3ApMM:&amp;ved=0CAUQjRw&amp;url=http://blog.tavbooks.com/?tag=dorothea-dix&amp;ei=yrkbU42vFYbTkQfC0IHIBg&amp;bvm=bv.62578216,d.eW0&amp;psig=AFQjCNG_qgVynHxJk_KYEc5LWjMIMkL6yg&amp;ust=1394412353246732"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uact=8&amp;docid=QLrWqqQ1k2ugTM&amp;tbnid=ODSm5TGSh3ApMM:&amp;ved=0CAUQjRw&amp;url=http://blog.tavbooks.com/?tag=dorothea-dix&amp;ei=yrkbU42vFYbTkQfC0IHIBg&amp;bvm=bv.62578216,d.eW0&amp;psig=AFQjCNG_qgVynHxJk_KYEc5LWjMIMkL6yg&amp;ust=1394412353246732"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uact=8&amp;docid=QLrWqqQ1k2ugTM&amp;tbnid=ODSm5TGSh3ApMM:&amp;ved=0CAUQjRw&amp;url=http://blog.tavbooks.com/?tag=dorothea-dix&amp;ei=yrkbU42vFYbTkQfC0IHIBg&amp;bvm=bv.62578216,d.eW0&amp;psig=AFQjCNG_qgVynHxJk_KYEc5LWjMIMkL6yg&amp;ust=1394412353246732"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hyperlink" Target="http://www.google.com/url?sa=i&amp;source=images&amp;cd=&amp;cad=rja&amp;docid=3bJOwokomPGDqM&amp;tbnid=nYrrA2DA--PsqM:&amp;ved=0CAgQjRwwAA&amp;url=http://en.wikipedia.org/wiki/Frederick_Douglass&amp;ei=GJAyUc2lOrGp0AGlx4HYCw&amp;psig=AFQjCNEZwmOYr5jBeJUia3vOCJW6rIzSkw&amp;ust=1362354585037785" TargetMode="External"/><Relationship Id="rId5" Type="http://schemas.openxmlformats.org/officeDocument/2006/relationships/image" Target="../media/image29.jpeg"/><Relationship Id="rId6" Type="http://schemas.openxmlformats.org/officeDocument/2006/relationships/hyperlink" Target="http://www.google.com/url?sa=i&amp;rct=j&amp;q=&amp;esrc=s&amp;frm=1&amp;source=images&amp;cd=&amp;cad=rja&amp;docid=JNRExTRymujPiM&amp;tbnid=8gb9CG2WtAfXnM:&amp;ved=0CAUQjRw&amp;url=http://fineartamerica.com/featured/harriet-tubman-1823-1913-granger.html&amp;ei=I5EyUZ3yDIXLyAGJnIC4BA&amp;bvm=bv.43148975,d.dmQ&amp;psig=AFQjCNFMDFVf8eY9Ctw-uKzoflmY8o9pVQ&amp;ust=1362354723196189" TargetMode="External"/><Relationship Id="rId7" Type="http://schemas.openxmlformats.org/officeDocument/2006/relationships/image" Target="../media/image68.jpeg"/><Relationship Id="rId1" Type="http://schemas.openxmlformats.org/officeDocument/2006/relationships/slideLayout" Target="../slideLayouts/slideLayout7.xml"/><Relationship Id="rId2" Type="http://schemas.openxmlformats.org/officeDocument/2006/relationships/hyperlink" Target="http://www.google.com/url?sa=i&amp;rct=j&amp;q=&amp;esrc=s&amp;frm=1&amp;source=images&amp;cd=&amp;cad=rja&amp;docid=XbgnmQthMGBAIM&amp;tbnid=Oa3xnm_wu_gdOM:&amp;ved=0CAUQjRw&amp;url=http://kids.britannica.com/elementary/art-87627&amp;ei=vI8yUb2zNsqWyAHVjICQBQ&amp;bvm=bv.43148975,d.dmQ&amp;psig=AFQjCNHxfwufRDCWwyzAYm_WQoMHTktQog&amp;ust=1362354456061924"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V2XV_1ikNXPuTM&amp;tbnid=eV_c04DruIKc5M:&amp;ved=0CAUQjRw&amp;url=http://en.wikipedia.org/wiki/Abigail_Adams&amp;ei=qpIyUeSqFYPTyAHllYG4AQ&amp;bvm=bv.43148975,d.dmQ&amp;psig=AFQjCNFJycqXL9PIL_jVcc1sbyddwoDHwQ&amp;ust=1362355226143534" TargetMode="External"/><Relationship Id="rId4" Type="http://schemas.openxmlformats.org/officeDocument/2006/relationships/image" Target="../media/image34.jpeg"/><Relationship Id="rId5" Type="http://schemas.openxmlformats.org/officeDocument/2006/relationships/hyperlink" Target="http://www.google.com/url?sa=i&amp;rct=j&amp;q=&amp;esrc=s&amp;frm=1&amp;source=images&amp;cd=&amp;cad=rja&amp;docid=_hoGINCT8u_bRM&amp;tbnid=yBtWvc4ds8LieM:&amp;ved=0CAUQjRw&amp;url=http://www.biography.com/people/lucretia-mott-9416590&amp;ei=45IyUevKHbOMyAGu7oCwAQ&amp;bvm=bv.43148975,d.dmQ&amp;psig=AFQjCNGR7jLAUogepzzgYw4a7csj8udD9g&amp;ust=1362355291237912" TargetMode="External"/><Relationship Id="rId6" Type="http://schemas.openxmlformats.org/officeDocument/2006/relationships/image" Target="../media/image35.jpeg"/><Relationship Id="rId7" Type="http://schemas.openxmlformats.org/officeDocument/2006/relationships/hyperlink" Target="http://www.google.com/url?sa=i&amp;rct=j&amp;q=&amp;esrc=s&amp;frm=1&amp;source=images&amp;cd=&amp;cad=rja&amp;docid=q6lRKEysrdga9M&amp;tbnid=4GPjfzABz6j9tM:&amp;ved=0CAUQjRw&amp;url=http://en.wikipedia.org/wiki/Elizabeth_Cady_Stanton&amp;ei=J5MyUeHCKsuFyQG5y4FI&amp;bvm=bv.43148975,d.dmQ&amp;psig=AFQjCNELp8H4mYKwwmK-9KplPXKigLJ3rQ&amp;ust=1362355357011217" TargetMode="External"/><Relationship Id="rId8" Type="http://schemas.openxmlformats.org/officeDocument/2006/relationships/image" Target="../media/image36.jpeg"/><Relationship Id="rId9" Type="http://schemas.openxmlformats.org/officeDocument/2006/relationships/hyperlink" Target="http://www.google.com/url?sa=i&amp;rct=j&amp;q=&amp;esrc=s&amp;frm=1&amp;source=images&amp;cd=&amp;cad=rja&amp;docid=i5ivcZQL7w5e7M&amp;tbnid=_CuyTzPSO1RH4M:&amp;ved=0CAUQjRw&amp;url=http://www.colonialcollectables.com/worldwide-coins/655-susan-banthony-dollar-1981sproof.html&amp;ei=ypMyUai-M_SAygGp94CgAg&amp;bvm=bv.43148975,d.dmQ&amp;psig=AFQjCNEBavTBzU1Zhb6d92vMev7VQi623w&amp;ust=1362355497368837" TargetMode="External"/><Relationship Id="rId10" Type="http://schemas.openxmlformats.org/officeDocument/2006/relationships/image" Target="../media/image69.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609600"/>
            <a:ext cx="5334000" cy="1470025"/>
          </a:xfrm>
        </p:spPr>
        <p:txBody>
          <a:bodyPr>
            <a:normAutofit fontScale="90000"/>
          </a:bodyPr>
          <a:lstStyle/>
          <a:p>
            <a:r>
              <a:rPr lang="en-US" sz="6000" dirty="0" smtClean="0">
                <a:solidFill>
                  <a:srgbClr val="FFFF00"/>
                </a:solidFill>
              </a:rPr>
              <a:t>UNIT EIGHT</a:t>
            </a:r>
            <a:r>
              <a:rPr lang="en-US" dirty="0" smtClean="0">
                <a:solidFill>
                  <a:srgbClr val="FFFF00"/>
                </a:solidFill>
              </a:rPr>
              <a:t/>
            </a:r>
            <a:br>
              <a:rPr lang="en-US" dirty="0" smtClean="0">
                <a:solidFill>
                  <a:srgbClr val="FFFF00"/>
                </a:solidFill>
              </a:rPr>
            </a:br>
            <a:r>
              <a:rPr lang="en-US" dirty="0" smtClean="0">
                <a:solidFill>
                  <a:srgbClr val="FFFF00"/>
                </a:solidFill>
              </a:rPr>
              <a:t>Social Reform</a:t>
            </a:r>
            <a:endParaRPr lang="en-US" dirty="0">
              <a:solidFill>
                <a:srgbClr val="FFFF00"/>
              </a:solidFill>
            </a:endParaRPr>
          </a:p>
        </p:txBody>
      </p:sp>
      <p:pic>
        <p:nvPicPr>
          <p:cNvPr id="3076" name="Picture 4" descr="http://americanhistory.mrdonn.org/powerpoints/amhis_nation_grows2.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82440"/>
            <a:ext cx="3200400" cy="6418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914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762000"/>
            <a:ext cx="8458200" cy="1015663"/>
          </a:xfrm>
          <a:prstGeom prst="rect">
            <a:avLst/>
          </a:prstGeom>
          <a:noFill/>
        </p:spPr>
        <p:txBody>
          <a:bodyPr wrap="square" rtlCol="0">
            <a:spAutoFit/>
          </a:bodyPr>
          <a:lstStyle/>
          <a:p>
            <a:pPr algn="ctr"/>
            <a:r>
              <a:rPr lang="en-US" sz="6000" dirty="0" smtClean="0"/>
              <a:t>Vocabulary</a:t>
            </a:r>
            <a:endParaRPr lang="en-US" sz="6000" dirty="0"/>
          </a:p>
        </p:txBody>
      </p:sp>
      <p:sp>
        <p:nvSpPr>
          <p:cNvPr id="3" name="TextBox 2"/>
          <p:cNvSpPr txBox="1"/>
          <p:nvPr/>
        </p:nvSpPr>
        <p:spPr>
          <a:xfrm>
            <a:off x="5867400" y="3124200"/>
            <a:ext cx="3096491" cy="3539430"/>
          </a:xfrm>
          <a:prstGeom prst="rect">
            <a:avLst/>
          </a:prstGeom>
          <a:noFill/>
        </p:spPr>
        <p:txBody>
          <a:bodyPr wrap="square" rtlCol="0">
            <a:spAutoFit/>
          </a:bodyPr>
          <a:lstStyle/>
          <a:p>
            <a:pPr marL="285750" indent="-285750">
              <a:buFont typeface="Arial" panose="020B0604020202020204" pitchFamily="34" charset="0"/>
              <a:buChar char="•"/>
            </a:pPr>
            <a:r>
              <a:rPr lang="en-US" sz="3200" b="1" dirty="0" smtClean="0">
                <a:solidFill>
                  <a:srgbClr val="FFFF00"/>
                </a:solidFill>
                <a:latin typeface="Times New Roman" panose="02020603050405020304" pitchFamily="18" charset="0"/>
                <a:cs typeface="Times New Roman" panose="02020603050405020304" pitchFamily="18" charset="0"/>
              </a:rPr>
              <a:t>A social reform effort to have all children educated regardless of social class</a:t>
            </a:r>
            <a:endParaRPr lang="en-US" sz="3200" b="1" dirty="0">
              <a:solidFill>
                <a:srgbClr val="FFFF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04799" y="1777663"/>
            <a:ext cx="8659091" cy="923330"/>
          </a:xfrm>
          <a:prstGeom prst="rect">
            <a:avLst/>
          </a:prstGeom>
          <a:noFill/>
        </p:spPr>
        <p:txBody>
          <a:bodyPr wrap="square" rtlCol="0">
            <a:spAutoFit/>
          </a:bodyPr>
          <a:lstStyle/>
          <a:p>
            <a:pPr algn="ctr"/>
            <a:r>
              <a:rPr lang="en-US" sz="5400" b="1" dirty="0" smtClean="0">
                <a:solidFill>
                  <a:srgbClr val="FFFF00"/>
                </a:solidFill>
                <a:latin typeface="Times New Roman" panose="02020603050405020304" pitchFamily="18" charset="0"/>
                <a:cs typeface="Times New Roman" panose="02020603050405020304" pitchFamily="18" charset="0"/>
              </a:rPr>
              <a:t>Common School Movement</a:t>
            </a:r>
            <a:endParaRPr lang="en-US" sz="5400" b="1" dirty="0">
              <a:solidFill>
                <a:srgbClr val="FFFF00"/>
              </a:solidFill>
              <a:latin typeface="Times New Roman" panose="02020603050405020304" pitchFamily="18" charset="0"/>
              <a:cs typeface="Times New Roman" panose="02020603050405020304" pitchFamily="18" charset="0"/>
            </a:endParaRPr>
          </a:p>
        </p:txBody>
      </p:sp>
      <p:pic>
        <p:nvPicPr>
          <p:cNvPr id="8194" name="Picture 2" descr="http://farm8.staticflickr.com/7060/6988000565_91336c1b2d_z.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284" y="2922498"/>
            <a:ext cx="5684116" cy="3792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268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762000"/>
            <a:ext cx="8458200" cy="1015663"/>
          </a:xfrm>
          <a:prstGeom prst="rect">
            <a:avLst/>
          </a:prstGeom>
          <a:noFill/>
        </p:spPr>
        <p:txBody>
          <a:bodyPr wrap="square" rtlCol="0">
            <a:spAutoFit/>
          </a:bodyPr>
          <a:lstStyle/>
          <a:p>
            <a:pPr algn="ctr"/>
            <a:r>
              <a:rPr lang="en-US" sz="6000" dirty="0" smtClean="0"/>
              <a:t>Vocabulary</a:t>
            </a:r>
            <a:endParaRPr lang="en-US" sz="6000" dirty="0"/>
          </a:p>
        </p:txBody>
      </p:sp>
      <p:sp>
        <p:nvSpPr>
          <p:cNvPr id="3" name="TextBox 2"/>
          <p:cNvSpPr txBox="1"/>
          <p:nvPr/>
        </p:nvSpPr>
        <p:spPr>
          <a:xfrm>
            <a:off x="5867400" y="3124200"/>
            <a:ext cx="3096491" cy="1077218"/>
          </a:xfrm>
          <a:prstGeom prst="rect">
            <a:avLst/>
          </a:prstGeom>
          <a:noFill/>
        </p:spPr>
        <p:txBody>
          <a:bodyPr wrap="square" rtlCol="0">
            <a:spAutoFit/>
          </a:bodyPr>
          <a:lstStyle/>
          <a:p>
            <a:pPr marL="285750" indent="-285750">
              <a:buFont typeface="Arial" panose="020B0604020202020204" pitchFamily="34" charset="0"/>
              <a:buChar char="•"/>
            </a:pPr>
            <a:r>
              <a:rPr lang="en-US" sz="3200" b="1" dirty="0" smtClean="0">
                <a:solidFill>
                  <a:srgbClr val="FFFF00"/>
                </a:solidFill>
                <a:latin typeface="Times New Roman" panose="02020603050405020304" pitchFamily="18" charset="0"/>
                <a:cs typeface="Times New Roman" panose="02020603050405020304" pitchFamily="18" charset="0"/>
              </a:rPr>
              <a:t>An end to slavery</a:t>
            </a:r>
            <a:endParaRPr lang="en-US" sz="3200" b="1" dirty="0">
              <a:solidFill>
                <a:srgbClr val="FFFF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04799" y="1777663"/>
            <a:ext cx="8659091" cy="1015663"/>
          </a:xfrm>
          <a:prstGeom prst="rect">
            <a:avLst/>
          </a:prstGeom>
          <a:noFill/>
        </p:spPr>
        <p:txBody>
          <a:bodyPr wrap="square" rtlCol="0">
            <a:spAutoFit/>
          </a:bodyPr>
          <a:lstStyle/>
          <a:p>
            <a:pPr algn="ctr"/>
            <a:r>
              <a:rPr lang="en-US" sz="6000" b="1" dirty="0" smtClean="0">
                <a:solidFill>
                  <a:srgbClr val="FFFF00"/>
                </a:solidFill>
                <a:latin typeface="Times New Roman" panose="02020603050405020304" pitchFamily="18" charset="0"/>
                <a:cs typeface="Times New Roman" panose="02020603050405020304" pitchFamily="18" charset="0"/>
              </a:rPr>
              <a:t>Abolition</a:t>
            </a:r>
            <a:endParaRPr lang="en-US" sz="6000" b="1" dirty="0">
              <a:solidFill>
                <a:srgbClr val="FFFF00"/>
              </a:solidFill>
              <a:latin typeface="Times New Roman" panose="02020603050405020304" pitchFamily="18" charset="0"/>
              <a:cs typeface="Times New Roman" panose="02020603050405020304" pitchFamily="18" charset="0"/>
            </a:endParaRPr>
          </a:p>
        </p:txBody>
      </p:sp>
      <p:pic>
        <p:nvPicPr>
          <p:cNvPr id="10242" name="Picture 2" descr="https://encrypted-tbn2.gstatic.com/images?q=tbn:ANd9GcTDGhn8Ow-2sqE4HElZQmMgfYny5fpJrduaxBqJy90Gn3sHZDipQQ">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8" y="2923439"/>
            <a:ext cx="3886202" cy="3720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691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762000"/>
            <a:ext cx="8458200" cy="1015663"/>
          </a:xfrm>
          <a:prstGeom prst="rect">
            <a:avLst/>
          </a:prstGeom>
          <a:noFill/>
        </p:spPr>
        <p:txBody>
          <a:bodyPr wrap="square" rtlCol="0">
            <a:spAutoFit/>
          </a:bodyPr>
          <a:lstStyle/>
          <a:p>
            <a:pPr algn="ctr"/>
            <a:r>
              <a:rPr lang="en-US" sz="6000" dirty="0" smtClean="0"/>
              <a:t>Vocabulary</a:t>
            </a:r>
            <a:endParaRPr lang="en-US" sz="6000" dirty="0"/>
          </a:p>
        </p:txBody>
      </p:sp>
      <p:sp>
        <p:nvSpPr>
          <p:cNvPr id="3" name="TextBox 2"/>
          <p:cNvSpPr txBox="1"/>
          <p:nvPr/>
        </p:nvSpPr>
        <p:spPr>
          <a:xfrm>
            <a:off x="3886200" y="3124200"/>
            <a:ext cx="5077691" cy="2554545"/>
          </a:xfrm>
          <a:prstGeom prst="rect">
            <a:avLst/>
          </a:prstGeom>
          <a:noFill/>
        </p:spPr>
        <p:txBody>
          <a:bodyPr wrap="square" rtlCol="0">
            <a:spAutoFit/>
          </a:bodyPr>
          <a:lstStyle/>
          <a:p>
            <a:pPr marL="285750" indent="-285750">
              <a:buFont typeface="Arial" panose="020B0604020202020204" pitchFamily="34" charset="0"/>
              <a:buChar char="•"/>
            </a:pPr>
            <a:r>
              <a:rPr lang="en-US" sz="3200" b="1" dirty="0" smtClean="0">
                <a:solidFill>
                  <a:srgbClr val="FFFF00"/>
                </a:solidFill>
                <a:latin typeface="Times New Roman" panose="02020603050405020304" pitchFamily="18" charset="0"/>
                <a:cs typeface="Times New Roman" panose="02020603050405020304" pitchFamily="18" charset="0"/>
              </a:rPr>
              <a:t>The first national women's rights convention during which the Declaration of Sentiments was written</a:t>
            </a:r>
            <a:endParaRPr lang="en-US" sz="3200" b="1" dirty="0">
              <a:solidFill>
                <a:srgbClr val="FFFF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04799" y="1777663"/>
            <a:ext cx="8659091" cy="1015663"/>
          </a:xfrm>
          <a:prstGeom prst="rect">
            <a:avLst/>
          </a:prstGeom>
          <a:noFill/>
        </p:spPr>
        <p:txBody>
          <a:bodyPr wrap="square" rtlCol="0">
            <a:spAutoFit/>
          </a:bodyPr>
          <a:lstStyle/>
          <a:p>
            <a:pPr algn="ctr"/>
            <a:r>
              <a:rPr lang="en-US" sz="6000" b="1" dirty="0" smtClean="0">
                <a:solidFill>
                  <a:srgbClr val="FFFF00"/>
                </a:solidFill>
                <a:latin typeface="Times New Roman" panose="02020603050405020304" pitchFamily="18" charset="0"/>
                <a:cs typeface="Times New Roman" panose="02020603050405020304" pitchFamily="18" charset="0"/>
              </a:rPr>
              <a:t>Seneca Falls Convention</a:t>
            </a:r>
            <a:endParaRPr lang="en-US" sz="6000" b="1" dirty="0">
              <a:solidFill>
                <a:srgbClr val="FFFF00"/>
              </a:solidFill>
              <a:latin typeface="Times New Roman" panose="02020603050405020304" pitchFamily="18" charset="0"/>
              <a:cs typeface="Times New Roman" panose="02020603050405020304" pitchFamily="18" charset="0"/>
            </a:endParaRPr>
          </a:p>
        </p:txBody>
      </p:sp>
      <p:pic>
        <p:nvPicPr>
          <p:cNvPr id="11266" name="Picture 2" descr="http://senecafalls1848.weebly.com/uploads/4/3/9/0/4390349/863424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56" y="2752906"/>
            <a:ext cx="2871643" cy="3924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60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chrisbell.com.au/wp-content/uploads/2010/08/emigration_advertisement_websit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52600"/>
            <a:ext cx="4956999" cy="48101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762000"/>
            <a:ext cx="8458200" cy="1015663"/>
          </a:xfrm>
          <a:prstGeom prst="rect">
            <a:avLst/>
          </a:prstGeom>
          <a:noFill/>
        </p:spPr>
        <p:txBody>
          <a:bodyPr wrap="square" rtlCol="0">
            <a:spAutoFit/>
          </a:bodyPr>
          <a:lstStyle/>
          <a:p>
            <a:pPr algn="ctr"/>
            <a:r>
              <a:rPr lang="en-US" sz="6000" dirty="0" smtClean="0">
                <a:solidFill>
                  <a:srgbClr val="FFFF00"/>
                </a:solidFill>
              </a:rPr>
              <a:t>Urbanization</a:t>
            </a:r>
            <a:endParaRPr lang="en-US" sz="6000" dirty="0">
              <a:solidFill>
                <a:srgbClr val="FFFF00"/>
              </a:solidFill>
            </a:endParaRPr>
          </a:p>
        </p:txBody>
      </p:sp>
      <p:sp>
        <p:nvSpPr>
          <p:cNvPr id="3" name="TextBox 2"/>
          <p:cNvSpPr txBox="1"/>
          <p:nvPr/>
        </p:nvSpPr>
        <p:spPr>
          <a:xfrm>
            <a:off x="5334000" y="1777663"/>
            <a:ext cx="3657600" cy="1569660"/>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solidFill>
                  <a:srgbClr val="FFFF00"/>
                </a:solidFill>
              </a:rPr>
              <a:t>Advertisements in Northern Cities to attract  workers</a:t>
            </a:r>
            <a:endParaRPr lang="en-US" sz="3200" dirty="0">
              <a:solidFill>
                <a:srgbClr val="FFFF00"/>
              </a:solidFill>
            </a:endParaRPr>
          </a:p>
        </p:txBody>
      </p:sp>
    </p:spTree>
    <p:extLst>
      <p:ext uri="{BB962C8B-B14F-4D97-AF65-F5344CB8AC3E}">
        <p14:creationId xmlns:p14="http://schemas.microsoft.com/office/powerpoint/2010/main" val="627070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762000"/>
            <a:ext cx="8458200" cy="1015663"/>
          </a:xfrm>
          <a:prstGeom prst="rect">
            <a:avLst/>
          </a:prstGeom>
          <a:noFill/>
        </p:spPr>
        <p:txBody>
          <a:bodyPr wrap="square" rtlCol="0">
            <a:spAutoFit/>
          </a:bodyPr>
          <a:lstStyle/>
          <a:p>
            <a:pPr algn="ctr"/>
            <a:r>
              <a:rPr lang="en-US" sz="6000" dirty="0" smtClean="0">
                <a:solidFill>
                  <a:srgbClr val="FFFF00"/>
                </a:solidFill>
              </a:rPr>
              <a:t>Urbanization</a:t>
            </a:r>
            <a:endParaRPr lang="en-US" sz="6000" dirty="0">
              <a:solidFill>
                <a:srgbClr val="FFFF00"/>
              </a:solidFill>
            </a:endParaRPr>
          </a:p>
        </p:txBody>
      </p:sp>
      <p:sp>
        <p:nvSpPr>
          <p:cNvPr id="3" name="TextBox 2"/>
          <p:cNvSpPr txBox="1"/>
          <p:nvPr/>
        </p:nvSpPr>
        <p:spPr>
          <a:xfrm>
            <a:off x="5334000" y="1777663"/>
            <a:ext cx="3657600" cy="3046988"/>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solidFill>
                  <a:srgbClr val="FFFF00"/>
                </a:solidFill>
              </a:rPr>
              <a:t>Advertisements in Northern Cities to attract  workers</a:t>
            </a:r>
          </a:p>
          <a:p>
            <a:pPr marL="285750" indent="-285750">
              <a:buFont typeface="Arial" panose="020B0604020202020204" pitchFamily="34" charset="0"/>
              <a:buChar char="•"/>
            </a:pPr>
            <a:endParaRPr lang="en-US" sz="3200" dirty="0" smtClean="0">
              <a:solidFill>
                <a:srgbClr val="FFFF00"/>
              </a:solidFill>
            </a:endParaRPr>
          </a:p>
          <a:p>
            <a:pPr marL="285750" indent="-285750">
              <a:buFont typeface="Arial" panose="020B0604020202020204" pitchFamily="34" charset="0"/>
              <a:buChar char="•"/>
            </a:pPr>
            <a:r>
              <a:rPr lang="en-US" sz="3200" dirty="0" smtClean="0">
                <a:solidFill>
                  <a:srgbClr val="FFFF00"/>
                </a:solidFill>
              </a:rPr>
              <a:t>Growth of the Urban Ghetto</a:t>
            </a:r>
            <a:endParaRPr lang="en-US" sz="3200" dirty="0">
              <a:solidFill>
                <a:srgbClr val="FFFF00"/>
              </a:solidFill>
            </a:endParaRPr>
          </a:p>
        </p:txBody>
      </p:sp>
      <p:pic>
        <p:nvPicPr>
          <p:cNvPr id="5122" name="Picture 2" descr="http://www.timeshutter.com/sites/default/files/imagecache/640_wide/old_images/new-york-ghetto.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3347323"/>
            <a:ext cx="5192858" cy="3291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654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762000"/>
            <a:ext cx="8458200" cy="1015663"/>
          </a:xfrm>
          <a:prstGeom prst="rect">
            <a:avLst/>
          </a:prstGeom>
          <a:noFill/>
        </p:spPr>
        <p:txBody>
          <a:bodyPr wrap="square" rtlCol="0">
            <a:spAutoFit/>
          </a:bodyPr>
          <a:lstStyle/>
          <a:p>
            <a:pPr algn="ctr"/>
            <a:r>
              <a:rPr lang="en-US" sz="6000" dirty="0" smtClean="0">
                <a:solidFill>
                  <a:srgbClr val="FFFF00"/>
                </a:solidFill>
              </a:rPr>
              <a:t>Urbanization</a:t>
            </a:r>
            <a:endParaRPr lang="en-US" sz="6000" dirty="0">
              <a:solidFill>
                <a:srgbClr val="FFFF00"/>
              </a:solidFill>
            </a:endParaRPr>
          </a:p>
        </p:txBody>
      </p:sp>
      <p:sp>
        <p:nvSpPr>
          <p:cNvPr id="3" name="TextBox 2"/>
          <p:cNvSpPr txBox="1"/>
          <p:nvPr/>
        </p:nvSpPr>
        <p:spPr>
          <a:xfrm>
            <a:off x="5334000" y="1777663"/>
            <a:ext cx="3657600" cy="4524315"/>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solidFill>
                  <a:srgbClr val="FFFF00"/>
                </a:solidFill>
              </a:rPr>
              <a:t>Advertisements in Northern Cities to attract  workers</a:t>
            </a:r>
          </a:p>
          <a:p>
            <a:pPr marL="285750" indent="-285750">
              <a:buFont typeface="Arial" panose="020B0604020202020204" pitchFamily="34" charset="0"/>
              <a:buChar char="•"/>
            </a:pPr>
            <a:endParaRPr lang="en-US" sz="3200" dirty="0" smtClean="0">
              <a:solidFill>
                <a:srgbClr val="FFFF00"/>
              </a:solidFill>
            </a:endParaRPr>
          </a:p>
          <a:p>
            <a:pPr marL="285750" indent="-285750">
              <a:buFont typeface="Arial" panose="020B0604020202020204" pitchFamily="34" charset="0"/>
              <a:buChar char="•"/>
            </a:pPr>
            <a:r>
              <a:rPr lang="en-US" sz="3200" dirty="0" smtClean="0">
                <a:solidFill>
                  <a:srgbClr val="FFFF00"/>
                </a:solidFill>
              </a:rPr>
              <a:t>Growth of the Urban Ghetto</a:t>
            </a:r>
          </a:p>
          <a:p>
            <a:pPr marL="285750" indent="-285750">
              <a:buFont typeface="Arial" panose="020B0604020202020204" pitchFamily="34" charset="0"/>
              <a:buChar char="•"/>
            </a:pPr>
            <a:endParaRPr lang="en-US" sz="3200" dirty="0">
              <a:solidFill>
                <a:srgbClr val="FFFF00"/>
              </a:solidFill>
            </a:endParaRPr>
          </a:p>
          <a:p>
            <a:pPr marL="285750" indent="-285750">
              <a:buFont typeface="Arial" panose="020B0604020202020204" pitchFamily="34" charset="0"/>
              <a:buChar char="•"/>
            </a:pPr>
            <a:r>
              <a:rPr lang="en-US" sz="3200" dirty="0" smtClean="0">
                <a:solidFill>
                  <a:srgbClr val="FFFF00"/>
                </a:solidFill>
              </a:rPr>
              <a:t>Crowded conditions</a:t>
            </a:r>
            <a:endParaRPr lang="en-US" sz="3200" dirty="0">
              <a:solidFill>
                <a:srgbClr val="FFFF00"/>
              </a:solidFill>
            </a:endParaRPr>
          </a:p>
        </p:txBody>
      </p:sp>
      <p:pic>
        <p:nvPicPr>
          <p:cNvPr id="6146" name="Picture 2" descr="http://www.moodyscollectibles.com/pixfiles16/16783.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3428999"/>
            <a:ext cx="5112970" cy="3267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805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blog.seattlepi.com/thebigblog/files/2011/04/Seattles-first-streetcar-620.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17" y="1666874"/>
            <a:ext cx="9117556" cy="51911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600" y="457200"/>
            <a:ext cx="7924800" cy="1015663"/>
          </a:xfrm>
          <a:prstGeom prst="rect">
            <a:avLst/>
          </a:prstGeom>
          <a:noFill/>
        </p:spPr>
        <p:txBody>
          <a:bodyPr wrap="square" rtlCol="0">
            <a:spAutoFit/>
          </a:bodyPr>
          <a:lstStyle/>
          <a:p>
            <a:pPr algn="ctr"/>
            <a:r>
              <a:rPr lang="en-US" sz="6000" dirty="0" smtClean="0">
                <a:solidFill>
                  <a:srgbClr val="FFFF00"/>
                </a:solidFill>
              </a:rPr>
              <a:t>Improved Transportation</a:t>
            </a:r>
            <a:endParaRPr lang="en-US" sz="6000" dirty="0">
              <a:solidFill>
                <a:srgbClr val="FFFF00"/>
              </a:solidFill>
            </a:endParaRPr>
          </a:p>
        </p:txBody>
      </p:sp>
    </p:spTree>
    <p:extLst>
      <p:ext uri="{BB962C8B-B14F-4D97-AF65-F5344CB8AC3E}">
        <p14:creationId xmlns:p14="http://schemas.microsoft.com/office/powerpoint/2010/main" val="3851883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3.bp.blogspot.com/_dXDZmgVew5A/TMioUl-ynQI/AAAAAAAAIBk/sVH-vfI9seQ/s400/newyork+subway.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3689"/>
            <a:ext cx="9144000" cy="6714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884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www.stephaniefrost.net/wp-content/uploads/2010/10/central-park-fall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4" y="1717389"/>
            <a:ext cx="9130145" cy="51406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 y="228600"/>
            <a:ext cx="8839200" cy="1938992"/>
          </a:xfrm>
          <a:prstGeom prst="rect">
            <a:avLst/>
          </a:prstGeom>
          <a:noFill/>
        </p:spPr>
        <p:txBody>
          <a:bodyPr wrap="square" rtlCol="0">
            <a:spAutoFit/>
          </a:bodyPr>
          <a:lstStyle/>
          <a:p>
            <a:r>
              <a:rPr lang="en-US" sz="6000" dirty="0" smtClean="0"/>
              <a:t>Central Park  New York City</a:t>
            </a:r>
          </a:p>
          <a:p>
            <a:endParaRPr lang="en-US" sz="6000" dirty="0"/>
          </a:p>
        </p:txBody>
      </p:sp>
    </p:spTree>
    <p:extLst>
      <p:ext uri="{BB962C8B-B14F-4D97-AF65-F5344CB8AC3E}">
        <p14:creationId xmlns:p14="http://schemas.microsoft.com/office/powerpoint/2010/main" val="2625912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houseonrodeogulch.com/wp-content/uploads/2012/06/Central-Park-kick-.jp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742"/>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3795" y="6138868"/>
            <a:ext cx="8676408" cy="707886"/>
          </a:xfrm>
          <a:prstGeom prst="rect">
            <a:avLst/>
          </a:prstGeom>
          <a:noFill/>
        </p:spPr>
        <p:txBody>
          <a:bodyPr wrap="square" rtlCol="0">
            <a:spAutoFit/>
          </a:bodyPr>
          <a:lstStyle/>
          <a:p>
            <a:pPr algn="r"/>
            <a:r>
              <a:rPr lang="en-US" sz="3600" b="1" dirty="0" smtClean="0">
                <a:solidFill>
                  <a:srgbClr val="FFFF00"/>
                </a:solidFill>
              </a:rPr>
              <a:t>Why the Big Lake in the Middle of the Park</a:t>
            </a:r>
            <a:r>
              <a:rPr lang="en-US" sz="4000" b="1" dirty="0" smtClean="0">
                <a:solidFill>
                  <a:srgbClr val="FFFF00"/>
                </a:solidFill>
              </a:rPr>
              <a:t>?</a:t>
            </a:r>
            <a:endParaRPr lang="en-US" sz="4000" b="1" dirty="0">
              <a:solidFill>
                <a:srgbClr val="FFFF00"/>
              </a:solidFill>
            </a:endParaRPr>
          </a:p>
        </p:txBody>
      </p:sp>
    </p:spTree>
    <p:extLst>
      <p:ext uri="{BB962C8B-B14F-4D97-AF65-F5344CB8AC3E}">
        <p14:creationId xmlns:p14="http://schemas.microsoft.com/office/powerpoint/2010/main" val="2358623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762000"/>
            <a:ext cx="8458200" cy="1015663"/>
          </a:xfrm>
          <a:prstGeom prst="rect">
            <a:avLst/>
          </a:prstGeom>
          <a:noFill/>
        </p:spPr>
        <p:txBody>
          <a:bodyPr wrap="square" rtlCol="0">
            <a:spAutoFit/>
          </a:bodyPr>
          <a:lstStyle/>
          <a:p>
            <a:pPr algn="ctr"/>
            <a:r>
              <a:rPr lang="en-US" sz="6000" dirty="0" smtClean="0"/>
              <a:t>Vocabulary</a:t>
            </a:r>
            <a:endParaRPr lang="en-US" sz="6000" dirty="0"/>
          </a:p>
        </p:txBody>
      </p:sp>
      <p:sp>
        <p:nvSpPr>
          <p:cNvPr id="3" name="TextBox 2"/>
          <p:cNvSpPr txBox="1"/>
          <p:nvPr/>
        </p:nvSpPr>
        <p:spPr>
          <a:xfrm>
            <a:off x="4267200" y="3124200"/>
            <a:ext cx="4696691" cy="2554545"/>
          </a:xfrm>
          <a:prstGeom prst="rect">
            <a:avLst/>
          </a:prstGeom>
          <a:noFill/>
        </p:spPr>
        <p:txBody>
          <a:bodyPr wrap="square" rtlCol="0">
            <a:spAutoFit/>
          </a:bodyPr>
          <a:lstStyle/>
          <a:p>
            <a:pPr marL="285750" indent="-285750">
              <a:buFont typeface="Arial" panose="020B0604020202020204" pitchFamily="34" charset="0"/>
              <a:buChar char="•"/>
            </a:pPr>
            <a:r>
              <a:rPr lang="en-US" sz="3200" b="1" dirty="0" smtClean="0">
                <a:solidFill>
                  <a:srgbClr val="FFFF00"/>
                </a:solidFill>
                <a:latin typeface="Times New Roman" panose="02020603050405020304" pitchFamily="18" charset="0"/>
                <a:cs typeface="Times New Roman" panose="02020603050405020304" pitchFamily="18" charset="0"/>
              </a:rPr>
              <a:t>US citizens who oppose immigration because they are suspicious of immigrants and fear losing their jobs</a:t>
            </a:r>
            <a:endParaRPr lang="en-US" sz="3200" b="1" dirty="0">
              <a:solidFill>
                <a:srgbClr val="FFFF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828800" y="1777663"/>
            <a:ext cx="5410200" cy="1015663"/>
          </a:xfrm>
          <a:prstGeom prst="rect">
            <a:avLst/>
          </a:prstGeom>
          <a:noFill/>
        </p:spPr>
        <p:txBody>
          <a:bodyPr wrap="square" rtlCol="0">
            <a:spAutoFit/>
          </a:bodyPr>
          <a:lstStyle/>
          <a:p>
            <a:pPr algn="ctr"/>
            <a:r>
              <a:rPr lang="en-US" sz="6000" b="1" dirty="0" smtClean="0">
                <a:solidFill>
                  <a:srgbClr val="FFFF00"/>
                </a:solidFill>
                <a:latin typeface="Times New Roman" panose="02020603050405020304" pitchFamily="18" charset="0"/>
                <a:cs typeface="Times New Roman" panose="02020603050405020304" pitchFamily="18" charset="0"/>
              </a:rPr>
              <a:t>Nativists</a:t>
            </a:r>
            <a:endParaRPr lang="en-US" sz="6000" b="1" dirty="0">
              <a:solidFill>
                <a:srgbClr val="FFFF00"/>
              </a:solidFill>
              <a:latin typeface="Times New Roman" panose="02020603050405020304" pitchFamily="18" charset="0"/>
              <a:cs typeface="Times New Roman" panose="02020603050405020304" pitchFamily="18" charset="0"/>
            </a:endParaRPr>
          </a:p>
        </p:txBody>
      </p:sp>
      <p:pic>
        <p:nvPicPr>
          <p:cNvPr id="1026" name="Picture 2" descr="http://immigrationmuseum.wikispaces.com/file/view/Irish_Need_Not_Apply.jpg/256044404/Irish_Need_Not_Apply.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444" y="2971800"/>
            <a:ext cx="2409825"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823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2.bp.blogspot.com/-0dtdDG07xsY/UbSNbwB5phI/AAAAAAAAE4M/vZkg5GpNvVI/s1600/IMG_5329.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8345"/>
            <a:ext cx="9144000" cy="59496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600" y="0"/>
            <a:ext cx="7696200" cy="769441"/>
          </a:xfrm>
          <a:prstGeom prst="rect">
            <a:avLst/>
          </a:prstGeom>
          <a:noFill/>
        </p:spPr>
        <p:txBody>
          <a:bodyPr wrap="square" rtlCol="0">
            <a:spAutoFit/>
          </a:bodyPr>
          <a:lstStyle/>
          <a:p>
            <a:pPr algn="ctr"/>
            <a:r>
              <a:rPr lang="en-US" sz="4400" b="1" dirty="0" smtClean="0">
                <a:solidFill>
                  <a:srgbClr val="FFFF00"/>
                </a:solidFill>
              </a:rPr>
              <a:t>Kenosha – A Northern Port City</a:t>
            </a:r>
            <a:endParaRPr lang="en-US" sz="4400" b="1" dirty="0">
              <a:solidFill>
                <a:srgbClr val="FFFF00"/>
              </a:solidFill>
            </a:endParaRPr>
          </a:p>
        </p:txBody>
      </p:sp>
    </p:spTree>
    <p:extLst>
      <p:ext uri="{BB962C8B-B14F-4D97-AF65-F5344CB8AC3E}">
        <p14:creationId xmlns:p14="http://schemas.microsoft.com/office/powerpoint/2010/main" val="1350678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fivay.org/anclote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82" y="1607246"/>
            <a:ext cx="9123218" cy="52230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 y="304800"/>
            <a:ext cx="8839200" cy="707886"/>
          </a:xfrm>
          <a:prstGeom prst="rect">
            <a:avLst/>
          </a:prstGeom>
          <a:noFill/>
        </p:spPr>
        <p:txBody>
          <a:bodyPr wrap="square" rtlCol="0">
            <a:spAutoFit/>
          </a:bodyPr>
          <a:lstStyle/>
          <a:p>
            <a:pPr algn="ctr"/>
            <a:r>
              <a:rPr lang="en-US" sz="4000" b="1" dirty="0" smtClean="0">
                <a:solidFill>
                  <a:srgbClr val="FFFF00"/>
                </a:solidFill>
              </a:rPr>
              <a:t>Tarpon Springs – A Southern Port City</a:t>
            </a:r>
            <a:endParaRPr lang="en-US" sz="4000" b="1" dirty="0">
              <a:solidFill>
                <a:srgbClr val="FFFF00"/>
              </a:solidFill>
            </a:endParaRPr>
          </a:p>
        </p:txBody>
      </p:sp>
    </p:spTree>
    <p:extLst>
      <p:ext uri="{BB962C8B-B14F-4D97-AF65-F5344CB8AC3E}">
        <p14:creationId xmlns:p14="http://schemas.microsoft.com/office/powerpoint/2010/main" val="3234396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304800"/>
            <a:ext cx="8839200" cy="1015663"/>
          </a:xfrm>
          <a:prstGeom prst="rect">
            <a:avLst/>
          </a:prstGeom>
          <a:noFill/>
        </p:spPr>
        <p:txBody>
          <a:bodyPr wrap="square" rtlCol="0">
            <a:spAutoFit/>
          </a:bodyPr>
          <a:lstStyle/>
          <a:p>
            <a:pPr algn="ctr"/>
            <a:r>
              <a:rPr lang="en-US" sz="6000" b="1" dirty="0" smtClean="0">
                <a:solidFill>
                  <a:srgbClr val="FFFF00"/>
                </a:solidFill>
              </a:rPr>
              <a:t>The Know Nothing Party</a:t>
            </a:r>
            <a:endParaRPr lang="en-US" sz="6000" b="1" dirty="0">
              <a:solidFill>
                <a:srgbClr val="FFFF00"/>
              </a:solidFill>
            </a:endParaRPr>
          </a:p>
        </p:txBody>
      </p:sp>
      <p:sp>
        <p:nvSpPr>
          <p:cNvPr id="3" name="TextBox 2"/>
          <p:cNvSpPr txBox="1"/>
          <p:nvPr/>
        </p:nvSpPr>
        <p:spPr>
          <a:xfrm>
            <a:off x="4572000" y="2057400"/>
            <a:ext cx="4267200" cy="1077218"/>
          </a:xfrm>
          <a:prstGeom prst="rect">
            <a:avLst/>
          </a:prstGeom>
          <a:noFill/>
        </p:spPr>
        <p:txBody>
          <a:bodyPr wrap="square" rtlCol="0">
            <a:spAutoFit/>
          </a:bodyPr>
          <a:lstStyle/>
          <a:p>
            <a:pPr marL="457200" indent="-457200">
              <a:buFont typeface="Arial" panose="020B0604020202020204" pitchFamily="34" charset="0"/>
              <a:buChar char="•"/>
            </a:pPr>
            <a:r>
              <a:rPr lang="en-US" sz="3200" b="1" dirty="0" smtClean="0">
                <a:solidFill>
                  <a:srgbClr val="FFFF00"/>
                </a:solidFill>
              </a:rPr>
              <a:t>Official Called the American Party</a:t>
            </a:r>
          </a:p>
        </p:txBody>
      </p:sp>
      <p:sp>
        <p:nvSpPr>
          <p:cNvPr id="4" name="AutoShape 2" descr="data:image/jpeg;base64,/9j/4AAQSkZJRgABAQAAAQABAAD/2wCEAAkGBxQTEhUUExQVFBUXGBwaFxgYGCAdFxcYHB0YGhgaGBocHCggHBolGxwUIjEhJSkrLi4uGB8zODMsNygtLiwBCgoKDg0OGxAQGzQmICUvLSwsLSwsLCwvLCwwLC8sLCwsLCwsLCwsLC8sLCwwLCwsLCwsLCwsLCwsLCwsLCwsLP/AABEIAK4BIQMBIgACEQEDEQH/xAAbAAAABwEAAAAAAAAAAAAAAAAAAQIDBAUGB//EAEkQAAEDAQQECgQLBgYDAQAAAAEAAhEDBBIhMQVBUZETIjJSYXGBodHhBgeS0hQVIzNCU2KiscHwFhdygpOyJENjc+LxwsPTNP/EABoBAAMBAQEBAAAAAAAAAAAAAAABBAIDBQb/xAAwEQACAQIFAwIFBQADAQAAAAAAAQIDEQQSEyFRFDFhQZEiMlKh8AVCcbHRgcHhI//aAAwDAQACEQMRAD8A7iggqT0wt1WhZn1qT2tLIJDmXrwPFDRxhBLi3Ez3yBgXaC4Ppn1haQwDa4p/wU24xBklwO1TB6W6Sp0RVFoNSYNypTpy0Qb0kNBdiBEQYzCV1ZPkbTTa4O2ILhTPWxbxqs566bvyeFKHrZtrXFtSlZwQYPEfI25VCt5Gc86O1oLlmkfWVaaAaX0rM4uya11QHDMyWkDMYJm1etWrwd9lOgDIF2XvIJBMHkjVmCdawndJo29m0zrKC5Lo31h2+qxz+DswAyHBvl2eXyu3DtUVvratYmaFHDPB4jGMePhjAWkrtpehlysk36nZEFxo+t20/UUPve8n3es23cGKooWe5E3uNEyWxy85/HrQ427gpp9jryC4rZvWdbnlx+QAwgNYcM9riVJ/eNbf9L2D7y5TqKLsyulhalSKlHszsKC46PWTbdlD2D7yV+8q2D6ND2He+s60TfQ1TsCC5B+8u2c2h7DvfRj1m2sZsoH+R3/0T1oh0NU68guS/vPtMfNUZ2w6I6r/AHyi/efaY+boT/C730a0TPR1eDraC5GPWhavqqG53/0Sh60LT9VQ3O99GtEOjq8fc60guTD1oWnXSoH2veSv3n2iB8jR3u/CUa0RdHV4OroLk49aFo+po/e95H+9C0fU0d7vFGtEOkq8HV0FygetC0ZmjR7L3ij/AHo1/qaX3veRrRH0dXg6sguVj1nV/qaX3veSv3nVo+ZpT1ujdP5o1oB0dXj7o6kguWD1m1/qaX3veTf7z7RPzVGOp3T9pGtEOjq8fc6uguSO9Z9qn5uhGy66d99EPWDbqpu0207xyaym4uM4CJJHaYRqxDo6p1xBUPojo60UaX+JrPq1HQbrjIp9Adm47ST53y6ImkrOwEEEExAWT9Z1ou2F7ddRzWjs4/8A4d61ixXrT+Ypf7v/AIPWJu0Waj3OPekVMANI1udO5sfgVUNqG6W/RvXo+1BE7j3BaD0kYOCbtDx3td4KmsVkqP4zGkgHMZNIF6TswxnoXWg1pq5yrXzuw+bJUoFryBE8UkBzXSJkA5iN3QVL0pa3Wl4NNj4DiABiNrTgMHRn1IzbXWg0qT4zALrsumTJEbRA2YT0rU2Cyts9KJL4knpJ2DUMlyq1clnJfF/0bpU891F/CVFn9GjI4WpfZiYxBLjEmZwxA64TrfRakLwvOJPJPNOOoETqz2Ke7hHuONxurbGO3sMYZa9amWV2PyjsSdsjCM56yo3XqP8AcVKjT4KO0ejb2U3cG4vLsHNgCWggjXmCAotgizucLRSzYTjiXAlsNAm6ccei6r6tanU3RwrXbWkdA2ZazidaNzKFpgPAvDYYJHQcyMcjrC6Ku2rT7cruYdBXvDv57GNqguc4txzdMRh1aowwCkVtK1HUhTcbwxmQDsuxsIx3qdYq/wAFc9tSmSJgSBl9LjRjhdwyx1KprkuLnYnHOI6sMh1K6NpvdbLsyGV4rZ7vuix9GrJwhqC9dgN1TneV38S48s+z5qr9EHgPqAkCWiJ6CdvWtSLSzIuaD1jxXnYptVWetg6ktFJFR8SfbPs+aHxL/qfc81atqtzvN3jxRi0N1uG8YdqnzMp1ZlWNCnn/AHfNN1NCHnjd5q6bVacnAjrEJNRg2jsKMzFrT5KNuhziL43eaV8Snnx/L5q0vYnLJKe+dePdvRmYasyodob7f3fNF8Tk4Xxu81asqDXARmqNoRmYtSRUHRJ543eaA0YT9Ibj4q4kE5jehARmYakiqp6HJnjj2fND4lPOHs+auWnDAjel0gIx2bUZmGpIpHaEIA4/3fNBmhft93/JWxqjd+taS60N2jtIRmY9SZVjRA5/3fNJGip+mPZ81ZCsOc3eEk12nWN4TzMNSZD+KvtDd5oDRGxwy5vmpzajdrd4QbVbtGPSEZmLUmV/xOT9Pu805T0U5vJqEHaAR3hysTVbzm7/ADRiqDhI3+aMzDUmXPq9FVtrh1ZzmljuKXEicCDBMT5rpy5r6GkC1U8RJvf2uXSVdh23DcgxDvMNBBBdzgBY71oU5s1MgZVhuuv/ADhbFZv1gtPwGoRqcw/faPzWJ/KzUe6OL6bE0XHYWf8AsGG9QNEaTdRDwGtIcCJiTeg3ZkwWjZ0lWemG/Iv/AJT0cpvio1W00TZw0NBqAgmOKLxEFwGsCACMMccEUbOmk1fcVZvPdO2xaeidOA57mAEuljojMEcUahjEjbCtbQHOMNfAP2f0U3SpGlZrtSCQwiN90YbMFXaN0iZ42Jz35+fSetR1Xmm5FdNZYpD9UV6ePLbrGfmO/wDFC029sBwF4hwhskEYTO+Va8JMQqjSTIrF7MOKC7rxGGwmBvWIu5qSsK0bo2bzqgxJmDh1k/lKmUbrXDBrQAScphsb8+5Vljt7w+64ElxnPkzjPQI1dCKvaCHSMDMicsy78fwKGm2CaSLHTlgdXpAMgOa6YMCRlntWeNro/ByxzZqC6ThckyQMRiS0HWMcetaqlXa5odqcJjOQdR6QskNGM4Z1MvF3U6QDeMQACcTMiFRhpppxl6bk+Jg01KPrsQdGDj/yn8Wq2LOgpiwWNptLmNcLsOgjHARn04LRN0OPrD7OX3ksVJZ7+C79PqRjRyv0bKRgQaArkaE2Pn+X/kj+JjrePZP4yp8yLdaHJSkfqE08bFYOpMAf8p82YfxTI7Jk60dosLGloNUS8w3inE9h6k9+DPUUuSrp6x0J1rehE91NpINQggxiwxgYOKkCkDAvjllmIPKGYWnFr0MrE0n+4jub0IR0J+sxrQ4moAGuuninB2xLsllFRt5jwRMZHYJS7K7Na9O9rka70IAKXSsrXFzRUaXMwcIOGe/LUmm02FrXioLrzDTddiThERI1o3DXp8jbWoOblh+t6VSuOfcbUl0xF12Y6YR0H0n8msCQJi64GOic03Fr0F1NJ/uG7uGz9BCkU++nTa1rnVgA7FpukyNsZp99lY1oeaoDTGN2RjlkUtw16fJAudqTH6hWj9HQ5rS9t5/JEHGM8QoL2MDbxqtu3rswTJGcBC37CdamvUavDLBFJ/6VjQ0WHAOa8EEYEBP/ABQ7nDd59STkh6sX6lVdHShAyVwNEGOUN3mkv0GeePZ80ZkaVWHI76Dn/H2f+M/2uXbwuPeiuiyLZQN8YPnLOAcM12EKvDu8TzMdJSmrcBoIILuRAWc9P3xYnja5gPVeB/IDtWjWV9Y74smGuo0dch3/AH2LFT5WagryRyTSpBoVBrMQNvHZ4qHX0U1lnbVvzJOTTjPJGMXYuvxjHpU3To4jiMMSPvNj+0qostmqVQ4MJcQGy2c2jADZhhh1nUnh76d72VxYlJTta7a/01L6LqlmawODiWtF45HEZ57MVWWGg4PdImBIGebeLiPs3VO9HAOCNEO+Ua4uuyIBa4EQRgQSBOeZSBaRfAxAi7MY/RH5HBRzTTkiqDTimOWioWcQE55AE4frH9FGbPmBUIdMunFpHRkYiMMkwzSJDnENaTMSXQfwyx7jsT50sCbxYcIyqYZ624TmFizNXQ3XsovSDL25Do6DOqSmrVYy17CMZmf4sxGWBkbypla3NcJNMjXOGGWMT0jejo1w8tLujVkMgcNUXuqErtDsiTomzwy7mB4Ce+VmtLWMPtLm0iSTJdOp/GJGWAwA7Vr9HvuU31HYASewST+axdS2nhnV6YLW3gSJ2zg6M5IdvVGEUrykuPuT4qUbRTHNA2cstQa8QbpkEjCRrjWts1rQufWSq6pWDnm8TMmM4B2K7LBsSxcW5q/exTgKSnTbT9WaZtPExBSqbZKyjQP0EdN3WFLlLum8jek9HVC60PY183oPFMPY4atpBAOHglW6xVaryWtLeCptLZacXRf4uXGkAJZJ6d56EHVHanHefFUaz28f+Ez/AE5b/ETnBz3UX3HCWOmQeKTwZg7MjuUE2Zxo1gGkOZWc9mBzaQ4RtkSFHqVTGZwTj3E6+9YUmjbwd/UatFJwszXQ4OdVFQwDIlztXQIVlYdI8UfOEiRJpkTdbex2T+KgXjt70bnORKWZWa9RRwbi9pCND2Kqx7KrgTwpN8XTLb3GBd2x1SoNCxVw2m24+6HCpyTgbwbHYAT1FWJeYzRNqHauirO97GX+nq3zD+iKrqVZ7XCsQ6o4ACnxMXCHF2f5KNoyyua6iXB5b8o0C6fkzMDIaxtSxUO0jtTgedp3rOp327j6Ht8XYbsLHUxSqOpvI4MscA0lzTeJktzgjBHXoOqMpUxTDJcXRBLWgTAd0mckoPOJvHPampO3brSzu9/UXRbWuHXp1S2k2HcIxzqZMHAEQHTsiDPQiFjuNMNqAMrG65vKa0tAvQQbwRGdp3ood+itarF0PktNDVHBjGOplphxm7DYB17HGZjrVi4LOMOHmkSVxkszudo4aytc1lJso3MWWdUKHCHaVnIa6fybLQuFoon/AFG95j811ILhGiahFaiZyqM/uC7urMMrJkGMp5Gg0EEFSRgWV9Y9ObI0wTdr0iY6Xhm7jLVKo9LGB1krB3Nw/iBBb96Fmfys1H5kcW00z/C3vtAHrvPJw61WaJ0pUohwaTiIAOLQ7DGNsAjtVrpH/wDIQTPJPbfP/SztHHpx/wC+5awsVKk0+Tni5ONS64LiwVH0n8PwYuxI1NlwMXTjjM4YwJV6dH06zhVbLHObe1Yk444YGdYVFX0wXURSuUwATk3AD6JGOBm9j09aVZn1bM5j3TcJIugyCMDIzEHMdqxWpOe/Z/2jVGqou3df0xq02NzXGevtzAOwwW9pQZWN6YZMnAt14mM9sjcFe2XSFCtUxaQ8gsEiQ5szOEjftKW7Q7CCWvm9MZFuZjrI1nWo23HaSK42krxZnCZiYbqmIGGGPT5qz0Wy+9rW4gRezugdOOJmcI1qfo+yNs7IqljS4xBIh2MA4jq1a8UzbtOBhdRpU5MEAsIiYkwG44C8dRkISlUdooJOMFeTC05pN1ICnTjjAyczHJgDUZnHaFT2LSopUnU3N4xJEgAFgAwOXGN6cCo2i64oVZqtvQJuwCb2Dm58k4zKTpiux9VzmBoaTIiZM4yZOfVCvp0YpZLXXe5DUrSbz337WC0FRL6zWiJM59RWpOiHz9DefBZz0ZP+Jp/zf2uXQ2ZKXHO1RfwXfp9WUaVlyZwaLqa7u/yQboqoebvWgvR3owf0NijzMu15mbdourzRvSToqpGTfaHitN1KPVdgdvQjMx9RMzVTRdSDIb7SatVA0yA9zGkjAF4EjbvV/Uqaomc5xgKg9JSOFYXENHBOGLL2vAAaj06l0orPKzOVXFThG6E1aMRefTEgES8YjaOhL4A48ZmABPHbgCMCcciCFDs5Y00DUutbwRm+29PHOQ1E5g7FL09Qng3Uou1WilgIEEtczDsK7aSzKN+/qcuuqWbsv4FusxEy9gIi9xxhOU44ShWs5Zyy1uy88CYziSq2nTNRjQWkurOxAiblJt0ZkDlE7lKqA1fgwhpf8oxweJaHtAmQDnhPam6Nmrv8sCx832X5ckcARElgByl7cRtGOSdZYKhGABByhwVXRuD4MH3LoNVrr+LcHCY3mJ2haiA6g7gIgscGXcBMECI6VzqQyW/PU3Txk532KmnYnElvFJGq+CRqxE4JNOjLoD6czkHifxUewcF/hxSEVr4D4HGiCKl7oU30asbeO5zaZuvIabvygIJmTuiFqdNRTbZiOMnJpJIU7RVTYN6TU0e8ZgDtWgBTNppSpszKNaRSt0a/7PteSA0S+cC3f5K1FEQnKdLGdf68kZmGtIp3aHqY8nf5Jqpo97RiABtnyWkJTTyCCHZHvTzMNeRTaPsjw+mcIDm69hC7uuNWekGEXZgGcdWP4Lsqqwrvcixc3Jq4EEEFWSAWa9YFUtsZjXUpA9A4Rp/IDtWlWf8AT2hfsNaM23Hj+R7H/lHasz+VmofMjkummBtmMfZH33/kFC9HLTRaHCqAS6Q3DGCDevO1A4AZkEnIK/oWBtelccXNBl0jOWvdt6yo/wCxrMxVf0SAfBcaVWmqeSTOlanUdRTir7GXquBxAgbJmO0p6tpWo9gYTAxwGAiBAgahHetH+xog/LH2P+SZb6ID677n/JUvE0HZt9iRYaurpLuFY7WylZSWmXHG6Q0uAJIxGEtJBxOpwVfZrDUtLXVC5ouxdxENGsXWyWgDEYeKmfsnn8sPY807S9HKrQblouzGQIOExiDliVxVWkruMt36tHZ06rspR2S7XBojTbqp4J5YcCA84F2ziHMnWJVJaHcBWJZDruLSYuk84XSBEzhqVq30TqAyKrJ6AR+CZd6I1ADD6Z3j8lqMqEZNqWz9DMoV5RV47r12KbSFsNV5dAGOGABjpOsqboez0XMqcK4tPFEkgCSSRdJ18UzOqVKo+iNYjl0t591A+iNfO9S9o+6ujqUXDKpWMKnVUszjcprA6KzSCRiYg5C67WFoDaXDJ7vaKYoejFZrmvJYYJkB2ORGsAbFYfFdWOTPaPFR4qcZTvF32PY/TYqFJqezuRG2x4wvu9opbLbUj5x29OHRVSeR3t95JdoyrzO8eKm2PQvT8CfhNR2BqHtcANW2Eb7W8fTPYUipYXgjinHAYjE70r4uq8w93ijYXwePsNG1P55nrQNsfznb04NG1Z5B3jxR1NG1QBNMiTGrxT2Fen4+w063vP0ikvt7+ccOlOO0ZU5h7vFIOj6p+ge5Gwrw8DZt7uc7ekttztp360upo6qM2QDgMRE9aDdFVp5PePFF0ZvHwF8KdrLj2gpyjbntEAuHRIG5OM0TV5vePFOs0VVjkjeEXQXp+BgWx83gXSczhO9JbbnAmHkTs27lMGi6uwbwku0ZV6N6LoL0/BFOkHc928oPtrue7eVIOj6nN7x4oGwVeb3jxRsavDwMstLj9J28o/hLp5Tt58U8LBU5vePFKZYKhzHePFLYV4Eb4W/nP3lGLQ7W53aSpLrBVjk948Un4vqxye8eKexq8PA1TtTpi87ozXe2rhDLDUGbTvHiu7tVOGtuebj7fDbyGgggqjzwKLpSzcLRqU+cxze0gwpSCGByHRBlzma2DDqdBnffHYrem2Qsvpmz8HaKgBI5bc+a93vKOKxI5Tt58V5co7ns0qGeN7mwg7EltImVkajztO8oNqunlO9o+KzlOvSvk1L6cf8AXWgInjHqCyjrQ6eW8fzHxS2V3c93tHxRlDpnyaoOAOzYiLwVljangjjv9opTbZUyvu9rrRlF0z5NPTbAiUmO0LMMttSOW7Lal/DanPd3JZRdNLk0whJvDLV2rOt0jU5x3DwQfpOpzu4eCMrF00jQ1Djh+is7p+z37TRZc4QFhkXi2BIl09AxjWgdMVJ+juRP0i5zr91l4CA67iBrAxyXSm3B3MVMJOSsJ0hZWNfRoGadEteSLxAc6ZgumYEznr6lVWlguPYyXsFoY1nGzBBlgd1wJ6VaWu28ILr2sc0YwW69oxSBWbdawU6Ya115ogwHDI8rPrXaFWyV/wA8/wAnGeBqNu1vz0K8QGhj2m6K5DqZfyRcnljPb09qdtlmNOo8tcfk7PeYATxeNrOuDeKXag2o6XMZJMnOCYIkiYmNafoVbhBaxgN25keTnGeUpuqn/hlYGouP5E2S7RfRdwzjwkTelwqTsjIgkYnxVZara8texpIDarnOOvF11jQdmDjsyU40mDFjGsJ+k0EEdWOHYnGFoYWcGwtJvGZkukGSQegIVWKd2r+wPA1LW2Q/pmmAaBEzw7QSScsTrKoxVe5gYJutrS8ycXOfDQOySrt1qaTJpU5vX9fLAgHPOAkCs27dFKmBevRxuVt5XVuWadRRjZoc8FVk7jej9GcNUrF/CQKr4IfAwOV3PXn0qw0Q8X7RJHzpAE5YDJMWPSBZeusaLzrxwOZzOfQo1oo03uLnUWFxMky7PbykOea6l29AWDqRs1a4VstENtnGM3hGJkTdy70VGy8LXrNcagAiHB8RxW4R04nsTtcsc++6lTLhGOPfjjqTFez03uc51JpJzMuH4OTVRJfnj/BPB1W/T3/n/SPpK2PDrSxhcIN4mTxWtaMtkuIVgWmtVe11V7BTYwtDXXZJbJcdseCbqlp4SabflOVi6TGWvDsSbWG1CC+m1xAiZIMagYOI69qepHbb/n2/wOjq73/v+f8AQqj31HWdnCvcHNdLqTi2YcBeMjUM8FotH0ODZdvOeROLzLsZ1ws7aKbKgaHUxxRDQCQAOxyl2C08G24xggHCSSdZOJK51JKUUkahhakZNtfc0THI3QQqJ2lXc1s9viibpgxi0HeFxys7aEy2ef10LrNM4DqXD6mlzzRvK7dQdLWnaB+CqwqtckxcHG1xxBBBWEQEEEl7oBJwgIA4/pSzvr16jmi8LzzmBynmP7VGboetHI7x4q19HXS18wTxQSOcAS4HqcT3q1bgF5cnuexTryhGyMqdEVoIufeHiiboetzfvDxWra/o6oQbnks3N9TMxztF1pks17R4pfxZVmLhnsy3rTWkEkCNc7ki9NQdR7e9GYfUzM2/RtUfQcibYqn1bty1JQphGYOplwZCnY6h+g/2T4I/gz+Y/wBk+C1zDASi4IzB1UuDGGk7DincfBE5p2H9di2JKWXat3Rr/ElGYfVPgw13FJhbkoAJ5h9V4MKSEA7pC3TmjYmXNE5BGYOq8GJe6IKdJw1LWVKQkQAOxOcH+tqMwdT4MbPSiB6VsSwbELg2DclmF1Pgx460lbAUmzkN2tKdTbsbuRmDqfBj2PHQlOdhqWsFFo1Dd5I30280bkZg6nwZElE0Ylarg2c0bk3wTZOA3IzC6jwZp2eaS7pWpNEbBuCLg2xyRuCM4+o8GbYcMETRiVo3UGnNo2b+hI4JvNG4IzB1Hgz5SGjNacUGcxu4Im0Gcxu4R+CeYOoXBmn/AK713uxfNs/hH4BckfZ2TyW7h09GS63Yz8mz+EfgFVhne5DjamdRHkEEFWQAVb6RVrtmqnLiEe1xfzVks/6bVYs13nva3vvfkszdotmoK8kjlthtL6TLrTdkkuwHKLjOYUr42qxyzubt6lCDCS6ATxscDrx/NHwDo5LjjzT4LzmfQ0oQyLYljSNXnncPBIpaVqyeP3N8E02i7mu9nySRZ3zN1/snwS2N5KfCJLdJ1Z5XcPBJZpOpekmSBsHgmhZn81/snwSXU3A4g7j4I2Fkpv0RObpaoRmNwRU9Kvk8ncfFVwdj0I2HHPvRZD0ocE9uman2dx8Ur45fsad/R0qrJ6ksHqSsjOlDgsaemn81vf4pbdOu1sG9VRPUm3O6kWQaMOC5dp08we15IfHp5n3v+KpHOQY7oTshaEOC++PPsfe8k2dNj6vv8lTNediK8lZBoQ4Ld2mgY4h3+SWdOfY+95KinJLJ2IshaEOC4dpf7B9ryRjTeq53+SqASiLyjKg0YcFsdLjmHf5IDTQ5p3hU4KKUZULQgXHx2OYd6B00OYVTCUI6kZUGhAtzpccw7/JEzS4nkneqo9aDR+tyMqFowLk6ZB+iUg6YHMcqshIeUZUPRgWo0s2ZuuSm6UBya5Uhw37+pHRfs296MqFowLoaSA+i7sRDSrea7uVUXJIKeVBoQLV2k2zN12S7JYHTSpkZFjfwC4Neld10P8xR/wBtn9oVOGVmyDHU1FRsTEEEFWecBcp9ZumqnwkUmk3abWmAxxF8kOxIIGpg6p2rqy5J6Y6Bq19JcGA75VzS1wwAZdaHOnKG3ctZG/nU3VjrRtmuyR6OMc2lLs3m/wBhAu9UtAPUVZhyhabtJp16jGmmWsAjjHCCGhp4vKGEjUJxwKrRpxwHIG8rz5xaZ6FOnKSui/LigCs8fSA81u9Cnp9xJ4rd5WcrOmhMu3MJKWwQqH4/n6Lfa8kGadwktHt+SWVi0Z8F8eoJoMbPkqv4+ZzTvCU3S7Nju7xRZhpT4LIWdusBJqWZuwbgVCZptmMh24eKU/TVPmu7Y8UWM6dTgk0bI0Ay1pxP0Qm32NnMb7ITQ02zY7cPFJ+O6eu9u8Ciw9OpwD4LTP8Alt9kJ1thpxjTb7ITB0vS2kfylKGlKPOPsnwRuGWp5DOj6X1be/xSami6epg3kYIxpSlzu4+CSdKUp5XcfBG47VPIDo6kCOIP0OtP/F1L6tu5Q36VpgjEnPUcMuhOs0zSIzPYCjcVp+R86Ppcxu5NusVL6tqbqaWp/aPYmHaWp7HbvNG4ZankktslIn5tu5E+wUuYFEp6Vp3jg7d5pz41pnDjbvNG4Zankc+L6ccgJNTR9Lm958U2zSTBrduRO0mzadyNwSqeRz4DT5nefFAaOpzye8+KbGkGbXbkr40p7TuRuO1TyODR1Pm958UT9G0+b3nxSDpOlqJ3JLtJ08Ycco6Ubi/+nkYqWNnCAXSAADqgzOrMnDUkNsLLw4ox692Jz3J+rb6Zxv45A4/rP8EijbaYJN4bj4I3C0/I47R1Pm958Uipo6mAcCP5in/hbJweO/wTFptDTAviJxx2diNw+NcjNGwsIxBHaZhdk0UIo0h/pt/tC5I+0tI5QK61og/IUv8AbZ/aFXhb3dyTFOVlcloIIKwjAmHWOmagqljTUaIDo4wGOAOzE70+ggCutGg7M9xc+hTc4mSS0ST0lOUdEUGcmjSadoY0HfCmoJWRrPLtcRwTeaNyHAt5o3JaCYrsSKY2DcgaY2DclIIC406zsObWnsCiWjQlnfyqFI9NwA7wJVgglZApNdmZ53oXYz/lH+o/3kX7FWP6t39R/vLRIJZI8HTXq/U/czTvQex8x3tu8UX7C2PmP9t3itMglpx4H1FX6n7mWPoHZNlT2/JA+gdk2VPbK1KCNOPAdRV+p+5kz6AWXbVH8491EfV9ZdtUfzD3VrUEaceA6ir9TKDQPopQsrzUpl5cW3eMQcCQTENGwK1tGjaNTl0qb/4mA/iFKQWlFJWObnJu7e5QWr0Psj/8kN/gJb3Ax3KP+wlj5r/bK06CzkjwbVaov3P3Mv8AsFY+Y/8AqFGPQSx8x/8AUd4rToI048Br1PqfuZj9hLHzH/1HeKMegtj5j/6jvFaZBGnHgNep9T9zNfsPY+Y723eKH7D2PmO9t3itKgjTjwGvU+p+5mh6DWL6o/1H+8lH0IsREcE7+o/3lo0E8keA16n1P3M0PQWxfVO/qP8AeRfsJYvqnf1H+8tMgjJHgNep9T9zNN9BbEP8p39R/vJZ9CrF9Sf6j/fWiQRkjwGvU+p+5QWb0Rs1NwfTa+m4ZFtR07NZKvWCANf4pSCaSXYxKcpfM7gQQQTMn//Z">
            <a:hlinkClick r:id="rId2"/>
          </p:cNvPr>
          <p:cNvSpPr>
            <a:spLocks noChangeAspect="1" noChangeArrowheads="1"/>
          </p:cNvSpPr>
          <p:nvPr/>
        </p:nvSpPr>
        <p:spPr bwMode="auto">
          <a:xfrm>
            <a:off x="53975" y="-1652588"/>
            <a:ext cx="5715000" cy="34480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677" y="3312938"/>
            <a:ext cx="5603298" cy="3373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7982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304800"/>
            <a:ext cx="8839200" cy="1015663"/>
          </a:xfrm>
          <a:prstGeom prst="rect">
            <a:avLst/>
          </a:prstGeom>
          <a:noFill/>
        </p:spPr>
        <p:txBody>
          <a:bodyPr wrap="square" rtlCol="0">
            <a:spAutoFit/>
          </a:bodyPr>
          <a:lstStyle/>
          <a:p>
            <a:pPr algn="ctr"/>
            <a:r>
              <a:rPr lang="en-US" sz="6000" b="1" dirty="0" smtClean="0">
                <a:solidFill>
                  <a:srgbClr val="FFFF00"/>
                </a:solidFill>
              </a:rPr>
              <a:t>The Know Nothing Party</a:t>
            </a:r>
            <a:endParaRPr lang="en-US" sz="6000" b="1" dirty="0">
              <a:solidFill>
                <a:srgbClr val="FFFF00"/>
              </a:solidFill>
            </a:endParaRPr>
          </a:p>
        </p:txBody>
      </p:sp>
      <p:sp>
        <p:nvSpPr>
          <p:cNvPr id="3" name="TextBox 2"/>
          <p:cNvSpPr txBox="1"/>
          <p:nvPr/>
        </p:nvSpPr>
        <p:spPr>
          <a:xfrm>
            <a:off x="4572000" y="2057400"/>
            <a:ext cx="4267200" cy="3539430"/>
          </a:xfrm>
          <a:prstGeom prst="rect">
            <a:avLst/>
          </a:prstGeom>
          <a:noFill/>
        </p:spPr>
        <p:txBody>
          <a:bodyPr wrap="square" rtlCol="0">
            <a:spAutoFit/>
          </a:bodyPr>
          <a:lstStyle/>
          <a:p>
            <a:pPr marL="457200" indent="-457200">
              <a:buFont typeface="Arial" panose="020B0604020202020204" pitchFamily="34" charset="0"/>
              <a:buChar char="•"/>
            </a:pPr>
            <a:r>
              <a:rPr lang="en-US" sz="3200" b="1" dirty="0" smtClean="0">
                <a:solidFill>
                  <a:srgbClr val="FFFF00"/>
                </a:solidFill>
              </a:rPr>
              <a:t>Official Called the American Party</a:t>
            </a:r>
          </a:p>
          <a:p>
            <a:pPr marL="457200" indent="-457200">
              <a:buFont typeface="Arial" panose="020B0604020202020204" pitchFamily="34" charset="0"/>
              <a:buChar char="•"/>
            </a:pPr>
            <a:r>
              <a:rPr lang="en-US" sz="3200" b="1" dirty="0" smtClean="0">
                <a:solidFill>
                  <a:srgbClr val="FFFF00"/>
                </a:solidFill>
              </a:rPr>
              <a:t>Made up of secret societies in American cities that opposed immigrants (mainly Irish and Catholics)</a:t>
            </a:r>
            <a:endParaRPr lang="en-US" sz="3200" b="1" dirty="0">
              <a:solidFill>
                <a:srgbClr val="FFFF00"/>
              </a:solidFill>
            </a:endParaRPr>
          </a:p>
        </p:txBody>
      </p:sp>
      <p:pic>
        <p:nvPicPr>
          <p:cNvPr id="13316" name="Picture 4" descr="http://84d1f3.medialib.glogster.com/media/ef/effe2717089ef8865a34a9c703688f0e499f74acc1e2765d1836059f8671fb3e/10432272-jpeg.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739330"/>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1996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304800"/>
            <a:ext cx="8839200" cy="1015663"/>
          </a:xfrm>
          <a:prstGeom prst="rect">
            <a:avLst/>
          </a:prstGeom>
          <a:noFill/>
        </p:spPr>
        <p:txBody>
          <a:bodyPr wrap="square" rtlCol="0">
            <a:spAutoFit/>
          </a:bodyPr>
          <a:lstStyle/>
          <a:p>
            <a:pPr algn="ctr"/>
            <a:r>
              <a:rPr lang="en-US" sz="6000" b="1" dirty="0" smtClean="0">
                <a:solidFill>
                  <a:srgbClr val="FFFF00"/>
                </a:solidFill>
              </a:rPr>
              <a:t>The Know Nothing Party</a:t>
            </a:r>
            <a:endParaRPr lang="en-US" sz="6000" b="1" dirty="0">
              <a:solidFill>
                <a:srgbClr val="FFFF00"/>
              </a:solidFill>
            </a:endParaRPr>
          </a:p>
        </p:txBody>
      </p:sp>
      <p:sp>
        <p:nvSpPr>
          <p:cNvPr id="3" name="TextBox 2"/>
          <p:cNvSpPr txBox="1"/>
          <p:nvPr/>
        </p:nvSpPr>
        <p:spPr>
          <a:xfrm>
            <a:off x="4572000" y="2057400"/>
            <a:ext cx="4267200" cy="3970318"/>
          </a:xfrm>
          <a:prstGeom prst="rect">
            <a:avLst/>
          </a:prstGeom>
          <a:noFill/>
        </p:spPr>
        <p:txBody>
          <a:bodyPr wrap="square" rtlCol="0">
            <a:spAutoFit/>
          </a:bodyPr>
          <a:lstStyle/>
          <a:p>
            <a:pPr marL="457200" indent="-457200">
              <a:buFont typeface="Arial" panose="020B0604020202020204" pitchFamily="34" charset="0"/>
              <a:buChar char="•"/>
            </a:pPr>
            <a:r>
              <a:rPr lang="en-US" sz="2800" b="1" dirty="0" smtClean="0">
                <a:solidFill>
                  <a:srgbClr val="FFFF00"/>
                </a:solidFill>
              </a:rPr>
              <a:t>Official Called the American Party</a:t>
            </a:r>
          </a:p>
          <a:p>
            <a:pPr marL="457200" indent="-457200">
              <a:buFont typeface="Arial" panose="020B0604020202020204" pitchFamily="34" charset="0"/>
              <a:buChar char="•"/>
            </a:pPr>
            <a:r>
              <a:rPr lang="en-US" sz="2800" b="1" dirty="0" smtClean="0">
                <a:solidFill>
                  <a:srgbClr val="FFFF00"/>
                </a:solidFill>
              </a:rPr>
              <a:t>Made up of secret societies in American cities</a:t>
            </a:r>
          </a:p>
          <a:p>
            <a:pPr marL="457200" indent="-457200">
              <a:buFont typeface="Arial" panose="020B0604020202020204" pitchFamily="34" charset="0"/>
              <a:buChar char="•"/>
            </a:pPr>
            <a:r>
              <a:rPr lang="en-US" sz="2800" b="1" dirty="0" smtClean="0">
                <a:solidFill>
                  <a:srgbClr val="FFFF00"/>
                </a:solidFill>
              </a:rPr>
              <a:t>Members, when asked about the party would respond with </a:t>
            </a:r>
          </a:p>
          <a:p>
            <a:r>
              <a:rPr lang="en-US" sz="2800" b="1" dirty="0">
                <a:solidFill>
                  <a:srgbClr val="FFFF00"/>
                </a:solidFill>
              </a:rPr>
              <a:t>	</a:t>
            </a:r>
            <a:r>
              <a:rPr lang="en-US" sz="2800" b="1" dirty="0" smtClean="0">
                <a:solidFill>
                  <a:srgbClr val="FFFF00"/>
                </a:solidFill>
              </a:rPr>
              <a:t>“I Know Nothing”</a:t>
            </a:r>
            <a:endParaRPr lang="en-US" sz="2800" b="1" dirty="0">
              <a:solidFill>
                <a:srgbClr val="FFFF00"/>
              </a:solidFill>
            </a:endParaRPr>
          </a:p>
        </p:txBody>
      </p:sp>
      <p:pic>
        <p:nvPicPr>
          <p:cNvPr id="14340" name="Picture 4" descr="http://3.bp.blogspot.com/-4lBHJjOd3EM/UhTjcAoIMSI/AAAAAAAAWYA/SeBTkmEU_aQ/s1600/Know+Nothing+Party.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3048000"/>
            <a:ext cx="4355910" cy="3648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6610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upload.wikimedia.org/wikipedia/commons/5/5e/BLAKE10.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31560"/>
            <a:ext cx="4191000" cy="52692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228600"/>
            <a:ext cx="8229600" cy="1015663"/>
          </a:xfrm>
          <a:prstGeom prst="rect">
            <a:avLst/>
          </a:prstGeom>
          <a:noFill/>
        </p:spPr>
        <p:txBody>
          <a:bodyPr wrap="square" rtlCol="0">
            <a:spAutoFit/>
          </a:bodyPr>
          <a:lstStyle/>
          <a:p>
            <a:pPr algn="ctr"/>
            <a:r>
              <a:rPr lang="en-US" sz="6000" b="1" dirty="0" smtClean="0">
                <a:solidFill>
                  <a:srgbClr val="FFFF00"/>
                </a:solidFill>
              </a:rPr>
              <a:t>Abolition</a:t>
            </a:r>
            <a:endParaRPr lang="en-US" sz="6000" b="1" dirty="0">
              <a:solidFill>
                <a:srgbClr val="FFFF00"/>
              </a:solidFill>
            </a:endParaRPr>
          </a:p>
        </p:txBody>
      </p:sp>
      <p:pic>
        <p:nvPicPr>
          <p:cNvPr id="7172" name="Picture 4" descr="http://pointsadhsblog.files.wordpress.com/2013/07/abolition-4th-poster.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200" y="1331560"/>
            <a:ext cx="4210050" cy="5269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0726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57200"/>
            <a:ext cx="8229600" cy="1077218"/>
          </a:xfrm>
          <a:prstGeom prst="rect">
            <a:avLst/>
          </a:prstGeom>
        </p:spPr>
        <p:txBody>
          <a:bodyPr wrap="square">
            <a:spAutoFit/>
          </a:bodyPr>
          <a:lstStyle/>
          <a:p>
            <a:pPr lvl="0" algn="ctr"/>
            <a:r>
              <a:rPr lang="en-US" sz="3600" b="1" dirty="0">
                <a:solidFill>
                  <a:srgbClr val="FFFF00"/>
                </a:solidFill>
              </a:rPr>
              <a:t>Abolition Movement</a:t>
            </a:r>
          </a:p>
          <a:p>
            <a:pPr marL="457200" lvl="0" indent="-457200">
              <a:buFont typeface="Arial"/>
              <a:buChar char="•"/>
            </a:pPr>
            <a:r>
              <a:rPr lang="en-US" sz="2800" dirty="0"/>
              <a:t>Started by the Quakers in the </a:t>
            </a:r>
            <a:r>
              <a:rPr lang="en-US" sz="2800" dirty="0" smtClean="0"/>
              <a:t>1700s</a:t>
            </a:r>
            <a:endParaRPr lang="en-US" sz="2800" dirty="0"/>
          </a:p>
        </p:txBody>
      </p:sp>
    </p:spTree>
    <p:extLst>
      <p:ext uri="{BB962C8B-B14F-4D97-AF65-F5344CB8AC3E}">
        <p14:creationId xmlns:p14="http://schemas.microsoft.com/office/powerpoint/2010/main" val="3553818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57200"/>
            <a:ext cx="8229600" cy="1508105"/>
          </a:xfrm>
          <a:prstGeom prst="rect">
            <a:avLst/>
          </a:prstGeom>
        </p:spPr>
        <p:txBody>
          <a:bodyPr wrap="square">
            <a:spAutoFit/>
          </a:bodyPr>
          <a:lstStyle/>
          <a:p>
            <a:pPr lvl="0" algn="ctr"/>
            <a:r>
              <a:rPr lang="en-US" sz="3600" b="1" dirty="0">
                <a:solidFill>
                  <a:srgbClr val="FFFF00"/>
                </a:solidFill>
              </a:rPr>
              <a:t>Abolition Movement</a:t>
            </a:r>
          </a:p>
          <a:p>
            <a:pPr marL="457200" lvl="0" indent="-457200">
              <a:buFont typeface="Arial"/>
              <a:buChar char="•"/>
            </a:pPr>
            <a:r>
              <a:rPr lang="en-US" sz="2800" dirty="0"/>
              <a:t>Started by the Quakers in the 1700s</a:t>
            </a:r>
          </a:p>
          <a:p>
            <a:pPr marL="457200" lvl="0" indent="-457200">
              <a:buFont typeface="Arial"/>
              <a:buChar char="•"/>
            </a:pPr>
            <a:r>
              <a:rPr lang="en-US" sz="2800" b="1" dirty="0">
                <a:solidFill>
                  <a:srgbClr val="FFFF00"/>
                </a:solidFill>
              </a:rPr>
              <a:t>William Lloyd Garrison </a:t>
            </a:r>
            <a:r>
              <a:rPr lang="en-US" sz="2800" b="1" dirty="0" smtClean="0">
                <a:solidFill>
                  <a:srgbClr val="FFFF00"/>
                </a:solidFill>
              </a:rPr>
              <a:t> </a:t>
            </a:r>
            <a:endParaRPr lang="en-US" sz="2800" b="1" dirty="0">
              <a:solidFill>
                <a:srgbClr val="FFFF00"/>
              </a:solidFill>
            </a:endParaRPr>
          </a:p>
        </p:txBody>
      </p:sp>
      <p:pic>
        <p:nvPicPr>
          <p:cNvPr id="3" name="Picture 2" descr="http://3.bp.blogspot.com/-lI67W7AjPXg/TzA2G5ehMxI/AAAAAAAABqo/WMIQsOCY868/s1600/Snippet-%2BLiberator%2Bmasthead%2Bcrop%2B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941947"/>
            <a:ext cx="8534400" cy="37065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www.biography.com/imported/images/Biography/Images/Profiles/G/William-Lloyd-Garrison-9307251-1-402.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5029" y="457200"/>
            <a:ext cx="2054226" cy="2054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989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57200"/>
            <a:ext cx="8229600" cy="2369880"/>
          </a:xfrm>
          <a:prstGeom prst="rect">
            <a:avLst/>
          </a:prstGeom>
        </p:spPr>
        <p:txBody>
          <a:bodyPr wrap="square">
            <a:spAutoFit/>
          </a:bodyPr>
          <a:lstStyle/>
          <a:p>
            <a:pPr lvl="0" algn="ctr"/>
            <a:r>
              <a:rPr lang="en-US" sz="3600" b="1" dirty="0">
                <a:solidFill>
                  <a:srgbClr val="FFFF00"/>
                </a:solidFill>
              </a:rPr>
              <a:t>Abolition Movement</a:t>
            </a:r>
          </a:p>
          <a:p>
            <a:pPr marL="457200" lvl="0" indent="-457200">
              <a:buFont typeface="Arial"/>
              <a:buChar char="•"/>
            </a:pPr>
            <a:r>
              <a:rPr lang="en-US" sz="2800" dirty="0"/>
              <a:t>Started by the Quakers in the 1700s</a:t>
            </a:r>
          </a:p>
          <a:p>
            <a:pPr marL="457200" lvl="0" indent="-457200">
              <a:buFont typeface="Arial"/>
              <a:buChar char="•"/>
            </a:pPr>
            <a:r>
              <a:rPr lang="en-US" sz="2800" dirty="0">
                <a:solidFill>
                  <a:srgbClr val="FFFF00"/>
                </a:solidFill>
              </a:rPr>
              <a:t>William Lloyd Garrison </a:t>
            </a:r>
            <a:r>
              <a:rPr lang="en-US" sz="2800" dirty="0" smtClean="0">
                <a:solidFill>
                  <a:srgbClr val="FFFF00"/>
                </a:solidFill>
              </a:rPr>
              <a:t> </a:t>
            </a:r>
            <a:endParaRPr lang="en-US" sz="2800" dirty="0">
              <a:solidFill>
                <a:srgbClr val="FFFF00"/>
              </a:solidFill>
            </a:endParaRPr>
          </a:p>
          <a:p>
            <a:pPr marL="457200" lvl="0" indent="-457200">
              <a:buFont typeface="Arial"/>
              <a:buChar char="•"/>
            </a:pPr>
            <a:r>
              <a:rPr lang="en-US" sz="2800" dirty="0">
                <a:solidFill>
                  <a:srgbClr val="FFFF00"/>
                </a:solidFill>
              </a:rPr>
              <a:t>Anti-Slavery Societies</a:t>
            </a:r>
          </a:p>
          <a:p>
            <a:pPr lvl="0"/>
            <a:r>
              <a:rPr lang="en-US" sz="2800" dirty="0" smtClean="0">
                <a:solidFill>
                  <a:srgbClr val="FFFF00"/>
                </a:solidFill>
              </a:rPr>
              <a:t>	</a:t>
            </a:r>
            <a:r>
              <a:rPr lang="en-US" sz="2800" b="1" dirty="0" smtClean="0">
                <a:solidFill>
                  <a:srgbClr val="FFFF00"/>
                </a:solidFill>
              </a:rPr>
              <a:t>Angelina </a:t>
            </a:r>
            <a:r>
              <a:rPr lang="en-US" sz="2800" b="1" dirty="0">
                <a:solidFill>
                  <a:srgbClr val="FFFF00"/>
                </a:solidFill>
              </a:rPr>
              <a:t>and Sarah Grimke </a:t>
            </a:r>
          </a:p>
        </p:txBody>
      </p:sp>
      <p:pic>
        <p:nvPicPr>
          <p:cNvPr id="3" name="Picture 2" descr="http://media.web.britannica.com/eb-media/75/93175-004-5B3E75E5.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276600"/>
            <a:ext cx="4645025" cy="2896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416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57200"/>
            <a:ext cx="8229600" cy="2800767"/>
          </a:xfrm>
          <a:prstGeom prst="rect">
            <a:avLst/>
          </a:prstGeom>
        </p:spPr>
        <p:txBody>
          <a:bodyPr wrap="square">
            <a:spAutoFit/>
          </a:bodyPr>
          <a:lstStyle/>
          <a:p>
            <a:pPr lvl="0" algn="ctr"/>
            <a:r>
              <a:rPr lang="en-US" sz="3600" b="1" dirty="0">
                <a:solidFill>
                  <a:srgbClr val="FFFF00"/>
                </a:solidFill>
              </a:rPr>
              <a:t>Abolition Movement</a:t>
            </a:r>
          </a:p>
          <a:p>
            <a:pPr marL="457200" lvl="0" indent="-457200">
              <a:buFont typeface="Arial"/>
              <a:buChar char="•"/>
            </a:pPr>
            <a:r>
              <a:rPr lang="en-US" sz="2800" dirty="0"/>
              <a:t>Started by the Quakers in the 1700s</a:t>
            </a:r>
          </a:p>
          <a:p>
            <a:pPr marL="457200" lvl="0" indent="-457200">
              <a:buFont typeface="Arial"/>
              <a:buChar char="•"/>
            </a:pPr>
            <a:r>
              <a:rPr lang="en-US" sz="2800" dirty="0">
                <a:solidFill>
                  <a:srgbClr val="FFFF00"/>
                </a:solidFill>
              </a:rPr>
              <a:t>William Lloyd Garrison </a:t>
            </a:r>
            <a:r>
              <a:rPr lang="en-US" sz="2800" dirty="0" smtClean="0">
                <a:solidFill>
                  <a:srgbClr val="FFFF00"/>
                </a:solidFill>
              </a:rPr>
              <a:t> </a:t>
            </a:r>
            <a:endParaRPr lang="en-US" sz="2800" dirty="0">
              <a:solidFill>
                <a:srgbClr val="FFFF00"/>
              </a:solidFill>
            </a:endParaRPr>
          </a:p>
          <a:p>
            <a:pPr marL="457200" lvl="0" indent="-457200">
              <a:buFont typeface="Arial"/>
              <a:buChar char="•"/>
            </a:pPr>
            <a:r>
              <a:rPr lang="en-US" sz="2800" dirty="0">
                <a:solidFill>
                  <a:srgbClr val="FFFF00"/>
                </a:solidFill>
              </a:rPr>
              <a:t>Anti-Slavery Societies</a:t>
            </a:r>
          </a:p>
          <a:p>
            <a:pPr lvl="0"/>
            <a:r>
              <a:rPr lang="en-US" sz="2800" dirty="0" smtClean="0">
                <a:solidFill>
                  <a:srgbClr val="FFFF00"/>
                </a:solidFill>
              </a:rPr>
              <a:t>	Angelina </a:t>
            </a:r>
            <a:r>
              <a:rPr lang="en-US" sz="2800" dirty="0">
                <a:solidFill>
                  <a:srgbClr val="FFFF00"/>
                </a:solidFill>
              </a:rPr>
              <a:t>and Sarah Grimke </a:t>
            </a:r>
          </a:p>
          <a:p>
            <a:pPr lvl="0"/>
            <a:r>
              <a:rPr lang="en-US" sz="2800" dirty="0" smtClean="0">
                <a:solidFill>
                  <a:srgbClr val="FFFF00"/>
                </a:solidFill>
              </a:rPr>
              <a:t>	</a:t>
            </a:r>
            <a:r>
              <a:rPr lang="en-US" sz="2800" b="1" dirty="0" smtClean="0">
                <a:solidFill>
                  <a:srgbClr val="FFFF00"/>
                </a:solidFill>
              </a:rPr>
              <a:t>Frederick Douglas</a:t>
            </a:r>
            <a:endParaRPr lang="en-US" sz="2800" b="1" dirty="0">
              <a:solidFill>
                <a:srgbClr val="FFFF00"/>
              </a:solidFill>
            </a:endParaRPr>
          </a:p>
        </p:txBody>
      </p:sp>
      <p:pic>
        <p:nvPicPr>
          <p:cNvPr id="3" name="Picture 4" descr="http://upload.wikimedia.org/wikipedia/commons/thumb/8/85/Frederick_Douglass_c1860s.jpg/220px-Frederick_Douglass_c1860s.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895600"/>
            <a:ext cx="2817521" cy="3342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94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762000"/>
            <a:ext cx="8458200" cy="1015663"/>
          </a:xfrm>
          <a:prstGeom prst="rect">
            <a:avLst/>
          </a:prstGeom>
          <a:noFill/>
        </p:spPr>
        <p:txBody>
          <a:bodyPr wrap="square" rtlCol="0">
            <a:spAutoFit/>
          </a:bodyPr>
          <a:lstStyle/>
          <a:p>
            <a:pPr algn="ctr"/>
            <a:r>
              <a:rPr lang="en-US" sz="6000" dirty="0" smtClean="0"/>
              <a:t>Vocabulary</a:t>
            </a:r>
            <a:endParaRPr lang="en-US" sz="6000" dirty="0"/>
          </a:p>
        </p:txBody>
      </p:sp>
      <p:sp>
        <p:nvSpPr>
          <p:cNvPr id="3" name="TextBox 2"/>
          <p:cNvSpPr txBox="1"/>
          <p:nvPr/>
        </p:nvSpPr>
        <p:spPr>
          <a:xfrm>
            <a:off x="4267200" y="3124200"/>
            <a:ext cx="4696691" cy="2062103"/>
          </a:xfrm>
          <a:prstGeom prst="rect">
            <a:avLst/>
          </a:prstGeom>
          <a:noFill/>
        </p:spPr>
        <p:txBody>
          <a:bodyPr wrap="square" rtlCol="0">
            <a:spAutoFit/>
          </a:bodyPr>
          <a:lstStyle/>
          <a:p>
            <a:pPr marL="285750" indent="-285750">
              <a:buFont typeface="Arial" panose="020B0604020202020204" pitchFamily="34" charset="0"/>
              <a:buChar char="•"/>
            </a:pPr>
            <a:r>
              <a:rPr lang="en-US" sz="3200" b="1" dirty="0" smtClean="0">
                <a:solidFill>
                  <a:srgbClr val="FFFF00"/>
                </a:solidFill>
                <a:latin typeface="Times New Roman" panose="02020603050405020304" pitchFamily="18" charset="0"/>
                <a:cs typeface="Times New Roman" panose="02020603050405020304" pitchFamily="18" charset="0"/>
              </a:rPr>
              <a:t>The social and economic level between the wealthy and the poor</a:t>
            </a:r>
            <a:endParaRPr lang="en-US" sz="3200" b="1" dirty="0">
              <a:solidFill>
                <a:srgbClr val="FFFF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828800" y="1777663"/>
            <a:ext cx="5410200" cy="1015663"/>
          </a:xfrm>
          <a:prstGeom prst="rect">
            <a:avLst/>
          </a:prstGeom>
          <a:noFill/>
        </p:spPr>
        <p:txBody>
          <a:bodyPr wrap="square" rtlCol="0">
            <a:spAutoFit/>
          </a:bodyPr>
          <a:lstStyle/>
          <a:p>
            <a:pPr algn="ctr"/>
            <a:r>
              <a:rPr lang="en-US" sz="6000" b="1" dirty="0" smtClean="0">
                <a:solidFill>
                  <a:srgbClr val="FFFF00"/>
                </a:solidFill>
                <a:latin typeface="Times New Roman" panose="02020603050405020304" pitchFamily="18" charset="0"/>
                <a:cs typeface="Times New Roman" panose="02020603050405020304" pitchFamily="18" charset="0"/>
              </a:rPr>
              <a:t>Middle Class</a:t>
            </a:r>
            <a:endParaRPr lang="en-US" sz="6000" b="1" dirty="0">
              <a:solidFill>
                <a:srgbClr val="FFFF00"/>
              </a:solidFill>
              <a:latin typeface="Times New Roman" panose="02020603050405020304" pitchFamily="18" charset="0"/>
              <a:cs typeface="Times New Roman" panose="02020603050405020304" pitchFamily="18" charset="0"/>
            </a:endParaRPr>
          </a:p>
        </p:txBody>
      </p:sp>
      <p:pic>
        <p:nvPicPr>
          <p:cNvPr id="2050" name="Picture 2" descr="http://www.tvweek.com/blogs/tvbizwire/simpsons-family-couch.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75" y="3581400"/>
            <a:ext cx="4178300" cy="3133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7307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57200"/>
            <a:ext cx="8229600" cy="3662541"/>
          </a:xfrm>
          <a:prstGeom prst="rect">
            <a:avLst/>
          </a:prstGeom>
        </p:spPr>
        <p:txBody>
          <a:bodyPr wrap="square">
            <a:spAutoFit/>
          </a:bodyPr>
          <a:lstStyle/>
          <a:p>
            <a:pPr lvl="0" algn="ctr"/>
            <a:r>
              <a:rPr lang="en-US" sz="3600" b="1" dirty="0">
                <a:solidFill>
                  <a:srgbClr val="FFFF00"/>
                </a:solidFill>
              </a:rPr>
              <a:t>Abolition Movement</a:t>
            </a:r>
          </a:p>
          <a:p>
            <a:pPr marL="457200" lvl="0" indent="-457200">
              <a:buFont typeface="Arial"/>
              <a:buChar char="•"/>
            </a:pPr>
            <a:r>
              <a:rPr lang="en-US" sz="2800" dirty="0"/>
              <a:t>Started by the Quakers in the 1700s</a:t>
            </a:r>
          </a:p>
          <a:p>
            <a:pPr marL="457200" lvl="0" indent="-457200">
              <a:buFont typeface="Arial"/>
              <a:buChar char="•"/>
            </a:pPr>
            <a:r>
              <a:rPr lang="en-US" sz="2800" dirty="0">
                <a:solidFill>
                  <a:srgbClr val="FFFF00"/>
                </a:solidFill>
              </a:rPr>
              <a:t>William Lloyd Garrison </a:t>
            </a:r>
            <a:r>
              <a:rPr lang="en-US" sz="2800" dirty="0" smtClean="0">
                <a:solidFill>
                  <a:srgbClr val="FFFF00"/>
                </a:solidFill>
              </a:rPr>
              <a:t> </a:t>
            </a:r>
            <a:endParaRPr lang="en-US" sz="2800" dirty="0">
              <a:solidFill>
                <a:srgbClr val="FFFF00"/>
              </a:solidFill>
            </a:endParaRPr>
          </a:p>
          <a:p>
            <a:pPr marL="457200" lvl="0" indent="-457200">
              <a:buFont typeface="Arial"/>
              <a:buChar char="•"/>
            </a:pPr>
            <a:r>
              <a:rPr lang="en-US" sz="2800" dirty="0">
                <a:solidFill>
                  <a:srgbClr val="FFFF00"/>
                </a:solidFill>
              </a:rPr>
              <a:t>Anti-Slavery Societies</a:t>
            </a:r>
          </a:p>
          <a:p>
            <a:pPr lvl="0"/>
            <a:r>
              <a:rPr lang="en-US" sz="2800" dirty="0" smtClean="0">
                <a:solidFill>
                  <a:srgbClr val="FFFF00"/>
                </a:solidFill>
              </a:rPr>
              <a:t>	Angelina </a:t>
            </a:r>
            <a:r>
              <a:rPr lang="en-US" sz="2800" dirty="0">
                <a:solidFill>
                  <a:srgbClr val="FFFF00"/>
                </a:solidFill>
              </a:rPr>
              <a:t>and Sarah Grimke </a:t>
            </a:r>
          </a:p>
          <a:p>
            <a:pPr lvl="0"/>
            <a:r>
              <a:rPr lang="en-US" sz="2800" dirty="0" smtClean="0">
                <a:solidFill>
                  <a:srgbClr val="FFFF00"/>
                </a:solidFill>
              </a:rPr>
              <a:t>	Frederick </a:t>
            </a:r>
            <a:r>
              <a:rPr lang="en-US" sz="2800" dirty="0">
                <a:solidFill>
                  <a:srgbClr val="FFFF00"/>
                </a:solidFill>
              </a:rPr>
              <a:t>Douglas</a:t>
            </a:r>
          </a:p>
          <a:p>
            <a:pPr marL="457200" lvl="0" indent="-457200">
              <a:buFont typeface="Arial"/>
              <a:buChar char="•"/>
            </a:pPr>
            <a:r>
              <a:rPr lang="en-US" sz="2800" dirty="0">
                <a:solidFill>
                  <a:srgbClr val="FFFF00"/>
                </a:solidFill>
              </a:rPr>
              <a:t>Underground Railroad – not an actual railroad</a:t>
            </a:r>
          </a:p>
          <a:p>
            <a:pPr lvl="0"/>
            <a:r>
              <a:rPr lang="en-US" sz="2800" dirty="0" smtClean="0">
                <a:solidFill>
                  <a:srgbClr val="FFFF00"/>
                </a:solidFill>
              </a:rPr>
              <a:t>	Harriet </a:t>
            </a:r>
            <a:r>
              <a:rPr lang="en-US" sz="2800" dirty="0">
                <a:solidFill>
                  <a:srgbClr val="FFFF00"/>
                </a:solidFill>
              </a:rPr>
              <a:t>Tubman helped 300 slaves escape slavery </a:t>
            </a:r>
          </a:p>
        </p:txBody>
      </p:sp>
    </p:spTree>
    <p:extLst>
      <p:ext uri="{BB962C8B-B14F-4D97-AF65-F5344CB8AC3E}">
        <p14:creationId xmlns:p14="http://schemas.microsoft.com/office/powerpoint/2010/main" val="7831363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04800"/>
            <a:ext cx="8610599" cy="4708981"/>
          </a:xfrm>
          <a:prstGeom prst="rect">
            <a:avLst/>
          </a:prstGeom>
          <a:noFill/>
        </p:spPr>
        <p:txBody>
          <a:bodyPr wrap="square" rtlCol="0">
            <a:spAutoFit/>
          </a:bodyPr>
          <a:lstStyle/>
          <a:p>
            <a:r>
              <a:rPr lang="en-US" sz="6000" b="1" dirty="0" smtClean="0">
                <a:solidFill>
                  <a:srgbClr val="FFFF00"/>
                </a:solidFill>
              </a:rPr>
              <a:t>The Underground Railroad</a:t>
            </a:r>
          </a:p>
          <a:p>
            <a:endParaRPr lang="en-US" sz="4000" dirty="0" smtClean="0">
              <a:solidFill>
                <a:srgbClr val="FFFF00"/>
              </a:solidFill>
            </a:endParaRPr>
          </a:p>
          <a:p>
            <a:r>
              <a:rPr lang="en-US" sz="4000" dirty="0" smtClean="0">
                <a:solidFill>
                  <a:srgbClr val="FFFF00"/>
                </a:solidFill>
              </a:rPr>
              <a:t>Neither underground nor a railroad, but rather a system of loosely connected safe havens where escaped slaves could find food, clothing and shelter during their journey to freedom.</a:t>
            </a:r>
            <a:endParaRPr lang="en-US" sz="4000" dirty="0">
              <a:solidFill>
                <a:srgbClr val="FFFF00"/>
              </a:solidFill>
            </a:endParaRPr>
          </a:p>
        </p:txBody>
      </p:sp>
    </p:spTree>
    <p:extLst>
      <p:ext uri="{BB962C8B-B14F-4D97-AF65-F5344CB8AC3E}">
        <p14:creationId xmlns:p14="http://schemas.microsoft.com/office/powerpoint/2010/main" val="9048041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2.bp.blogspot.com/-ZGirsz5zioY/TzvxRMc9HDI/AAAAAAAAB1c/98u7UpKUP60/s400/ugrr_1860.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4" y="1612526"/>
            <a:ext cx="8759825" cy="5102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304800"/>
            <a:ext cx="8610599" cy="1015663"/>
          </a:xfrm>
          <a:prstGeom prst="rect">
            <a:avLst/>
          </a:prstGeom>
          <a:noFill/>
        </p:spPr>
        <p:txBody>
          <a:bodyPr wrap="square" rtlCol="0">
            <a:spAutoFit/>
          </a:bodyPr>
          <a:lstStyle/>
          <a:p>
            <a:r>
              <a:rPr lang="en-US" sz="6000" b="1" dirty="0" smtClean="0">
                <a:solidFill>
                  <a:srgbClr val="FFFF00"/>
                </a:solidFill>
              </a:rPr>
              <a:t>The Underground Railroad</a:t>
            </a:r>
            <a:endParaRPr lang="en-US" sz="6000" b="1" dirty="0">
              <a:solidFill>
                <a:srgbClr val="FFFF00"/>
              </a:solidFill>
            </a:endParaRPr>
          </a:p>
        </p:txBody>
      </p:sp>
    </p:spTree>
    <p:extLst>
      <p:ext uri="{BB962C8B-B14F-4D97-AF65-F5344CB8AC3E}">
        <p14:creationId xmlns:p14="http://schemas.microsoft.com/office/powerpoint/2010/main" val="30467210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04800"/>
            <a:ext cx="8610599" cy="1015663"/>
          </a:xfrm>
          <a:prstGeom prst="rect">
            <a:avLst/>
          </a:prstGeom>
          <a:noFill/>
        </p:spPr>
        <p:txBody>
          <a:bodyPr wrap="square" rtlCol="0">
            <a:spAutoFit/>
          </a:bodyPr>
          <a:lstStyle/>
          <a:p>
            <a:r>
              <a:rPr lang="en-US" sz="6000" b="1" dirty="0" smtClean="0">
                <a:solidFill>
                  <a:srgbClr val="FFFF00"/>
                </a:solidFill>
              </a:rPr>
              <a:t>The Underground Railroad</a:t>
            </a:r>
            <a:endParaRPr lang="en-US" sz="6000" b="1" dirty="0">
              <a:solidFill>
                <a:srgbClr val="FFFF00"/>
              </a:solidFill>
            </a:endParaRPr>
          </a:p>
        </p:txBody>
      </p:sp>
      <p:pic>
        <p:nvPicPr>
          <p:cNvPr id="11266" name="Picture 2" descr="http://www.colonlibrary.org/wp-content/uploads/2014/01/underground-railroad.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408873"/>
            <a:ext cx="6896099" cy="5077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2102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04800"/>
            <a:ext cx="8610599" cy="1015663"/>
          </a:xfrm>
          <a:prstGeom prst="rect">
            <a:avLst/>
          </a:prstGeom>
          <a:noFill/>
        </p:spPr>
        <p:txBody>
          <a:bodyPr wrap="square" rtlCol="0">
            <a:spAutoFit/>
          </a:bodyPr>
          <a:lstStyle/>
          <a:p>
            <a:r>
              <a:rPr lang="en-US" sz="6000" b="1" dirty="0" smtClean="0">
                <a:solidFill>
                  <a:srgbClr val="FFFF00"/>
                </a:solidFill>
              </a:rPr>
              <a:t>The Underground Railroad</a:t>
            </a:r>
            <a:endParaRPr lang="en-US" sz="6000" b="1" dirty="0">
              <a:solidFill>
                <a:srgbClr val="FFFF00"/>
              </a:solidFill>
            </a:endParaRPr>
          </a:p>
        </p:txBody>
      </p:sp>
      <p:pic>
        <p:nvPicPr>
          <p:cNvPr id="12290" name="Picture 2" descr="http://images.wisconsinhistory.org/700001020005/0102000075-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499" y="1413164"/>
            <a:ext cx="4267200" cy="5328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9554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28600"/>
            <a:ext cx="8229600" cy="1015663"/>
          </a:xfrm>
          <a:prstGeom prst="rect">
            <a:avLst/>
          </a:prstGeom>
          <a:noFill/>
        </p:spPr>
        <p:txBody>
          <a:bodyPr wrap="square" rtlCol="0">
            <a:spAutoFit/>
          </a:bodyPr>
          <a:lstStyle/>
          <a:p>
            <a:pPr algn="ctr"/>
            <a:r>
              <a:rPr lang="en-US" sz="6000" b="1" dirty="0" smtClean="0">
                <a:solidFill>
                  <a:srgbClr val="FFFF00"/>
                </a:solidFill>
              </a:rPr>
              <a:t>Anti-Abolition</a:t>
            </a:r>
            <a:endParaRPr lang="en-US" sz="6000" b="1" dirty="0">
              <a:solidFill>
                <a:srgbClr val="FFFF00"/>
              </a:solidFill>
            </a:endParaRPr>
          </a:p>
        </p:txBody>
      </p:sp>
      <p:pic>
        <p:nvPicPr>
          <p:cNvPr id="8194" name="Picture 2" descr="http://www.nwhm.org/media/category/exhibits/womenwithdeadlines/Anti-abolitionist_press_pg_14.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00084"/>
            <a:ext cx="8610600" cy="5338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1550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1"/>
            <a:ext cx="8686800" cy="1754326"/>
          </a:xfrm>
          <a:prstGeom prst="rect">
            <a:avLst/>
          </a:prstGeom>
        </p:spPr>
        <p:txBody>
          <a:bodyPr wrap="square">
            <a:spAutoFit/>
          </a:bodyPr>
          <a:lstStyle/>
          <a:p>
            <a:pPr lvl="0" algn="ctr"/>
            <a:r>
              <a:rPr lang="en-US" sz="4000" b="1" dirty="0">
                <a:solidFill>
                  <a:srgbClr val="FFFF00"/>
                </a:solidFill>
              </a:rPr>
              <a:t>Women’s Rights </a:t>
            </a:r>
            <a:r>
              <a:rPr lang="en-US" sz="4000" b="1" dirty="0" smtClean="0">
                <a:solidFill>
                  <a:srgbClr val="FFFF00"/>
                </a:solidFill>
              </a:rPr>
              <a:t>Movement</a:t>
            </a:r>
          </a:p>
          <a:p>
            <a:pPr lvl="0" algn="ctr"/>
            <a:endParaRPr lang="en-US" sz="4000" b="1" dirty="0">
              <a:solidFill>
                <a:srgbClr val="FFFF00"/>
              </a:solidFill>
            </a:endParaRPr>
          </a:p>
          <a:p>
            <a:pPr marL="457200" lvl="0" indent="-457200">
              <a:buFont typeface="Arial"/>
              <a:buChar char="•"/>
            </a:pPr>
            <a:r>
              <a:rPr lang="en-US" sz="2800" b="1" dirty="0">
                <a:solidFill>
                  <a:srgbClr val="FFFF00"/>
                </a:solidFill>
              </a:rPr>
              <a:t>Abolition – A training ground for women’s </a:t>
            </a:r>
            <a:r>
              <a:rPr lang="en-US" sz="2800" b="1" dirty="0" smtClean="0">
                <a:solidFill>
                  <a:srgbClr val="FFFF00"/>
                </a:solidFill>
              </a:rPr>
              <a:t>rights</a:t>
            </a:r>
            <a:endParaRPr lang="en-US" sz="2800" b="1" dirty="0">
              <a:solidFill>
                <a:srgbClr val="FFFF00"/>
              </a:solidFill>
            </a:endParaRPr>
          </a:p>
        </p:txBody>
      </p:sp>
    </p:spTree>
    <p:extLst>
      <p:ext uri="{BB962C8B-B14F-4D97-AF65-F5344CB8AC3E}">
        <p14:creationId xmlns:p14="http://schemas.microsoft.com/office/powerpoint/2010/main" val="25659717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1"/>
            <a:ext cx="8686800" cy="2185214"/>
          </a:xfrm>
          <a:prstGeom prst="rect">
            <a:avLst/>
          </a:prstGeom>
        </p:spPr>
        <p:txBody>
          <a:bodyPr wrap="square">
            <a:spAutoFit/>
          </a:bodyPr>
          <a:lstStyle/>
          <a:p>
            <a:pPr lvl="0" algn="ctr"/>
            <a:r>
              <a:rPr lang="en-US" sz="4000" b="1" dirty="0">
                <a:solidFill>
                  <a:srgbClr val="FFFF00"/>
                </a:solidFill>
              </a:rPr>
              <a:t>Women’s Rights </a:t>
            </a:r>
            <a:r>
              <a:rPr lang="en-US" sz="4000" b="1" dirty="0" smtClean="0">
                <a:solidFill>
                  <a:srgbClr val="FFFF00"/>
                </a:solidFill>
              </a:rPr>
              <a:t>Movement</a:t>
            </a:r>
          </a:p>
          <a:p>
            <a:pPr lvl="0" algn="ctr"/>
            <a:endParaRPr lang="en-US" sz="4000" b="1" dirty="0">
              <a:solidFill>
                <a:srgbClr val="FFFF00"/>
              </a:solidFill>
            </a:endParaRPr>
          </a:p>
          <a:p>
            <a:pPr marL="457200" lvl="0" indent="-457200">
              <a:buFont typeface="Arial"/>
              <a:buChar char="•"/>
            </a:pPr>
            <a:r>
              <a:rPr lang="en-US" sz="2800" b="1" dirty="0">
                <a:solidFill>
                  <a:srgbClr val="FFFF00"/>
                </a:solidFill>
              </a:rPr>
              <a:t>Abolition – A training ground for women’s rights</a:t>
            </a:r>
          </a:p>
          <a:p>
            <a:pPr marL="457200" lvl="0" indent="-457200">
              <a:buFont typeface="Arial"/>
              <a:buChar char="•"/>
            </a:pPr>
            <a:r>
              <a:rPr lang="en-US" sz="2800" b="1" dirty="0" smtClean="0">
                <a:solidFill>
                  <a:srgbClr val="FFFF00"/>
                </a:solidFill>
              </a:rPr>
              <a:t>Abigail </a:t>
            </a:r>
            <a:r>
              <a:rPr lang="en-US" sz="2800" b="1" dirty="0">
                <a:solidFill>
                  <a:srgbClr val="FFFF00"/>
                </a:solidFill>
              </a:rPr>
              <a:t>Adams </a:t>
            </a:r>
          </a:p>
        </p:txBody>
      </p:sp>
      <p:pic>
        <p:nvPicPr>
          <p:cNvPr id="3" name="Picture 2" descr="http://upload.wikimedia.org/wikipedia/commons/thumb/2/29/Abigail_Smith_Adams_by_Gilbert_Stuart.jpeg/220px-Abigail_Smith_Adams_by_Gilbert_Stuart.jpe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286000"/>
            <a:ext cx="3121025" cy="3801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8740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1"/>
            <a:ext cx="8686800" cy="3046988"/>
          </a:xfrm>
          <a:prstGeom prst="rect">
            <a:avLst/>
          </a:prstGeom>
        </p:spPr>
        <p:txBody>
          <a:bodyPr wrap="square">
            <a:spAutoFit/>
          </a:bodyPr>
          <a:lstStyle/>
          <a:p>
            <a:pPr lvl="0" algn="ctr"/>
            <a:r>
              <a:rPr lang="en-US" sz="4000" b="1" dirty="0">
                <a:solidFill>
                  <a:srgbClr val="FFFF00"/>
                </a:solidFill>
              </a:rPr>
              <a:t>Women’s Rights </a:t>
            </a:r>
            <a:r>
              <a:rPr lang="en-US" sz="4000" b="1" dirty="0" smtClean="0">
                <a:solidFill>
                  <a:srgbClr val="FFFF00"/>
                </a:solidFill>
              </a:rPr>
              <a:t>Movement</a:t>
            </a:r>
          </a:p>
          <a:p>
            <a:pPr lvl="0" algn="ctr"/>
            <a:endParaRPr lang="en-US" sz="4000" b="1" dirty="0">
              <a:solidFill>
                <a:srgbClr val="FFFF00"/>
              </a:solidFill>
            </a:endParaRPr>
          </a:p>
          <a:p>
            <a:pPr marL="457200" lvl="0" indent="-457200">
              <a:buFont typeface="Arial"/>
              <a:buChar char="•"/>
            </a:pPr>
            <a:r>
              <a:rPr lang="en-US" sz="2800" b="1" dirty="0">
                <a:solidFill>
                  <a:srgbClr val="FFFF00"/>
                </a:solidFill>
              </a:rPr>
              <a:t>Abolition – A training ground for women’s rights</a:t>
            </a:r>
          </a:p>
          <a:p>
            <a:pPr marL="457200" lvl="0" indent="-457200">
              <a:buFont typeface="Arial"/>
              <a:buChar char="•"/>
            </a:pPr>
            <a:r>
              <a:rPr lang="en-US" sz="2800" b="1" dirty="0" smtClean="0">
                <a:solidFill>
                  <a:srgbClr val="FFFF00"/>
                </a:solidFill>
              </a:rPr>
              <a:t>Abigail </a:t>
            </a:r>
            <a:r>
              <a:rPr lang="en-US" sz="2800" b="1" dirty="0">
                <a:solidFill>
                  <a:srgbClr val="FFFF00"/>
                </a:solidFill>
              </a:rPr>
              <a:t>Adams </a:t>
            </a:r>
          </a:p>
          <a:p>
            <a:pPr marL="457200" lvl="0" indent="-457200">
              <a:buFont typeface="Arial"/>
              <a:buChar char="•"/>
            </a:pPr>
            <a:r>
              <a:rPr lang="en-US" sz="2800" b="1" dirty="0" smtClean="0">
                <a:solidFill>
                  <a:srgbClr val="FFFF00"/>
                </a:solidFill>
              </a:rPr>
              <a:t>Seneca </a:t>
            </a:r>
            <a:r>
              <a:rPr lang="en-US" sz="2800" b="1" dirty="0">
                <a:solidFill>
                  <a:srgbClr val="FFFF00"/>
                </a:solidFill>
              </a:rPr>
              <a:t>Falls Convention</a:t>
            </a:r>
          </a:p>
          <a:p>
            <a:pPr lvl="0"/>
            <a:r>
              <a:rPr lang="en-US" sz="2800" b="1" dirty="0" smtClean="0">
                <a:solidFill>
                  <a:srgbClr val="FFFF00"/>
                </a:solidFill>
              </a:rPr>
              <a:t>		Declaration </a:t>
            </a:r>
            <a:r>
              <a:rPr lang="en-US" sz="2800" b="1" dirty="0">
                <a:solidFill>
                  <a:srgbClr val="FFFF00"/>
                </a:solidFill>
              </a:rPr>
              <a:t>of </a:t>
            </a:r>
            <a:r>
              <a:rPr lang="en-US" sz="2800" b="1" dirty="0" smtClean="0">
                <a:solidFill>
                  <a:srgbClr val="FFFF00"/>
                </a:solidFill>
              </a:rPr>
              <a:t>Sentiments</a:t>
            </a:r>
            <a:endParaRPr lang="en-US" sz="2800" b="1" dirty="0">
              <a:solidFill>
                <a:srgbClr val="FFFF00"/>
              </a:solidFill>
            </a:endParaRPr>
          </a:p>
        </p:txBody>
      </p:sp>
    </p:spTree>
    <p:extLst>
      <p:ext uri="{BB962C8B-B14F-4D97-AF65-F5344CB8AC3E}">
        <p14:creationId xmlns:p14="http://schemas.microsoft.com/office/powerpoint/2010/main" val="16964451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1"/>
            <a:ext cx="8686800" cy="3477875"/>
          </a:xfrm>
          <a:prstGeom prst="rect">
            <a:avLst/>
          </a:prstGeom>
        </p:spPr>
        <p:txBody>
          <a:bodyPr wrap="square">
            <a:spAutoFit/>
          </a:bodyPr>
          <a:lstStyle/>
          <a:p>
            <a:pPr lvl="0" algn="ctr"/>
            <a:r>
              <a:rPr lang="en-US" sz="4000" b="1" dirty="0">
                <a:solidFill>
                  <a:srgbClr val="FFFF00"/>
                </a:solidFill>
              </a:rPr>
              <a:t>Women’s Rights </a:t>
            </a:r>
            <a:r>
              <a:rPr lang="en-US" sz="4000" b="1" dirty="0" smtClean="0">
                <a:solidFill>
                  <a:srgbClr val="FFFF00"/>
                </a:solidFill>
              </a:rPr>
              <a:t>Movement</a:t>
            </a:r>
          </a:p>
          <a:p>
            <a:pPr lvl="0" algn="ctr"/>
            <a:endParaRPr lang="en-US" sz="4000" b="1" dirty="0">
              <a:solidFill>
                <a:srgbClr val="FFFF00"/>
              </a:solidFill>
            </a:endParaRPr>
          </a:p>
          <a:p>
            <a:pPr marL="457200" lvl="0" indent="-457200">
              <a:buFont typeface="Arial"/>
              <a:buChar char="•"/>
            </a:pPr>
            <a:r>
              <a:rPr lang="en-US" sz="2800" b="1" dirty="0">
                <a:solidFill>
                  <a:srgbClr val="FFFF00"/>
                </a:solidFill>
              </a:rPr>
              <a:t>Abolition – A training ground for women’s rights</a:t>
            </a:r>
          </a:p>
          <a:p>
            <a:pPr marL="457200" lvl="0" indent="-457200">
              <a:buFont typeface="Arial"/>
              <a:buChar char="•"/>
            </a:pPr>
            <a:r>
              <a:rPr lang="en-US" sz="2800" b="1" dirty="0" smtClean="0">
                <a:solidFill>
                  <a:srgbClr val="FFFF00"/>
                </a:solidFill>
              </a:rPr>
              <a:t>Abigail </a:t>
            </a:r>
            <a:r>
              <a:rPr lang="en-US" sz="2800" b="1" dirty="0">
                <a:solidFill>
                  <a:srgbClr val="FFFF00"/>
                </a:solidFill>
              </a:rPr>
              <a:t>Adams </a:t>
            </a:r>
          </a:p>
          <a:p>
            <a:pPr marL="457200" lvl="0" indent="-457200">
              <a:buFont typeface="Arial"/>
              <a:buChar char="•"/>
            </a:pPr>
            <a:r>
              <a:rPr lang="en-US" sz="2800" b="1" dirty="0" smtClean="0">
                <a:solidFill>
                  <a:srgbClr val="FFFF00"/>
                </a:solidFill>
              </a:rPr>
              <a:t>Seneca </a:t>
            </a:r>
            <a:r>
              <a:rPr lang="en-US" sz="2800" b="1" dirty="0">
                <a:solidFill>
                  <a:srgbClr val="FFFF00"/>
                </a:solidFill>
              </a:rPr>
              <a:t>Falls Convention</a:t>
            </a:r>
          </a:p>
          <a:p>
            <a:pPr lvl="0"/>
            <a:r>
              <a:rPr lang="en-US" sz="2800" b="1" dirty="0" smtClean="0">
                <a:solidFill>
                  <a:srgbClr val="FFFF00"/>
                </a:solidFill>
              </a:rPr>
              <a:t>		Declaration </a:t>
            </a:r>
            <a:r>
              <a:rPr lang="en-US" sz="2800" b="1" dirty="0">
                <a:solidFill>
                  <a:srgbClr val="FFFF00"/>
                </a:solidFill>
              </a:rPr>
              <a:t>of Sentiments</a:t>
            </a:r>
          </a:p>
          <a:p>
            <a:pPr marL="457200" lvl="0" indent="-457200">
              <a:buFont typeface="Arial"/>
              <a:buChar char="•"/>
            </a:pPr>
            <a:r>
              <a:rPr lang="en-US" sz="2800" b="1" dirty="0" err="1" smtClean="0">
                <a:solidFill>
                  <a:srgbClr val="FFFF00"/>
                </a:solidFill>
              </a:rPr>
              <a:t>Lucretia</a:t>
            </a:r>
            <a:r>
              <a:rPr lang="en-US" sz="2800" b="1" dirty="0" smtClean="0">
                <a:solidFill>
                  <a:srgbClr val="FFFF00"/>
                </a:solidFill>
              </a:rPr>
              <a:t> Mott</a:t>
            </a:r>
            <a:endParaRPr lang="en-US" sz="2800" b="1" dirty="0">
              <a:solidFill>
                <a:srgbClr val="FFFF00"/>
              </a:solidFill>
            </a:endParaRPr>
          </a:p>
        </p:txBody>
      </p:sp>
      <p:pic>
        <p:nvPicPr>
          <p:cNvPr id="3" name="Picture 4" descr="http://www.biography.com/imported/images/Biography/Images/Profiles/M/Lucretia-Mott-9416590-1-40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706476"/>
            <a:ext cx="2895600"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14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762000"/>
            <a:ext cx="8458200" cy="1015663"/>
          </a:xfrm>
          <a:prstGeom prst="rect">
            <a:avLst/>
          </a:prstGeom>
          <a:noFill/>
        </p:spPr>
        <p:txBody>
          <a:bodyPr wrap="square" rtlCol="0">
            <a:spAutoFit/>
          </a:bodyPr>
          <a:lstStyle/>
          <a:p>
            <a:pPr algn="ctr"/>
            <a:r>
              <a:rPr lang="en-US" sz="6000" dirty="0" smtClean="0"/>
              <a:t>Vocabulary</a:t>
            </a:r>
            <a:endParaRPr lang="en-US" sz="6000" dirty="0"/>
          </a:p>
        </p:txBody>
      </p:sp>
      <p:sp>
        <p:nvSpPr>
          <p:cNvPr id="3" name="TextBox 2"/>
          <p:cNvSpPr txBox="1"/>
          <p:nvPr/>
        </p:nvSpPr>
        <p:spPr>
          <a:xfrm>
            <a:off x="4876800" y="3124200"/>
            <a:ext cx="4087091" cy="2062103"/>
          </a:xfrm>
          <a:prstGeom prst="rect">
            <a:avLst/>
          </a:prstGeom>
          <a:noFill/>
        </p:spPr>
        <p:txBody>
          <a:bodyPr wrap="square" rtlCol="0">
            <a:spAutoFit/>
          </a:bodyPr>
          <a:lstStyle/>
          <a:p>
            <a:pPr marL="285750" indent="-285750">
              <a:buFont typeface="Arial" panose="020B0604020202020204" pitchFamily="34" charset="0"/>
              <a:buChar char="•"/>
            </a:pPr>
            <a:r>
              <a:rPr lang="en-US" sz="3200" b="1" dirty="0" smtClean="0">
                <a:solidFill>
                  <a:srgbClr val="FFFF00"/>
                </a:solidFill>
                <a:latin typeface="Times New Roman" panose="02020603050405020304" pitchFamily="18" charset="0"/>
                <a:cs typeface="Times New Roman" panose="02020603050405020304" pitchFamily="18" charset="0"/>
              </a:rPr>
              <a:t>Poorly built, overcrowded housing where many immigrants lived</a:t>
            </a:r>
            <a:endParaRPr lang="en-US" sz="3200" b="1" dirty="0">
              <a:solidFill>
                <a:srgbClr val="FFFF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828800" y="1777663"/>
            <a:ext cx="5410200" cy="1015663"/>
          </a:xfrm>
          <a:prstGeom prst="rect">
            <a:avLst/>
          </a:prstGeom>
          <a:noFill/>
        </p:spPr>
        <p:txBody>
          <a:bodyPr wrap="square" rtlCol="0">
            <a:spAutoFit/>
          </a:bodyPr>
          <a:lstStyle/>
          <a:p>
            <a:pPr algn="ctr"/>
            <a:r>
              <a:rPr lang="en-US" sz="6000" b="1" dirty="0" smtClean="0">
                <a:solidFill>
                  <a:srgbClr val="FFFF00"/>
                </a:solidFill>
                <a:latin typeface="Times New Roman" panose="02020603050405020304" pitchFamily="18" charset="0"/>
                <a:cs typeface="Times New Roman" panose="02020603050405020304" pitchFamily="18" charset="0"/>
              </a:rPr>
              <a:t>Tenements</a:t>
            </a:r>
            <a:endParaRPr lang="en-US" sz="6000" b="1" dirty="0">
              <a:solidFill>
                <a:srgbClr val="FFFF00"/>
              </a:solidFill>
              <a:latin typeface="Times New Roman" panose="02020603050405020304" pitchFamily="18" charset="0"/>
              <a:cs typeface="Times New Roman" panose="02020603050405020304" pitchFamily="18" charset="0"/>
            </a:endParaRPr>
          </a:p>
        </p:txBody>
      </p:sp>
      <p:pic>
        <p:nvPicPr>
          <p:cNvPr id="3074" name="Picture 2" descr="http://theselvedgeyard.files.wordpress.com/2011/02/be002181.jpg?w=600&amp;h=475">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3124200"/>
            <a:ext cx="4532058" cy="3590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875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1"/>
            <a:ext cx="8686800" cy="3908762"/>
          </a:xfrm>
          <a:prstGeom prst="rect">
            <a:avLst/>
          </a:prstGeom>
        </p:spPr>
        <p:txBody>
          <a:bodyPr wrap="square">
            <a:spAutoFit/>
          </a:bodyPr>
          <a:lstStyle/>
          <a:p>
            <a:pPr lvl="0" algn="ctr"/>
            <a:r>
              <a:rPr lang="en-US" sz="4000" b="1" dirty="0">
                <a:solidFill>
                  <a:srgbClr val="FFFF00"/>
                </a:solidFill>
              </a:rPr>
              <a:t>Women’s Rights </a:t>
            </a:r>
            <a:r>
              <a:rPr lang="en-US" sz="4000" b="1" dirty="0" smtClean="0">
                <a:solidFill>
                  <a:srgbClr val="FFFF00"/>
                </a:solidFill>
              </a:rPr>
              <a:t>Movement</a:t>
            </a:r>
          </a:p>
          <a:p>
            <a:pPr lvl="0" algn="ctr"/>
            <a:endParaRPr lang="en-US" sz="4000" b="1" dirty="0">
              <a:solidFill>
                <a:srgbClr val="FFFF00"/>
              </a:solidFill>
            </a:endParaRPr>
          </a:p>
          <a:p>
            <a:pPr marL="457200" lvl="0" indent="-457200">
              <a:buFont typeface="Arial"/>
              <a:buChar char="•"/>
            </a:pPr>
            <a:r>
              <a:rPr lang="en-US" sz="2800" b="1" dirty="0">
                <a:solidFill>
                  <a:srgbClr val="FFFF00"/>
                </a:solidFill>
              </a:rPr>
              <a:t>Abolition – A training ground for women’s rights</a:t>
            </a:r>
          </a:p>
          <a:p>
            <a:pPr marL="457200" lvl="0" indent="-457200">
              <a:buFont typeface="Arial"/>
              <a:buChar char="•"/>
            </a:pPr>
            <a:r>
              <a:rPr lang="en-US" sz="2800" b="1" dirty="0" smtClean="0">
                <a:solidFill>
                  <a:srgbClr val="FFFF00"/>
                </a:solidFill>
              </a:rPr>
              <a:t>Abigail </a:t>
            </a:r>
            <a:r>
              <a:rPr lang="en-US" sz="2800" b="1" dirty="0">
                <a:solidFill>
                  <a:srgbClr val="FFFF00"/>
                </a:solidFill>
              </a:rPr>
              <a:t>Adams </a:t>
            </a:r>
          </a:p>
          <a:p>
            <a:pPr marL="457200" lvl="0" indent="-457200">
              <a:buFont typeface="Arial"/>
              <a:buChar char="•"/>
            </a:pPr>
            <a:r>
              <a:rPr lang="en-US" sz="2800" b="1" dirty="0" smtClean="0">
                <a:solidFill>
                  <a:srgbClr val="FFFF00"/>
                </a:solidFill>
              </a:rPr>
              <a:t>Seneca </a:t>
            </a:r>
            <a:r>
              <a:rPr lang="en-US" sz="2800" b="1" dirty="0">
                <a:solidFill>
                  <a:srgbClr val="FFFF00"/>
                </a:solidFill>
              </a:rPr>
              <a:t>Falls Convention</a:t>
            </a:r>
          </a:p>
          <a:p>
            <a:pPr lvl="0"/>
            <a:r>
              <a:rPr lang="en-US" sz="2800" b="1" dirty="0" smtClean="0">
                <a:solidFill>
                  <a:srgbClr val="FFFF00"/>
                </a:solidFill>
              </a:rPr>
              <a:t>		Declaration </a:t>
            </a:r>
            <a:r>
              <a:rPr lang="en-US" sz="2800" b="1" dirty="0">
                <a:solidFill>
                  <a:srgbClr val="FFFF00"/>
                </a:solidFill>
              </a:rPr>
              <a:t>of Sentiments</a:t>
            </a:r>
          </a:p>
          <a:p>
            <a:pPr marL="457200" lvl="0" indent="-457200">
              <a:buFont typeface="Arial"/>
              <a:buChar char="•"/>
            </a:pPr>
            <a:r>
              <a:rPr lang="en-US" sz="2800" b="1" dirty="0" err="1" smtClean="0">
                <a:solidFill>
                  <a:srgbClr val="FFFF00"/>
                </a:solidFill>
              </a:rPr>
              <a:t>Lucretia</a:t>
            </a:r>
            <a:r>
              <a:rPr lang="en-US" sz="2800" b="1" dirty="0" smtClean="0">
                <a:solidFill>
                  <a:srgbClr val="FFFF00"/>
                </a:solidFill>
              </a:rPr>
              <a:t> </a:t>
            </a:r>
            <a:r>
              <a:rPr lang="en-US" sz="2800" b="1" dirty="0">
                <a:solidFill>
                  <a:srgbClr val="FFFF00"/>
                </a:solidFill>
              </a:rPr>
              <a:t>Mott</a:t>
            </a:r>
          </a:p>
          <a:p>
            <a:pPr marL="457200" lvl="0" indent="-457200">
              <a:buFont typeface="Arial"/>
              <a:buChar char="•"/>
            </a:pPr>
            <a:r>
              <a:rPr lang="en-US" sz="2800" b="1" dirty="0" smtClean="0">
                <a:solidFill>
                  <a:srgbClr val="FFFF00"/>
                </a:solidFill>
              </a:rPr>
              <a:t>Elizabeth </a:t>
            </a:r>
            <a:r>
              <a:rPr lang="en-US" sz="2800" b="1" dirty="0">
                <a:solidFill>
                  <a:srgbClr val="FFFF00"/>
                </a:solidFill>
              </a:rPr>
              <a:t>Cady </a:t>
            </a:r>
            <a:r>
              <a:rPr lang="en-US" sz="2800" b="1" dirty="0" smtClean="0">
                <a:solidFill>
                  <a:srgbClr val="FFFF00"/>
                </a:solidFill>
              </a:rPr>
              <a:t>Stanton</a:t>
            </a:r>
          </a:p>
        </p:txBody>
      </p:sp>
      <p:pic>
        <p:nvPicPr>
          <p:cNvPr id="3" name="Picture 6" descr="http://upload.wikimedia.org/wikipedia/commons/thumb/d/da/Elizabeth_Stanton.jpg/200px-Elizabeth_Stanton.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819400"/>
            <a:ext cx="2590800" cy="378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324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1"/>
            <a:ext cx="8686800" cy="4339650"/>
          </a:xfrm>
          <a:prstGeom prst="rect">
            <a:avLst/>
          </a:prstGeom>
        </p:spPr>
        <p:txBody>
          <a:bodyPr wrap="square">
            <a:spAutoFit/>
          </a:bodyPr>
          <a:lstStyle/>
          <a:p>
            <a:pPr lvl="0" algn="ctr"/>
            <a:r>
              <a:rPr lang="en-US" sz="4000" b="1" dirty="0">
                <a:solidFill>
                  <a:srgbClr val="FFFF00"/>
                </a:solidFill>
              </a:rPr>
              <a:t>Women’s Rights </a:t>
            </a:r>
            <a:r>
              <a:rPr lang="en-US" sz="4000" b="1" dirty="0" smtClean="0">
                <a:solidFill>
                  <a:srgbClr val="FFFF00"/>
                </a:solidFill>
              </a:rPr>
              <a:t>Movement</a:t>
            </a:r>
          </a:p>
          <a:p>
            <a:pPr lvl="0" algn="ctr"/>
            <a:endParaRPr lang="en-US" sz="4000" b="1" dirty="0">
              <a:solidFill>
                <a:srgbClr val="FFFF00"/>
              </a:solidFill>
            </a:endParaRPr>
          </a:p>
          <a:p>
            <a:pPr marL="457200" lvl="0" indent="-457200">
              <a:buFont typeface="Arial"/>
              <a:buChar char="•"/>
            </a:pPr>
            <a:r>
              <a:rPr lang="en-US" sz="2800" b="1" dirty="0">
                <a:solidFill>
                  <a:srgbClr val="FFFF00"/>
                </a:solidFill>
              </a:rPr>
              <a:t>Abolition – A training ground for women’s rights</a:t>
            </a:r>
          </a:p>
          <a:p>
            <a:pPr marL="457200" lvl="0" indent="-457200">
              <a:buFont typeface="Arial"/>
              <a:buChar char="•"/>
            </a:pPr>
            <a:r>
              <a:rPr lang="en-US" sz="2800" b="1" dirty="0" smtClean="0">
                <a:solidFill>
                  <a:srgbClr val="FFFF00"/>
                </a:solidFill>
              </a:rPr>
              <a:t>Abigail </a:t>
            </a:r>
            <a:r>
              <a:rPr lang="en-US" sz="2800" b="1" dirty="0">
                <a:solidFill>
                  <a:srgbClr val="FFFF00"/>
                </a:solidFill>
              </a:rPr>
              <a:t>Adams </a:t>
            </a:r>
          </a:p>
          <a:p>
            <a:pPr marL="457200" lvl="0" indent="-457200">
              <a:buFont typeface="Arial"/>
              <a:buChar char="•"/>
            </a:pPr>
            <a:r>
              <a:rPr lang="en-US" sz="2800" b="1" dirty="0" smtClean="0">
                <a:solidFill>
                  <a:srgbClr val="FFFF00"/>
                </a:solidFill>
              </a:rPr>
              <a:t>Seneca </a:t>
            </a:r>
            <a:r>
              <a:rPr lang="en-US" sz="2800" b="1" dirty="0">
                <a:solidFill>
                  <a:srgbClr val="FFFF00"/>
                </a:solidFill>
              </a:rPr>
              <a:t>Falls Convention</a:t>
            </a:r>
          </a:p>
          <a:p>
            <a:pPr lvl="0"/>
            <a:r>
              <a:rPr lang="en-US" sz="2800" b="1" dirty="0" smtClean="0">
                <a:solidFill>
                  <a:srgbClr val="FFFF00"/>
                </a:solidFill>
              </a:rPr>
              <a:t>		Declaration </a:t>
            </a:r>
            <a:r>
              <a:rPr lang="en-US" sz="2800" b="1" dirty="0">
                <a:solidFill>
                  <a:srgbClr val="FFFF00"/>
                </a:solidFill>
              </a:rPr>
              <a:t>of Sentiments</a:t>
            </a:r>
          </a:p>
          <a:p>
            <a:pPr marL="457200" lvl="0" indent="-457200">
              <a:buFont typeface="Arial"/>
              <a:buChar char="•"/>
            </a:pPr>
            <a:r>
              <a:rPr lang="en-US" sz="2800" b="1" dirty="0" err="1" smtClean="0">
                <a:solidFill>
                  <a:srgbClr val="FFFF00"/>
                </a:solidFill>
              </a:rPr>
              <a:t>Lucretia</a:t>
            </a:r>
            <a:r>
              <a:rPr lang="en-US" sz="2800" b="1" dirty="0" smtClean="0">
                <a:solidFill>
                  <a:srgbClr val="FFFF00"/>
                </a:solidFill>
              </a:rPr>
              <a:t> </a:t>
            </a:r>
            <a:r>
              <a:rPr lang="en-US" sz="2800" b="1" dirty="0">
                <a:solidFill>
                  <a:srgbClr val="FFFF00"/>
                </a:solidFill>
              </a:rPr>
              <a:t>Mott</a:t>
            </a:r>
          </a:p>
          <a:p>
            <a:pPr marL="457200" lvl="0" indent="-457200">
              <a:buFont typeface="Arial"/>
              <a:buChar char="•"/>
            </a:pPr>
            <a:r>
              <a:rPr lang="en-US" sz="2800" b="1" dirty="0" smtClean="0">
                <a:solidFill>
                  <a:srgbClr val="FFFF00"/>
                </a:solidFill>
              </a:rPr>
              <a:t>Elizabeth </a:t>
            </a:r>
            <a:r>
              <a:rPr lang="en-US" sz="2800" b="1" dirty="0">
                <a:solidFill>
                  <a:srgbClr val="FFFF00"/>
                </a:solidFill>
              </a:rPr>
              <a:t>Cady </a:t>
            </a:r>
            <a:r>
              <a:rPr lang="en-US" sz="2800" b="1" dirty="0" smtClean="0">
                <a:solidFill>
                  <a:srgbClr val="FFFF00"/>
                </a:solidFill>
              </a:rPr>
              <a:t>Stanton</a:t>
            </a:r>
          </a:p>
          <a:p>
            <a:pPr marL="457200" lvl="0" indent="-457200">
              <a:buFont typeface="Arial"/>
              <a:buChar char="•"/>
            </a:pPr>
            <a:r>
              <a:rPr lang="en-US" sz="2800" b="1" dirty="0" smtClean="0">
                <a:solidFill>
                  <a:srgbClr val="FFFF00"/>
                </a:solidFill>
              </a:rPr>
              <a:t>19</a:t>
            </a:r>
            <a:r>
              <a:rPr lang="en-US" sz="2800" b="1" baseline="30000" dirty="0" smtClean="0">
                <a:solidFill>
                  <a:srgbClr val="FFFF00"/>
                </a:solidFill>
              </a:rPr>
              <a:t>th</a:t>
            </a:r>
            <a:r>
              <a:rPr lang="en-US" sz="2800" b="1" dirty="0" smtClean="0">
                <a:solidFill>
                  <a:srgbClr val="FFFF00"/>
                </a:solidFill>
              </a:rPr>
              <a:t> Amendment to the US Constitution</a:t>
            </a:r>
          </a:p>
        </p:txBody>
      </p:sp>
    </p:spTree>
    <p:extLst>
      <p:ext uri="{BB962C8B-B14F-4D97-AF65-F5344CB8AC3E}">
        <p14:creationId xmlns:p14="http://schemas.microsoft.com/office/powerpoint/2010/main" val="27436836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855049" y="4522226"/>
            <a:ext cx="3061226" cy="2188386"/>
          </a:xfrm>
          <a:prstGeom prst="rect">
            <a:avLst/>
          </a:prstGeom>
        </p:spPr>
      </p:pic>
      <p:sp>
        <p:nvSpPr>
          <p:cNvPr id="3" name="AutoShape 2" descr="data:image/jpeg;base64,/9j/4AAQSkZJRgABAQAAAQABAAD/2wCEAAkGBxQSEhUUEhQVFRQXGBgXGRcXGBgXFxcaFhUdGxgYHR8dHCggGRolHBgZITEhJiorLi4uGR8zODMsNygtLisBCgoKDA0MDw0PFCwZFBkrKyw3LCwsKyssKyssLCsrKysrKywrKysrKyssKysrKysrKysrKyssKysrKysrLCsrLP/AABEIAQMAwwMBIgACEQEDEQH/xAAcAAABBQEBAQAAAAAAAAAAAAAAAQQFBgcDAgj/xABIEAACAgEDAQYEAwYBBwoHAAABAgMRAAQSITEFBhMiQVEyYXGBB5GhFCNCUrHB0QgVJDNigvAWQ1NjcnSSsrPxNHODk6LS4f/EABYBAQEBAAAAAAAAAAAAAAAAAAABAv/EABYRAQEBAAAAAAAAAAAAAAAAAAARAf/aAAwDAQACEQMRAD8A3HDDDAMMMMAwwwwDDDDAMMMMAwwzhNqgprlm/lUWfv7D64HfDOZB49PfiznhQ4bqpWulENf1uiMDvhjWPWjdtYFG5oH1ANWD0P0645wFwwwwDDDEvAXDEvFwDDDDAMMMMAwwwwDDEvC8BcMMMAwwwwDDDDAj+3NcIYWcuE6LuNUu41u561d18srfZ/eJi1eG0QcSeEJFJkmKL/rH22UH/bA6gfLPXfHtZFYI4UBeQXrbdDcwv+RGvcffizlL7N7Hm7TvdI8ELuZIgqkSs0ZG+Z2FbEJIpQSbr2OBaT3gkiDvImrEcIG8qI3Vy4B3jm9oFjb6EY97P7dkMixrIsjMxLbqAhUKxCnnmTy8qL9T0xrN3PhjAQ6OOaNvibzOwJNksCQaJ5sEmzjbWdhxboxFEdMyMJFVAU8UxqQBZvfS2KoGrwLJ2H2wmtioj4lPmAOx1uiyMRyt9Dkp2bKSlP8AGvlb6j1+hFH75nPdvtltwh1xI1CeSPUFaHh+XaxrhWLNVnhqPSiBce63aIl3hmYzAeZWUqdgdxFJXsy+o4O0+2BYMMS8XAMMMMAwwwwDDDDAMMMMAwwwwErCsXDAKwwwwDDEOLgGGGGBlH4q9mVHqHUNuCs4J6PujIccmqC7fyA9Mlvwt1zPoYp5CNz2BZAARXIVB+Rb6nHH4tQhtGN+4IWCsVsEByAeb4sWObHOZf2brI10Z00UczukrrG8khhjW2ZonI4ZTR6epXCNx7a7ei0oDSbmLdFQX9SfRR8yRjDQdu6bWrtaWA7mOxVkBcFTQIPo4/2cjuy+6/7T2d+z6t2L+YeICd4DCx5jy1X1PXJTu73S0+ks7ImckHf4Sq1gfFfJv6VgUT8RtZqQ5SOB2k0+2Tx6QRFarc1mmHmJqrDLYGXbsjVDfDIGZ98axyE9A20NGW6eYksOnO7JjtfSQyxP4yK6bHDWAfLtO6v1zNmQJPppFYjSkCfwNreKoVSyfI+RUJuiKrq2BrGLeRvZ3bcE/Ebgk8gWLIoG+vsckcAwBwwwFvEwxawC8BiYYC3hiYYHrDDDCjDDDAMQ4uecBcXEGLgGGGGAz7W7Nj1MTwzLujcUw98xFJ/8ya6QvCPBdlhO/czOt7o5wWY7qsqarpm9ZXO+fdzS6yNTqztWI79+4LtHVgSfQgfpgUqL8UBE8paPcrgsrh12hlJWqJBZfhvbZGWDSah9VFHJpyGkGySXUeG0ccnqUjUkluOPUD3vMsn7W0UOpZFJOnjctA7K24cbXU/xH5MfiHXpZ1Pu12h2fo4EZNSrNON4uQySSHgkKpJb1HHphE72+tacxXRlOzjqFbmQj6IG+9e+UaF5yZ541D2ouKyJFSSNbCg1RRBXPy6ZIdotNq1kaHULFNu4oA+HEtMUtgaYjaWeuLUD1yN7HkbVPLHPA8McKRBy/BkUruaA7QOZGKuaPKkCuuUdeyp4YdBQdXhWVhp4t3nYo/7tVZPMF45JskDrXWVi7wPppI0kEjTO/miZx8EhFMm5toC2Op9COSRkP3n0tK0yqP2ndF+xoqGNFBNliteYIqFmHNBfS8dQOjxvEgOrnkQNqZ2QMEU+gA+Xwovpz1wVftLr45CVVhuX4l9Rf/Hpjusy+GddMYtKkzS6Peo8dVcyadh5liLqKtjxuPmHQg3ly7vdsCQtC8qSSJyGXjxEJ4aqreOjAdDXS8Cdz0M84ZAYYYXgGGGGB6wwwwowwwwDPOKTnGSYD8xgd8MMMAwwwwGvaetWGGSV/hjRnP0VSf7ZgPfbtSacE6p9xOySOMcRAEj92AOp5Xzcnr9M2T8QyP8AN86kgBwEN9NrEbr/AN28wPRxAy6eDWzAQxoZI3Qve8qGVS3JBBIrj1GBfNfqF7ShigEcWneNQJtouWJlaysQBFeRd2831yH7Inj7M18037MjRiOMK7FUAMhbbbtwsjbW83rXNdcsH4ddis2qinmVvF/ZZZJCwBYtqJAFF1TUFb8899+lj8JjQO7VeT0oaSPwx05NNu/PCJPtTWB9Q8qIRIdsUdWAxRd7F6H7yKMm2PSwB6HI+bs9X1DGCVo9LBGG1GpDFvHlkbdwOfEPHT03ADIaXvBqItPHMIwsG86cMoLuCGLSMFAshnAXcWonr1yz9l6GeGOISJGiqwbT6VCXfjo8tUGoEWADTGweBlHc6+VtUR5v2h1IjjWysMKH47raGfcCSehXbztOOeyezEijKaInx4fLMzcNIx8zbqADMwJpgKHFVVYw1HZExgGqgmvWsSX2mvEXxSx0/HQqBsBqxXvzkVqO9I1xiHZ5XTyojHUuwNRRCx4LVRLFzx6g7vnlRP6PVxapX/YnVo2DftCNToCwNkK3/OEg2D1F3zjWbVLp44yG3woxlhm5QMRQ8MkClHJFfxfbOI1UOliUaaEh2Zt0DqzMSnDS6jbwijg2eCCPfHMaiUxmePfM6b4008jIhdq3FlvYCi+GQxurPUjAuHYHaq6mJZB19QeoI6gj0INg/MHJLMz7LnbRaopIzyzt+91DGqRCSA25VVWUqvSg24X65pmRRiYuJjAYYl4ZR0xLzmZhieKD05zKupOeC2Gz3xDEPbA4y6hR8TKBjJJvFcCNSVBG5z04N0Pc5IHRxnqin7Z2CACgKHywFGLnkZ6wDDDDAzr8ZA7QRIj7NpeY+zCNK2k8gA7z1GZT2aTqNDqjLtDw/vFG0h08JeCCR67SAf8AZrNU/EyeNpfAkYgHSTPa8sBdMaqugsAnnafbMw7wSnTRsqUAVKRMQSssM53SxPfQqfMCTdMcI0r8IoZFjm1WpL75mCKGNqscQLL9PiOV38VNQ8celcFbJ1JoEc2Eb/zf1x/2X33j0OnOn1cVPb7Wit1Zn86HpwjKw2kE8A+xyb726YbdAXAAAO5uKBMFP8txUkA5cFY7tTwSSJTeLo9LErEhT4hlUEDcb5BYOwXrbLkhJr27PeDVsSySxskcHmZ1Wy4ABF7yOfqCOmRKppuz5A0ziPTOySSxIAQdQELpElUQiKFs1VyAZQu3+802qmLbyBvPhRg7VXea+3HHHT88o0HvB3tTxidIs4aUhZSu3dIBX+pF2snoWNEKCfQY/fs1xpzqdCYEmcK87MC0K2CxcWPMygLf0uucr3YmjfQNGwZJZAjGZhcg0ymiY0NnojFnYdLVfXJjSdpBFCaOEzQRblBLlYNzsAzyfzgW3lUm/KOBzgGkM08Uc6yiKBwqSyTNvkn27mLVXVWJ44FcEcDOmt7SqpoJdn7OCys9LJK5pHBSzsRtr9R6Cs791eyFgEIlV5JmEjRRugWGFd/7xyVJUWxNckkV947R6X9q/aRPu08PjGaRyiqxCi4paK9b4ANjarWLIOES+j7WDk+DE8v7QfDkWVqBVlJjcsR5SpJXn5VzWabowQihviAAP1AzBO7oLPLFDufySeGNxEbtyUW+kZIPiKfdSPQZpP4a9ou0IWZjvJZSrBrDLV9efe/n0yKvIxc856XJqkrExcMqFOJWLeJkUuGGGAXjfUa6NDTMAa3HrwB6k9FHzOcu03bygMVB3EkdfKtgX6ZSJ9Yw1SaOJgr3X77dINQGS3f4gWC0wAviugBGBe01sbcrIhHXhgf752gnVxaMGHuDYyjf5p1m1/8ASoi63tjWDavDEKobeasrXyvG3YfeAEWGCTmgQw2sGv4XX1Pp+oyxGjYZCabteXbckQJ/6t7964YCjxnr/P49YJwfmE//AHyKyrvbr6fVaiYEpIaV9huNUDR+DYvghnIPTc95Xu8jpMukihp0dHajtIJVNiizQ8Tm6465O9udgSgvJ+zyxFmmYyxs+pAV5CQWiEq8AGqVW6fLM+7b7D1GnSNmI1EJUpFLEWpGvdRFWGFE7TlQ/gmdtPTMpMbxRyAi2jQS0o9bAtgD7MR6DNq75Tq+lQpexXCHcpHEkbIrAEXasVbpxRz5nn7QdmLuzb2HxcDdRHWh5vhH3GTUnaW4JI5mmDRunhsTtSUg+eOuKB5rgj54wcu8nabyzjxmLFSyGjuFOxLk1/GXJuuDQr0y190uxH0SDV6lNzyKpgW7lQ2QAVI4d1orz0PNZHyxovg6lY9PI4VFPMhQFB5J9q/GoCkMP5gLr1eDUBFd5TLNqAajaeYrFK1HdSIy2lE8l66AA2RgSfYXaVDU6JohJt33Fp337gTxG0lcqnPHTgkkZLr+2JassEOlLbhFHsn2+RCBZtACApoACya63kd2drpI9IpjXZ4sRR4htjSNwy+HJtNEqG3E9TtPHTO8fauuTUqIdPRXyKpkC733bwyryGhCshPApR1ByiR02i8YQyzmZ45XQ0825kRkCowG4LtM3t6MPbJX9hWOOJnYEREq7O5JpE83xGiu1t/zCKffKfqOzNdAogZERI6mM26SQNLEyOI93HggNto0QAvrznaTs7VaZI/FkQiVhEi7rUDa7xr4m0NXO1dwIuxx1wifkMKS+J4MiJUao0SnyujOoUheHU7gFHNFvfJLud2pIzKmoAE37Q4HNLIA7b2VT0YN1H8pQ5Ru6+rlk1WkVn1CxPJJCXcKAjBjIY627Q3iqpDcm7HGblpezY4zuCjfzb0NxLG2N+5P9sKfDDAYZnQVhi3hhQcAMTFGAYZw14JjcKSDtaiOoNcHGPdztEzRDd8a0GHr04P3wHnaMJZGC/FVj2Jrofken3yk93dLL/nBGkjdbjla3UjzKVUbbNjhz04OaBjGVqnjuuUcD3u1NfSsBrClSIao75FPPodx+/OVnvj2ECWnjWp4fNxwZYjzt9i6kmifp65cAn7wX6EsPr/wc868U8bUKJ2N9G6fqB+eUZr2F3yB+KULZFK1GxXLDgE8/wBMskfbEZFlg5J4FgdTdn2F+mPpdHAkghniSSCVv3W9AyxydWj5Hl3G2X57h7Zz7U7iQSL+6Z4GBsbTag/MN6fQjIjhL2yFrhVI6r9TxyeozN+8esK6tkQ+ScgPVeWVAXjdR/Cwo2fXJLvfp9ZoIS+o/eRbgBKG3AWDW5TRX+l0MoSdr+YahkLxjlTdW3w2QTewW3T3yiS7Q1MRLtJHGhQIGG0cmdwX238IPn+272yBXQRFAI2ZVJ/eea1Yg9AP4SNrH8s9dp9lS6yZRpUeVFijiEpUr4rKtFwp5NsaB9OCeMtc/cRNH4EE8zPI0TzSxAL4SXtpNw83mZevTyH3wM21elliKhfE2kBh1oEjmq49MeR94pBsVvdN5YWSF3D16Da5HFdBlqlhVUABsKzUoobBZpBXpyT98h9f2YrSAlODYJJroPzwH8nbsf7tmkVhHEuw7rYbYwPCIvliw+L2+mWXuLp37TZpGjMWnDcgMQXIUDZd2V4BboD5R6c5fH2UXnWNFNsQAvUi/X6Drn0v3W7KTQ6aOMLQUdSQSeOSa++UNe2u5cPg/wCjoIZFpwFUbHI52unwuDXqD1ygdrpE0bAgbtQwkQ3R08kcMoEaV5QitGw5AsTj1XLD3578rCpCPtbpa/McGx9K++UTQ9gSdpBShMemREV5HHmlcMXfaL58zN5vpgddNvkZNQ7NHpRJ4kXh+Vy0UZKyFT1A5F9W2DNa7qd8vFEazsp3ojLKBt3lhTcDy8NxanjiwuV3U91A+gbSx2CU/dc026FiyC/TdTKT/tZWtXpHMXjRp4+xwwjVVijdxtZnpfiZask9TVj2g3xCCLBsH2z1lH/DrtRnk1MDWPDKEcFVsjzbQTSj4SQOLJ98vNZAmGLWGAgz1iDFwrhq0JRwOpUgfcZVOzWaKVGHCsVV/nu4B/Ost0q2DzVg8+3zytNGFQbwSRzQ6ttN8ewvLiLQMa6mMGSI+oLfqvT9P0yG7Q7ymJgTHcZIFg+a7qh6eoyYTVLJGJENjr8xzR+hHORXI2NR9R9gK/xGPJ4gwpgCP7+hxhrWI1ERugwYfU2Mkz0wGmt0iSRlJOQ3Hsb9CPZgeQfcDG/Y+pYfuJjc0YFt08RegkH1rn2N/LJAc8HnGPaWj3FJVH72IkqfcEedD8mH6hT6YQ81OmWRSjqGU9QeRkSvdPSXbQI/l2gOAyhfYDoOuTGnlDqGXoQCPvnTCovsru9pdLZ08EURqrRQDXtftmS+Omt7Q1srnyAxorA9I/E2KR7c2x+RzUe+vaf7Po5XHxkeGnvukO0flZP2zLO53YiSGYDgz6cKB7ATOoPz5UX98Iku6nZqyxzxulsp28jm66fb++QXandYxyAp5xTFVHxWVPNcCh0snrmhdmtcIlArxFVmPCkmvMeSAANpP0GM+7faEX+slkRZJifDRmG6iajAF8gLXI9c0lU/up3c8G9TNHUo4AP8Kj+pN8/PJjvn3neGoYwpmIBq727um+unFmsd/iD2vJpqWLaWegCeTuBBIrp0s/bKP2L2azkvISzM+5ma7kJ9fkOmB37D7H8wkl88jfxMLoWSeOldM0HsLSIFcyEKgT6BeaH6n9cr+nQEiuAt1/u9P75oHZWl2aYbuGemI+ZAoYVzm7KKzIy9KAsDobsk5n/eDRpo9Z4bKjafV+JIoqjGzjZMTxQUWXBv1ObAIx/x/wAfLKR+JnYS6iCJiL8CZZSt0ZI+jpfoD5SfpkFM/B+Yx6gEyvL4h8K3PlVAlgAX8W8C+OhHzzbxnzN3ekeKSo2TyT0GHpJfiKTRBPJMXN1d1xn0notQJI0dejqrD6MLH9ciu+GGGB5xRiYYCMOD9Mrs3nsAny8fcc8+45ywTNSk+wP9MrXZUfk+vXkXddRXzH53lweO0oPESlq28wv046/YgCs8LpiAKtdwql4As8nj552SQGcr/ItHn+Imzx9CPrkrCgBF16/TnIjnqydkTGty8E8VuBAP6j9MmMjGgAR1PTffPsxBI/U5300xDBWPVbH1U0R97wrvJGbBX6Ee4/8A5nQjFrEvAiDrU00hWVgkUh3Rsxobz8cf1/iA9bb2x6O04v5x+Rr86rDtHRLMhjccGiCOqsDasPYg8jMx7b7LdXUSuwdL9bVuepB4ojkeowh9+MWsDwQLHuYeMS21WNBYmq6HAs8H3yP/AA81a+FELAlIkFHytQmZ65/+b/XPek1MiMdsrgGhQZqAA49a9zjvT9pzsygSMSWAUGmstwBz6ev54DPtbWMSNHDHNJt8YNHGFLG03qtvQC7X2nrQNck5w1fY7y6OKU6eNNVLq4ZNhryKo2BboVSoSaAFsTXOaF2F2QIjvvc1OC3TczsrO3ysqBXoFUZDfido5f2IvAdpTbuN1tXcLa/l1PyvKKX3w04n10aAhvARt1GxbkcX7gD/APLO+n09Fa9lr8gAP0/XHnYPdFYRUMwnDEl3HL7iDfBPmW69b4GWXSJpo/8AVsjzAFaBA81dT1o36+nyyhl3S0SyTWwvaCfqQRX2y6TxbmjHoCSft0/XIXsTRJpTEobdJIW3cj2JP2uhk9GCXPPAFfrkHcnIbt+FZI5I2JCsvX23Er/e/sMlZD/b+uRmuTcCLrdQ++84Hzb3d7S8HWKY1ZIhNFHJT79xsoz+bqGJuvbPpDugf9EjQ8GPdEf/AKTFB9qUZ8wrrBCkamNUavELc+ciUsvHTePh+VZ9Gfhn2p+06PxSNpZgxHWi0aE18rJrILXhhhgGBwxMo8SGgT7AnM77C7SV9T/o/lDRFzGbUMrG1YCzTA9a6WOvGaNItgj3B/pnzp3Z75CHwYdSm8xvthnBIeDzEMjUDvjFfD8/lgbB3cjpdrG3BO4kgkmzZsdf8Ppk9GornnKpodcD/pCmNoz1khbegF+oXlfuOt5YNHrVcblZW9yDf5jqMB9MoIvr0BHuAf6401UrbAyAMwIsX1UHk/Wv6Y8jlFelZ0jRfl/75FeV1atGsinjjrx9QfY561hYLuSiRzXuPUZF9odnsb8O+fiAalPsfkf+DjzTGUKouM+5s9PT6nAcxzhumRHefRJJGrtupGUsV67L835dcdNopOdrKL9BdX79eD8xnjR6BxYdlogggc9RV+mVDV+6mnYDbuWjZprJFdObr05GR3dzsxf2qdl5WJvDQn3rzc+tChfzOT2onTTRxoxtiRHGvNuwFgD16KT9BjjSrsUbviY2fqeaxg7WEUk8KLJ+XvkfJrFnjZVUMjgqd52hgwrgUSwxr3w7SWLRah+uxCa55PoPucy3uv2tJqnVfFWLcWFszGJQnJ4tS3SqsA3gWCfukYdO9auMuiEARr4RNCv5yC1dOOuRkEltLcbNLp5IVJCkCeOXojbRzIvJsc116Xlf7Q7xK+o1kJmi8GMJ4LNGE3MpFuCeaD3XPIyzabt4yaseEhjjhViFfckkrHaN7/7JDmvUYSL3pNREhTdYmfYu11AYLfsOAAAfXJ7S8ru/m8359P0yPZI9RCJQoJ2EofUWpH1x/o5A0aMvQqpH0I4wpdQt42CCiCAfMLv2Jr+uPD643mXlfmQPyBOB8ld5J2aVwwKrHJMUr18SZyG59LFfQZuX4Ga7xNKy80iQDn3pxx8qAzDO3wSGkNH96V+dKWPpxtO7881j/JtJMet543xce3D5FbReGFYYQYYYHAM+Te9mhWLUyVYUvJRuzvSRhIrDqCGPX22n1z6xz5u/HHsj9m7TMqDy6hBJ9HU7X/op/wB7KKj2Tr2hdXV2BsFirFSQpFf9qtp4PBy+dn9/XQb5Nsr+hBKS1fqym+BVg2OuZxrdSpHlBsi2Jqt92WBs8E81QrPOn7PeVS0YZq+IgUFJ9L+gJ/LA2bsf8TxTtImoZC7bD+6fagH8XwtdqT9MtGj/ABK0TLu8YJzREiSJQ454De45vPnyDUMEA8i+Qcn1ZWJF88NzXOSHZcniByUHqQymwLq6F+95B9A9ld99NM7KrRkhgobxBUgIsFb56EdQMft2sKJUxAE9d8df+Ye2fMUvxEm91E3zwdvFex4q8B5FV/M5vlWvk+m6/lZyj6O/5UoJhB1dkLg7k2bAaLbt1cHiuudZe8CKbaSAcesovgdaAJOfPOjlKagKrUpR+OvxEEi269B79Md9oOypaMgZjVqBfPHX9KHyyjXNb30gXUpN+1QuLEVbS3gBz8Sgkbt1BS3pxxV5x1/fXSpKd8urlY/DXhxLXXyhiDt+dZj1MYn67IzH0AB3FwKLe9g1kjPDAZF81/uiH5DFmcnaFo3uA6np0vIJzvj3gGsTZC88cbOQ0cjxlWYKeTsG7ij1NfXGvd+SWGj5UZC20qN3JHLeZeOAw4GNNXJukFQmHabDS+QEom01fNsWHUVxjjRdqxItujuwBLGwdxPsRwRQ9x65Q77fjaVGeTa7M8Pm43svjLxfqQOg6dcsvdrSVLO7EMx8MCzZptxN+xsA/llV1/aw1SmOFFVPLtsb3ABFEgcKRXUmhly7j9m+DA7MVJeTfYLNe2kHLevl+mBeO5c96fYeqGj9+f75O6aMKoVfhHAHsBxWVHumPDnkWvjA+o9hll7O1AMd3YDSCx/suw/tkHbeN3yb+o9M5ax/hPsf7G8IiX9K9fpXNfU5H95p/C00z/yRStXqSEIA+pJyj5Pn1pMJQqB+83brO7zWarp1zbf8nCP/AEbVtXJmQflHY/8ANmFamIhFJu7YFT6Fc3X/ACb2J02qv/pk/wDT/wAKzKtgwwwwhRgcBgcKMyP/ACgtHcWmlA5VnT3+Jdw+R5XNczN/xa1Y1GhKKjWskb7jtAFNt979cDAdXoRW8eW7JA5sBq3dOOnT543jWQW0O6ga3paWeousegEDZbbB8QI6DdyDfrfOedNpuDywo88lSPboOQRRv0o5pDrs2SZ1NhZQjKtSQlypPPUc/rnDV68xghYY0UtfG9W44r4rAPPTHmi1bRh/CKqSqn+Y2ACW4Pz+2e+0dc/7ndKzGRNxJFgWSNoB45DXgMo+0VL34SEMFGxSdvAJLHzbt3PpxeJqNf4lsUA+jGqF0KHw/fnJXSgOsysgLnaULKp2mrYrxxYK8fTOfaCbpP3aIsdIvARdp2kknjqQK++A2h1pXY7wj2Dk8Dy+4IDcDEftNStMIqXzAEMefQdeev65MavSr4sWzaIypuML5fFQbWfbVFiLyG1TM5VdybQw+AKoBNtxQ4Avn6YHGLtGVaWNkAYilCo1E/xVtPm+fWs6y9pag7h4snDEEqhrbXJpVAAv7510UlxTFSGVRY3Add4LkepFbfzOPE1spYxQ/wCsmYRgcqvlG5h9CeD98CM7PXUueY3ccgE0COL5LA0Ksni8kuzOxBZlmk3KFDMiFhuLjyAN7NZPA4AOO9EHYSPauohlsp03CErXX5HJDSptKqAWUKCwrjz3X3CJx6ebAc9nKoAREqNoweBSm32Ec2S3JHJ9Dmi9gRhYIwR/CPtuO72yjRRiMMX+FId4FkfEW2EH5hdw+pzRNN5VUV0VL+yjpgdtC3h6hen7wAfcH3++T0UyIiIeSxagByfMSTXt88rs6lpYRwGDUL9xR/tk6mrHoo3XSj5E+bCJFeAABQyC7yjxIAg5EkkUfTghpBuPzG0HJXxL9fegPrWMO147fTKD8MviVzzSlQPl8f6YV8qd6vJq9TGPhXUTED6uR/QZtX+TglaPUn3nA/KMf45jPfdK7Q1Y/wCvl/Vzm1f5OP8A8DqP+8n/ANJMyrWcMMMIUYHExThS5Re8Op0+pWSEhqdXjPkLLZBH8N15qPOXrMskjKyswFAMfWv4yfUjLgw5dVJAxWazaFNy0TR4o2Kajx7g+uO4SJfEEQVmeMLt3AUwok0xB9DXXHHb+nkSWeIjcRLIAKqt77hf/i/XIGWEF9goEH4uSoB97564RK9jQIWZJUKhgwN7he0i+a4Io/lj3tiLwv2coQUp49wA2t8Joc8HI7TySxjakvlC2NjkgX/stYBNdPmMXR9rSKds0CSqpPIhXcCVoWVA3ceh+WUSOmhLJMF8jHzL14II22fQdfzzlE5LcqL8VUoHykqSGB4++cpe1kVxt8MAg/wyoyqRXTxNparrHJXTLMZlkAHVCyEbmYeYMBNYHJ8wP2wJ7vCwiETBGcLBIz30F8KBXr8P5HKvooWnVUCWdyrs2MuwknzFx0WzyPYE+mO+3O331DeaWNUK7duy+CQStsd1Ej0IxjFq3FFXIK/yI7JRHt/N8ycCa7N0kiwtsAZ3O0bqAC8lxzzyq8cemd9BoRIjyE7ZYwnhtu2kMpLvRPqykjIfSGaQsztLRk4UnZyFJvzMtcBuftjiXswljSGQkg/vGJ5PTpfNflgP4dVGumeOWRIWePbw6sx6fwLZFqK45NnOi97gocxxEoNu1nOxeFCnhRuK8EgcdfTGWq7GjSMs8m2topERU5IBsnzA0b444yZ7D7NiWNGEce7hmlb94y7j5BZO0ErR6CgcBOxNHP2hJHJJQh3xofKEDgkjbGnJels2x4HTNZOgZKt7rpuC/l5QMovd7tFJdZCqSCTwWdnZLKXsZeD0JplFdBXGaIJC1gL+hv8AphNcYtNIFFlWZW3K3I+xu8dntXw6uA/WNg3r89ucJtSsSlppVjQdWkZQB9bqsqHaH4m6MOItMG1MjGhS+QfO6v8AIHAvA7eQ8ssqn+Uxn7cgkY3h1IknDMVXpQJA6G/XKa3fiULufs/U7QBuWNUdlvkFlEm5fuBkh2P3z0esAVXUSH/mpDsa/YbupHsLwMD75yh9fqnHRppGX5gsaI9wc23/ACclP7BP/wB5P3/dJlm1PYsTj95DHIP9sI1fSxnrszs+LSgrAngqx3MI/IC1AbtoFXQHp6ZItXDDIRda3/St/wCFP8MMCcGGJi5FBzNO0dIVmcX/ABMQGHIs8cfP6ZpmMe0uzVlHIAb0agTx0HI6YGNd4e7xmLSoyxz0ObIDlRQB69QACCtGuco+t0qK5XV6cxSuF80QDKaIo+G3HpXkb16Zt2q7CkRvQj2I/wDcHIvW6HxV2ywl16laBHHqRmmWRRafTM5WKQNSUAw8MhiTYKvW7qOhPrkuvY8kMzeGh8Ntu2RVJQ9S1cnb1A59jlq1vcqCUeWN4+P4CNv3VwQPoMrx/D2QKfCdAOtukin19UY/0wOcz7kcK55WVDsU2aUMbscUB09bOQWm0QjmjTm+HJC/CAh3bhXIaiAfmcs8PcichQW3EEkKuocAcVuUSIKavXPR7r65T5WnUVRqZCSPbng81hUZ21G7+G5cbCX3bjVU5529SACOB7520kRotuXggM3ufRefKBjkdzNbyQZ3J+ISTxgcm+lk/pnZvw71Ev8ArPCIrq+plYrXptWIDAjddCtROZImUl2JLLYtQFLDd83INcH7Zwg7Q0oammXjm1Er9fTyrRPtz6ZYdB+FHTdPGOeQkRNfMMznn/dyy6P8ONME2M0sgvd1SMk/MooLfSxhGfTdsQSLsEdrYO6d1hToRe0W7AbhS+tZ40/Ymu1ezyzSwN1Zg0cI2jaDtHmZAB7c+/XNo7H7t6bTD9zCiXwSB5uvqTZ4yQjhAO7zWOlkn/gYFC7udhQ6OzuJkYBSSmxQoN7UU9BfNkknLFL2pHBFJLuoQo8hAqrVeB+dD75OSalt1fw+93+Y6ZDd4u7Om1kTpJEFJ6OAIyGrqSK3D5G8Ctd3+5em1ypLqJjqaVQibyUpVotxw7MdzE/PnIzv7NDoZk02lijG6Mb0ibwZBRJVlK+9kEUQ1C+mQPafdXX9jnxdG7yxfE20WDtF2ygkce/B9smJPxKWWJBrdFDPvAJIKSDoPRiCp56XhTLs7QRvH46PNED5SB4cbOaDW0iUaodQqsb65Z9J3M0vacckshYOaqVF2g0nDC+JD6FuSa65Th340UXk0XZzGQm9r2QG6cLvf8gBjvw+1e0K/adTHoYTtG3d4bENe0AA3zR4LAcHINC/D2ceDNHvLpE4gWQkkyGNB4rkm/8AnGcD2CgDpk72jqEhXe7MqWBfJ5b4ftxlV7J7d0nZ2mSCEmURrXlAAY1uLknjkk9AeuQvbfe6XUblCqsTrTKw3DymwR/Fu6fTLRMS/iNpgxAWRqNWOhr256YZnkMclcxqvXhjR6+o2n+uGQfSeLiYowFwwwyK8sgON/2Nb/8AYX+WOsMBt+xp/KP65z/zZFVbBj3DFSI4dkRDoozjN2BC/wASg/Sx/Q1kviZaRD/8nox8JK50fsQVxI/1pCfsdtjJXDIqJHYa/wA7n61/hnUdkih524+n+F5I4YEeezF/mb70f7Z7/wA3D+Zv0/wx7hikR57Ij6m7975zy/Y6H+b7HpklhikRg7EiogjdfBuv7AXkRP8Ah52c/LaWIk9TsWz+n9MtWGKRBdl90dHpv9RCkfzA55+Zs4w7V/D7Sak7pvFdiVJO+idnwjgdB1rLZhgVFvw60RHSX/7h9M6Q/h/o1IIWSwCOXPIIojLVhgRI7t6X/oh+bf44ZLYYCYmGGUesMMMgMMMMAwwwwDDDDABhhhgGGGGAYYYYBhhhgGGGGAYYYYBhhhgGGGGB/9k=">
            <a:hlinkClick r:id="rId4"/>
          </p:cNvPr>
          <p:cNvSpPr>
            <a:spLocks noChangeAspect="1" noChangeArrowheads="1"/>
          </p:cNvSpPr>
          <p:nvPr/>
        </p:nvSpPr>
        <p:spPr bwMode="auto">
          <a:xfrm>
            <a:off x="0" y="-1668463"/>
            <a:ext cx="2619375" cy="3486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rotWithShape="1">
          <a:blip r:embed="rId5">
            <a:extLst>
              <a:ext uri="{BEBA8EAE-BF5A-486C-A8C5-ECC9F3942E4B}">
                <a14:imgProps xmlns:a14="http://schemas.microsoft.com/office/drawing/2010/main">
                  <a14:imgLayer r:embed="rId6">
                    <a14:imgEffect>
                      <a14:colorTemperature colorTemp="11200"/>
                    </a14:imgEffect>
                    <a14:imgEffect>
                      <a14:saturation sat="300000"/>
                    </a14:imgEffect>
                  </a14:imgLayer>
                </a14:imgProps>
              </a:ext>
              <a:ext uri="{28A0092B-C50C-407E-A947-70E740481C1C}">
                <a14:useLocalDpi xmlns:a14="http://schemas.microsoft.com/office/drawing/2010/main" val="0"/>
              </a:ext>
            </a:extLst>
          </a:blip>
          <a:srcRect t="3285" b="5957"/>
          <a:stretch/>
        </p:blipFill>
        <p:spPr bwMode="auto">
          <a:xfrm>
            <a:off x="5855049" y="579046"/>
            <a:ext cx="3061226" cy="3764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http://social.rollins.edu/wpsites/hist120/files/2012/12/Colonial-woman.jpg">
            <a:hlinkClick r:id="rId7"/>
          </p:cNvPr>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83284" y="1939507"/>
            <a:ext cx="5531716" cy="47711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0" y="304800"/>
            <a:ext cx="5334000" cy="1569660"/>
          </a:xfrm>
          <a:prstGeom prst="rect">
            <a:avLst/>
          </a:prstGeom>
          <a:noFill/>
        </p:spPr>
        <p:txBody>
          <a:bodyPr wrap="square" rtlCol="0">
            <a:spAutoFit/>
          </a:bodyPr>
          <a:lstStyle/>
          <a:p>
            <a:pPr algn="ctr"/>
            <a:r>
              <a:rPr lang="en-US" sz="4800" b="1" dirty="0" smtClean="0">
                <a:solidFill>
                  <a:srgbClr val="FFFF00"/>
                </a:solidFill>
              </a:rPr>
              <a:t>Why do Women </a:t>
            </a:r>
            <a:r>
              <a:rPr lang="en-US" sz="4800" b="1" dirty="0">
                <a:solidFill>
                  <a:srgbClr val="FFFF00"/>
                </a:solidFill>
              </a:rPr>
              <a:t>N</a:t>
            </a:r>
            <a:r>
              <a:rPr lang="en-US" sz="4800" b="1" dirty="0" smtClean="0">
                <a:solidFill>
                  <a:srgbClr val="FFFF00"/>
                </a:solidFill>
              </a:rPr>
              <a:t>eed Rights?</a:t>
            </a:r>
            <a:endParaRPr lang="en-US" sz="4800" b="1" dirty="0">
              <a:solidFill>
                <a:srgbClr val="FFFF00"/>
              </a:solidFill>
            </a:endParaRPr>
          </a:p>
        </p:txBody>
      </p:sp>
    </p:spTree>
    <p:extLst>
      <p:ext uri="{BB962C8B-B14F-4D97-AF65-F5344CB8AC3E}">
        <p14:creationId xmlns:p14="http://schemas.microsoft.com/office/powerpoint/2010/main" val="4303465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217216"/>
            <a:ext cx="5334000" cy="1569660"/>
          </a:xfrm>
          <a:prstGeom prst="rect">
            <a:avLst/>
          </a:prstGeom>
          <a:noFill/>
        </p:spPr>
        <p:txBody>
          <a:bodyPr wrap="square" rtlCol="0">
            <a:spAutoFit/>
          </a:bodyPr>
          <a:lstStyle/>
          <a:p>
            <a:pPr algn="ctr"/>
            <a:r>
              <a:rPr lang="en-US" sz="4800" b="1" dirty="0" smtClean="0">
                <a:solidFill>
                  <a:srgbClr val="FFFF00"/>
                </a:solidFill>
              </a:rPr>
              <a:t>Why do Women </a:t>
            </a:r>
            <a:r>
              <a:rPr lang="en-US" sz="4800" b="1" dirty="0">
                <a:solidFill>
                  <a:srgbClr val="FFFF00"/>
                </a:solidFill>
              </a:rPr>
              <a:t>N</a:t>
            </a:r>
            <a:r>
              <a:rPr lang="en-US" sz="4800" b="1" dirty="0" smtClean="0">
                <a:solidFill>
                  <a:srgbClr val="FFFF00"/>
                </a:solidFill>
              </a:rPr>
              <a:t>eed Rights?</a:t>
            </a:r>
            <a:endParaRPr lang="en-US" sz="4800" b="1" dirty="0">
              <a:solidFill>
                <a:srgbClr val="FFFF00"/>
              </a:solidFill>
            </a:endParaRPr>
          </a:p>
        </p:txBody>
      </p:sp>
      <p:pic>
        <p:nvPicPr>
          <p:cNvPr id="2050" name="Picture 2" descr="http://www.post-gazette.com/image/2013/10/17/Women-at-the-H-J-Heinz-Co.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4" y="1821512"/>
            <a:ext cx="8759825" cy="4922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5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217216"/>
            <a:ext cx="5334000" cy="1569660"/>
          </a:xfrm>
          <a:prstGeom prst="rect">
            <a:avLst/>
          </a:prstGeom>
          <a:noFill/>
        </p:spPr>
        <p:txBody>
          <a:bodyPr wrap="square" rtlCol="0">
            <a:spAutoFit/>
          </a:bodyPr>
          <a:lstStyle/>
          <a:p>
            <a:pPr algn="ctr"/>
            <a:r>
              <a:rPr lang="en-US" sz="4800" b="1" dirty="0" smtClean="0">
                <a:solidFill>
                  <a:srgbClr val="FFFF00"/>
                </a:solidFill>
              </a:rPr>
              <a:t>Why do Women </a:t>
            </a:r>
            <a:r>
              <a:rPr lang="en-US" sz="4800" b="1" dirty="0">
                <a:solidFill>
                  <a:srgbClr val="FFFF00"/>
                </a:solidFill>
              </a:rPr>
              <a:t>N</a:t>
            </a:r>
            <a:r>
              <a:rPr lang="en-US" sz="4800" b="1" dirty="0" smtClean="0">
                <a:solidFill>
                  <a:srgbClr val="FFFF00"/>
                </a:solidFill>
              </a:rPr>
              <a:t>eed Rights?</a:t>
            </a:r>
            <a:endParaRPr lang="en-US" sz="4800" b="1" dirty="0">
              <a:solidFill>
                <a:srgbClr val="FFFF00"/>
              </a:solidFill>
            </a:endParaRPr>
          </a:p>
        </p:txBody>
      </p:sp>
      <p:pic>
        <p:nvPicPr>
          <p:cNvPr id="3074" name="Picture 2" descr="http://4e7221.medialib.glogster.com/media/644fc0eba0a28f2564023438e55376b3809b6c8ca041d90cdd68dcaf92badb5a/womens-rights-1800.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430" y="1786876"/>
            <a:ext cx="8822170" cy="486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0773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217216"/>
            <a:ext cx="5334000" cy="1569660"/>
          </a:xfrm>
          <a:prstGeom prst="rect">
            <a:avLst/>
          </a:prstGeom>
          <a:noFill/>
        </p:spPr>
        <p:txBody>
          <a:bodyPr wrap="square" rtlCol="0">
            <a:spAutoFit/>
          </a:bodyPr>
          <a:lstStyle/>
          <a:p>
            <a:pPr algn="ctr"/>
            <a:r>
              <a:rPr lang="en-US" sz="4800" b="1" dirty="0" smtClean="0">
                <a:solidFill>
                  <a:srgbClr val="FFFF00"/>
                </a:solidFill>
              </a:rPr>
              <a:t>Why do Women </a:t>
            </a:r>
            <a:r>
              <a:rPr lang="en-US" sz="4800" b="1" dirty="0">
                <a:solidFill>
                  <a:srgbClr val="FFFF00"/>
                </a:solidFill>
              </a:rPr>
              <a:t>N</a:t>
            </a:r>
            <a:r>
              <a:rPr lang="en-US" sz="4800" b="1" dirty="0" smtClean="0">
                <a:solidFill>
                  <a:srgbClr val="FFFF00"/>
                </a:solidFill>
              </a:rPr>
              <a:t>eed Rights?</a:t>
            </a:r>
            <a:endParaRPr lang="en-US" sz="4800" b="1" dirty="0">
              <a:solidFill>
                <a:srgbClr val="FFFF00"/>
              </a:solidFill>
            </a:endParaRPr>
          </a:p>
        </p:txBody>
      </p:sp>
      <p:pic>
        <p:nvPicPr>
          <p:cNvPr id="5122" name="Picture 2" descr="http://foundsf.org/images/d/dd/Champions.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909762"/>
            <a:ext cx="6172200" cy="4786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6017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217216"/>
            <a:ext cx="5334000" cy="1569660"/>
          </a:xfrm>
          <a:prstGeom prst="rect">
            <a:avLst/>
          </a:prstGeom>
          <a:noFill/>
        </p:spPr>
        <p:txBody>
          <a:bodyPr wrap="square" rtlCol="0">
            <a:spAutoFit/>
          </a:bodyPr>
          <a:lstStyle/>
          <a:p>
            <a:pPr algn="ctr"/>
            <a:r>
              <a:rPr lang="en-US" sz="4800" b="1" dirty="0" smtClean="0">
                <a:solidFill>
                  <a:srgbClr val="FFFF00"/>
                </a:solidFill>
              </a:rPr>
              <a:t>Why do Women </a:t>
            </a:r>
            <a:r>
              <a:rPr lang="en-US" sz="4800" b="1" dirty="0">
                <a:solidFill>
                  <a:srgbClr val="FFFF00"/>
                </a:solidFill>
              </a:rPr>
              <a:t>N</a:t>
            </a:r>
            <a:r>
              <a:rPr lang="en-US" sz="4800" b="1" dirty="0" smtClean="0">
                <a:solidFill>
                  <a:srgbClr val="FFFF00"/>
                </a:solidFill>
              </a:rPr>
              <a:t>eed Rights?</a:t>
            </a:r>
            <a:endParaRPr lang="en-US" sz="4800" b="1" dirty="0">
              <a:solidFill>
                <a:srgbClr val="FFFF00"/>
              </a:solidFill>
            </a:endParaRPr>
          </a:p>
        </p:txBody>
      </p:sp>
      <p:pic>
        <p:nvPicPr>
          <p:cNvPr id="6146" name="Picture 2" descr="http://3.bp.blogspot.com/-a4ZQsGToiik/T3uag3jyg1I/AAAAAAAAABA/1e2z4PsyvTc/s758/suffrage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981200"/>
            <a:ext cx="3429000" cy="4711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8157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217216"/>
            <a:ext cx="5334000" cy="830997"/>
          </a:xfrm>
          <a:prstGeom prst="rect">
            <a:avLst/>
          </a:prstGeom>
          <a:noFill/>
        </p:spPr>
        <p:txBody>
          <a:bodyPr wrap="square" rtlCol="0">
            <a:spAutoFit/>
          </a:bodyPr>
          <a:lstStyle/>
          <a:p>
            <a:pPr algn="ctr"/>
            <a:r>
              <a:rPr lang="en-US" sz="4800" b="1" dirty="0" smtClean="0">
                <a:solidFill>
                  <a:srgbClr val="FFFF00"/>
                </a:solidFill>
              </a:rPr>
              <a:t>Not all Men Agreed</a:t>
            </a:r>
            <a:endParaRPr lang="en-US" sz="4800" b="1" dirty="0">
              <a:solidFill>
                <a:srgbClr val="FFFF00"/>
              </a:solidFill>
            </a:endParaRPr>
          </a:p>
        </p:txBody>
      </p:sp>
      <p:sp>
        <p:nvSpPr>
          <p:cNvPr id="2" name="AutoShape 2" descr="data:image/jpeg;base64,/9j/4AAQSkZJRgABAQAAAQABAAD/2wCEAAkGBxQTEhUUExQWFhUXGCAbGRcYFxsfHxocICAgHh0dHBwcHCggIB8lGx0gITEiJSkrLi4uHR8zODMsNygtLiwBCgoKBQUFDgUFDisZExkrKysrKysrKysrKysrKysrKysrKysrKysrKysrKysrKysrKysrKysrKysrKysrKysrK//AABEIALABHgMBIgACEQEDEQH/xAAcAAACAgMBAQAAAAAAAAAAAAAFBgQHAQIDAAj/xAA+EAABAwIEAwYCCQMEAgMBAAABAgMRACEEEjFBBQZREyJhcYGRMqEHFCNCscHR4fBSYoIzcpLxFbIkU6IW/8QAFAEBAAAAAAAAAAAAAAAAAAAAAP/EABQRAQAAAAAAAAAAAAAAAAAAAAD/2gAMAwEAAhEDEQA/ALlr01hUxWaDwNemvA3itFr+VBvXia1zASTpvSDzJ9JbLJLeHHbODpOUHe4uY8KB/URvQbi/NGEYkOYhsHpmk+wvVI8W5hxuMUUqeXBH+m2CkRvIFzEjXwrlg+S3VJn4fAp9p2FqCxsX9JmDR8Klr8UpO/iajj6V8MVf6bo8e71J3NKDPL7DKh2ozLGqSoRJ6iOhjxrOO5ewziT2OZDgUAQTYTb4TcDNG4oHrD/SVhVWhxPSUzrb7povgubcK6e48gHoru7g2CvT3qoOMctdi0VIcUtQMEACIk/DGhEe1BMLiZIB069Z1t6D5+ofSiHuh1A06x+tbIdJM6R8971RHCeNOshJbdKQIsdNBtp7dKeOD8+JIAfAbUR8QMo033T62oH4Lt18/AfvW2eCQOs/P9qg/WQqIMpNwQbXNccRjghOY6eOnXXw1NAUU4Y1AGpv4ComI4y2B8USYmLbb6VV3MPOrz6lN4QSAQC5E/EQkFIO2a2alzFcEcdlbjy3AEPkrgkAskiJNhMTtpQXgOPtqMBYJ6AidD0JqYzjkqjKoGNpuL9P1r56Z5cTm77gbQlpDi1lPwlegABv51M4ZxjF4YJUhZeazqQkSSTlEnL95Iy3tbW1Bfq3pBNun89Kz2/yP6fpSjytzYjFIkE5hqDqk9FePTrRw4rQXvr00396Ar9Z/DX0/etDiKWuN824fDD7VYk6ITdR20FV/wAY+lF5ZIw7aW07KVdR9NBQXH21vIfl+prk9xFKZzLSB4qA3Gk186Y/mLFPH7R9w+AUQPYULWJMm58aD6ab4w1ol1E/70/rXdOIzCyh7+VfLhbHQV3ZxC0QUrUneyiPwIoPpwu6T41ku3mY/nj5V8/cP51xrJEPFQ6ODN89acuCfSigmMS2UE/eRcb7a7+OlBaBckH+da8lV+sx6UJwHFm3k521hY6pPlr01qWh7+e/5UHfPp4f9/nXlL/f5VxWvW/8ECvBUm3Sg7E/z3NdsG6BNv571FNx/Olb4ZyCYj+H9qAqKwN6yTXiKDxqHj8ehlsuOKCUgSSfaANz4Ct8ZiEttlazlSlOYnoBf+fvVNc/cacxIzZiltJJSmDpeCd8xI9NOtBw5154dxKi22ezZ3GhUJ+96k296UMFnW59nYmfLQ6xf23IG9cscgpVl2gH0N9776Ub5YwXcW8pXxBSEoiSo2IIuLBYHt50DVwHh7bLKE5CHPvKKSSo9CdB/t2EUZ4alMKUSE5QQcs+n3re17daWcIjItVlHKBmUbm/QQdNxeR41KwTL3aF5CR4KlIGUgTIUNzJtIE0DU8whbZ7QJyyO8IFyCRruZi9B8dwhWZsJIiTdUSQOu50m4iKyvEFJ76kKQoEEEnKQL9QkkazMeewwYtJKktpi8T/AG6ECbxrv0oNmg4EKWlSVNBxSQALpOltgNjabUmnhyHMUsNq7gUSCd9Jj+2TEelW8GUMYOEoTEAZdsyoBnwzG/lVb8PbdQVIwzcquO6BI7+pJOkaKN7UHbFcrlAbTnJUofAYFogkEG0AiZ2IrmvlFZAUld42PxAzoJm17T4VlnFPreyqV30pMqUMwzdLDzt4DSi3/kMQyCh5OWFkiAbpnuhJsDG5n5UADgHH8RgXOzVdtJMpNrf1JmIjp6UT5548XEIbYzEOJzHumQjQW/uMz4AV7jWORiMOo2lK+6Y6xYEgSRrNpmoTToTi8Sjt04chsNoWoxGXKNvAH50ETg3NJYQhvsgpSSUqMXKBJSnzSsz7VHwvMaksdj37tPpUAbFTpJC/8ZosriTbruJUw6hp1XZhDijkzBM9oR0JsepFC8VxNKeI9q2UlHaJBOiVJMJWfIiTNBu1xxpSVodQ52a0NolBTmzN2FzIudtaxwjmLsEJaDeYBbhMpBVCkZU5TsevUSKmtY1pOKU00UNttoWMOVGUF4jurWT42BNgIrfF49s4rCZ3G1LQ2tLzqSMuZSVBMqFjBIBPjQLvL3ElYZ1C75dFDYp0N+o1naKcObudXEqLLPdIAzOG5ukEZfNJF/Glbi7XZsYdorQpaS4VZFBQAURlki1wKm4XgyX22XFrUgqbIgJzT2alN9bWSnWgXXXSpRUokqNyTck+Na03t8oMnNGJUMqZMt+MdetDOPcEbYQFIdUslWUymBube1ADi35fvXbD4Va/hTYb7e9TsDg0BHaKgm/dPSNY3Ph8txsnEhRNgAfPQA/pp+NB7DcJSokFwz0SmfxIqargLJNnVieqRHWLHz+Xq08J4HASSkLUR3pkJSYBhMQVGDe/pUHFpbQtCUNg5lRkQe9H9QnUAHe2tBAHBkJACW23I1JKgoz6j5UMfwTIVeWlAjuki56QRIpsRwpxRWpCcoGy5B06R1JgfjXHFYdR7rzaSnQBd4B/pUIIPiNN6BVwuJcwqs7Syk/dUCMq4ubCx1H7VY/KnPCMRDbuVt090Ce6sxEpPU6xSdxXl0pSpTP2idS2fjFxpFjYbCbedLfZJTCwSUhQnZQPiNr/AMkUH0UFj8/n+1bNH8B/PnVfci84Bwhl5XeFkLNs0TCTtmvT+gnT+bUHSD8/z/St2U3P61opUbenpXRkmT/On50BY1qVWPhWR+dDuN44MsuLtYGB1NgB7mgSvpC4x2qlMJJyNQXB/WrUJ/2iJPUmKrTmF05m0jQoTvuSsftNHeJZgmVKlS4JVB1UZ6fwUK4rhSHRI+FvrpC1C/oQKAJxpsh5QNyIHXYaU5cuJUhppaR3gIuPhkkyLjUqI33pZ5kj6yvoDtH9AnX8KJcpPLCCBKu8ohMfEMozAeYvHUUDrj8Vh1falWRKu6tMaHNOnnABmoOF4uyvM2yVlIsdvIAqgTOyb60Dex2GKTmW+kyB2Yyk62nMJEGtmMOAhCkKQ0cxMEH0CbdNbiT7UBtdwEBKZKbSqFA6H7uUjaBI/GpI4AEMIUDCl6rmVAbJSDaSd4tUbgKS86gElXRWVNxvB2FhreasHEcNaWRmSO6CEjpNrDSdfnQLvLPDUrwziCCElZFyoqkH4zJ1JvH50BaZOEeehBzqPdKZMhUkmCevXS1WC8whtqyuzA+90PXx8qWeFYtHbupUHDABSV3JEC4Gu0x46UEdWO7Njty2ntM5QtQT94EXhOs9PWo/HHE4nBKcN1NmLQCk7yDcX28taLcPx6XVFpQQpAuICgZubggeNduNsMIYczJAQdYBMnWTFz1oK1Tj87akgITCFEqAgExrYQbgjaJFdMFwlvE4zEF1JcSW0uphRR8WUEzI8delBOLcRTC20AwVTEiEgWAAHUCSOpPWu+Hxil4dYaVDiEFKk6lbKjPnKFTp900BRHLeFUiE9oVL7YocB7oDaoAVtcECd6H8T4Owh7CMpDmZ0tdoSRGVwpBy21ANEuE49LnD/qiFQstOqkEyCkyEn/ck/h0rXja3TjMBmSQ0lWHDZiASSgqE73G80ER3hOEXjWsM2Hky5kcK1C4/tt1rZjguFOIxKcj5aYROUHvlUwYtcbgedbYPHuPcXaKyCUulIsB3RmOw1ub0SZ4s+ziMe86Ah0IRlkAd3PlSY3lPWgDcd5faZXiMpcLbbaFJJIlLi4AQoRe0m0RRThYDbLSCoBSW5g3utRcgT/arUabVExWJS7iMSEOK+rOLS46oXSQAFFJJkklYyiD11FHg4wvs1FuFLBURmP3fhja6RQaYQlJzdqMyrAFsXgj7pHzqJz+ypDDHalJlyTCQNE+Gs/pRlhpAIX2YUezDkBUG5i0nzJ8qg88D6wnCpjs0qWq6tkwb+wNAK4XwztAkFAcMAhMkBAI+9lOtxuBEeNF8PhGMO6nO222tQOValKKSD0lRSCPfwpcf4qVBSG1hnDt6bkiYkndRO3jtUnB8TCkrErLIGUd6VFUTICkmDA260B5/HqUEpTZ5a4QhK817TpYAGLjaovCELD+ZQBklBUSBBTbU2TN/Sp/B3W8O23iSzmWtRiFCQNE3OUQYMmOlCcQv7Rb6EuITnEthUnvScwuAQTIgmRegb8Z2OYAwnKO8W1GSegUegEknqKx9WaxCCBJcQJkZZy3vrCh6+1BuF4hzEPdxkgBMBawEj0A102Fr0Tf+ydlBBNwoDoowYG5JvHjQAcSyphQkkXOVfjOhBJIMddaFcZ4V2yC82kJeA+1bQZC07kD+rw3HjTxzG2ldlBWVeuliqY9RHsaUWMQW1kpVBFxMaCZk76/jQJbzQSuW1EhJHe0Osg6dIPnVvfR/zMMS3lWQHW4Bt8Qj4ve3hFV3zjg0oeS4gZUOgyAbJOhTHhqKjctcSOHxDbgJPeIWm0qTF/QRPhagvvNPz/T8a6tm5/KobOIzAEGQTM+Ek/lUllVzbp+FAWWelKXPDiiG20KQCSpffJCbEASQDur5U1k2/wAre9VZzpxGcblLqEpQ0AQs6yZgetAP/wDGvOQF9kExZTbgvGW5Bj+e1c+M4QJdxA1HZpi95Kion0qM28g6KaPjO2m/malYZQWSe0bGeBddrX08poEjjP8ArOKNySbRpBi/TSinAMZDRsDlJCk3nKTIUOhBMVD406O2dMykrITGhEqn5zQtDxQqUEiDb338KBnxXDgSO+ClNzMlXWwvuaH4TFkrLa1LCCbQYvISL9Lzbeo44sVnvkjoQNLaRItNEeVsKMRiUIQkqjvSsmIF9BMXAgAm1BZXK2HSwmAhwLWAcpGZM27wXfa8Hxpy2mb9f+RoC1xVaLPMKAA+Nrvp9viGnSiOF4ihY7igq1xNwSNxqL0Ep0CIUAR4xrbxpF5140yw4hTUKxCVSQNMuqs5G+kb1251xoU62wFlPdUpSQSJEgDQ/wAtSunAIzAIlRzlJFzYamD1kD/lQNOB5gSpEss5FG6y4oASbfdJnfppRJlgL7zyu0tYR3RMjQXNhqaUkvoQQoyMxsAkmI8Bvfz6Uaw2PkAJStRM5RGWCBuTFr7TQJHO3K6WocZSRM50TOWbzfQbfpSlhX1NrC21ZVA2UP3/ADq23sA5iUP53VoKiQEgiETtJ8qqzF4MtuFtQOcEAxG58DY+FBN7NvEEqbKWHvvJJhtRNjkV90k7G3jXPE4bGN5MwdhCgpBBKgki4KYJAoSk2mx86beRlFOIROYBciJ7t5ggeYHvQL2HS/2mdAd7SScwBmTqZotheXn3lKXiFKSAAVknM4RoO7PXdUDpNY5s4s4cU8AtYQFQEhRAgADQHrej/LrCVIWnMES2hSibXnU+ZgCg64ZGGS2GUhQRdRMfEQfvqnWR+FEks4cKCAhw5YSCP8iBruD713b4QypRUXgnMkxBEDLEkQbQARUxtplBH28qJC5J1gRPXrQccO3hu8criYRBBJsCYInNbe3Sahc64xotoUASEHKARuRbS2k0WPDmDI7abSYtoSJN/GaXufk9iy1lOYLUSk7AlJ02GtBXuFYWpYZTEqMDoP0qz+DcBaw7WRcqmCRAvE3NpBImw0BE0h8q4ZKlOrWvIQjKhUgfaKNjPgJPlVhcs4PELaQ448h1MgiACRsZUPQ3oNeIcPUt2VklIb7iUQMpnbYwB7GuvDeFpUwVOJlS2wCk2ghRM9Re1HV4NSB31CJ1tAnX0tQPiPF4UnvtiNEqIB8jt6Eg+FAK4eygCXVPqAT3CJP/AOh4jTWp/CnWwqQ04rQhThjrsL3B1pedfW2k5CvOVE91dk9AIMEkzajWFxDRRC5S4QD2i1Z73sTMgWET8qAzzHicyBCYzX0ggJ7x9P2pJ47hEoXmSSAoGEjrorw3n/KfI0ziQkELUHFEapMhCepJ08PI0Jxi/h7Q3UM0axJjwvIv4AUEBxlTuDdBF0KDiSenwq9xJjaKWklSSCLk32IOoM+uxp4ZQlKXYUSFMLEWscpMnaZpdQkACbDp7UFj8h8T7XDATdsqR6AHL8iNacMMNZqseQXwl1xAsFJCxpcgkH1j8qsXCu7+H5mgNFRv0/O9UB9IGZXEHU6kWHomfwr6BOnreqd5qwM414yBlve8yBEDcQT70Cfg+HLdSSowEkai5IBNvO1c+I8NLckFJSBawBg5thobfhTKXMqUibC5G8gWGmve/CoPGcvZZdDAmLaZpv6gehoFsrlPkPG8a/jpXCuxGYpCAegA6yfxpuwfJSgkF0jNGbJIBj0m9AoYdgrUlKASo2AirZ5J4IMK2VAEuKgFfroBExr5xS5wDgWVxa0qUltJjODBmRYK/pvodb0zLQc6FhWcoT3RaL6nugRbQ3igZmsXe5jX5T+tcsXhm13IhWyxYiLa0IVilAJyotF5IkJ8IBkE9akJK1b6gnMb3mTHrMW2oFTmvCIS4C+5dUFt0DvCAe7A8hO29CsM453QTmUtWZC0KIzJMjqIuRIvrTnxXCpdRlVGQKzWvAJvp1BM+BNLfL+HAeQBYtGU6mYEWB3P70BLhTjbZS2CVKRGc6mSCek/uTMUyYxmVtLFoWna4BEEfzoKD4Lll+6iUtlRJMAkxIgRsYJvO9aOY11BcbKp7NaQLR1IAid0z/kaAq9jEoLsAEyCY3UQQB5k1UvEcPDi1KKlEqJC5gm5knppPh7VZiVoQApasyic2VIkgaZibwAmR5zQnmdGHaYQA0M6rNpj4ZNzY+M6nagQGMMXFFIi4kGN/wB/06Uf4C/9sybAhSBEXHfHpe+lZwbaEnadDO/gdzcbjepfA8P/APJRG607dFBXSNB86BS4y4FOrUBqTPmTenbk3CBwOhZKQWWwSLTClfz0pJxTRK3J2Ud/MgVYPKPDu1QpOaJSjXSASYj08RQHmuE4dICQ5HcUiMw0MqVM+J/CtXGgmxQTKOyBzouBpAG58PGheHQ2StMrSRmBVksSpaRIgzuB711wTbX1loJKz/qEZkwNVJ1mdjHnQFODsNLQ52pykrEkqgX7wj1tSx9KyUpZYSlRUM6rkztI+VqI4uIHaAwHEpUEwTmQMqTfrAnwUKDfSVhgyzhmxuVKJiJ6SPCaBd4Qw52OZg/aye7a6bD71jYGmrkHjbgxZZcSUqcSc0CAVAyF5fEZpPlXuQ+F4Z7DgupBIOmbSPAdTT3gOGYdtQWhKQtKSkK3yzsfQUBLF4fOhSZ1Fj01P7UmYnlntEoix7UlSpMkaZukz8iKeEkHfX9BpWNTby9/+qBQ4zy6CkpbS2EEd5SiZsSbePmelB8UczmVkAqabhRG/htNp261H5jaW08hBfcLZXKis90FUGABt5zrXJnDrbDi3CgtrGZXek2n4dNem4oJWIccV3cgZSTNzdV5sBqJ3O00v41ckrKgYHw6mOttTM2HhUfH8VClFLbJQdFKUoqV0tO28+NRsHw9ZUDBATook5Y0JKojp8qAgp8BrELBVGTKDP3l5U9egJ9aEN4klUEXgzvoJ/KpPF3UhPYNwUA5ioWzLnLPlAIHvvQvDOqJAAFgf1O2oE0DbybIxaDJGZKhBJ0gE9RqKtDBJG9Vjyas/WWwRYJXFjulXtbWrS4eL9bfoKBhydOv51WfO+AP1lKgY7RrUx90/uKs1KtPM0tc9YTM0lz/AOtRnxSoZTp4kH0oEl3hyQypKzKpO2hlAnxt+FJ3HmSnMmc1hEeenjEE+tWDisKpYOUd4kG8z8SRYDqbenhSlx7AErnumxOW02mIG8m3r40ET6PuGpW6t5cFLQkX+9tFv5NNDT6hLpup5fZpI2CiAfLz6mvckMpThnitQzFUlMg2vceFh7V3xjCe2YlbfZBRIVNiBe9xeZtI08KBsPCm0ZEhMISkZQEkxB67adaHcYGQgkHKdFGYSs2SSb2UbEU0YcJ7MZFJUme7lAiINhHjQjipbcbX9oiBKVArEXgZVXsTEeYoBeCckd07mdYkEzI6yCJ8qgcVwaUkOSUkRIB67gTBm9S8B9krMpQKFJkKJsQbJJPUpI8ykmu2PSjJkcUClZ7hJAPSAdxpYeFBlfDkqYBSVhSrZRpO49uvSunBuAN4cldisjWNPK+t9ah4DiDrbZBWhUWClqI9NDmudba0I4tinniEuYlCG83eSk9moJOpBJJIkCwigZOMcyMMAgnOvQITckyKCcD4a9iFKeMNpckkwZuI7vWBbN/caENcupViEpb0WjUaZfvKvtOnWfaxRim21JQVoSbZUlQBI8B5UALG4FOHZUhnuSDKiZKpm3na/hUbFYRDxJSQUtoEADa8xOlgBcUV4xi2QQHHW02GYFaZgmcoH91hPn1rHBkJC1AqBzJB1mxMa+9AlY7hIbzLHw3JAtafiQNbCJB/Ci3AeHQ+jcQpc+Qgf+wop9Wlt8KITkg5iYEXm/8ASUiK5crltKFOqcRlA7MLkAWiTMxcmP8AGgr7ivCVB7EAEWUvwmYA9pPzqXhcQ/h20hpw94mT5XPkIpj42GVYkqS62QsA2UkyfhVvayU/OoOIbSjVSM2wzAQDciCdtv5IRV8wYoD/AFiTNiYvp4bePSjDgd7bCgrUc2YuEwQVAEgp6CBoLXoa00DGUi5JSZtvImwFxqL6U0oeCi2JBKAZvYCImek0ArG4kl10kd2culrZBI6mBVb8T4m9iCO1cKgmckxYabDwp84i3CFiQZKjEjQiAP8AlHsKCOcGSEZrAk30iJsPcb+XjQKeHcWgyhWXxCoB/nTwpo4Lx3FKKUkylUAKvre3qJHpUY4AkyNjMRHnN/OjXCuFGU/0oUFqHQGU9BrmJ/xoHHgbbi1Q44QUm/vv0pkaQE5f5sf1oRw1aGisqNyfa5t7+FTXcZAkqCE9SoeGm29BE5hYQ4gtESpQgf2+J8PnVfc28FS0lpCSSCkknYnQbdJqxkOIIORxB1PdVJJ6m9AuaWO2aJSZKSJgg5QJmRtY0FbtBSScqlpmO6CY0/622rZQUqJWtWXZSpAgzYG2p0qewUgHYQLSL9RP8+dbdmkkEambTMK6j+bUA5ODJuLg2+RIGmulatYbvA6WI1tuLjymiZxYCSAdLA5vcfOLVFUiFb6bXnx8taBi5Kw0vZrHIi2v3sv71YmC9raeppX5FwJQyVq1UqB5CY+c044dMT6fr+dAYAjynSueIw4WhSFAFKgQR1B1rsRUXHYkIQZJmDBCSY8bbCgTXmS2ktn4myBOtvuk2m5vaq84py+x9ZZTlIDhUFDNqQbX21irR45lQlDwcCyE5HCg5iUf1AjdEk32J1oceDMYnK4laFLEqBTciZgW0GagrzEYN0YoowwAIYWCFf0JKpI8YtUF4D/x2EkJKQ8ucxsQSbGLxarR4FwwNPrQtJJVORZFyNDHhUHi/CE/VikNpGUkCw1uZ85kTQMnJrbIwbXYR2eXaT3ie/BVeMxMTVN8ccfCeIBIH1cv/aTrmzyiPWKuzlHEtrwzfZpCQB8I2715GonX3rbF8BwsOJ7FEOnMtMfERcEz/cQaCpuPoQrEtN4khLKWAUgmxVN40vBkCgamlOYRltMkHEKS3NgQQIjperc47gmVgB1ttQRZAVEzYCL6TGtB8LgxlDbraQkALbt8INxbYg9NKCuH8U+52S3j3WnktwR9+ZJI3Pdg+dEeYkoGPHahBR2ac2ZREAmSQUmZiwpu5oxKcOz2nYocUlYEHTNJGfTU396gsYgKQ4/jcGlttCJzyFlarBKR4Xv4mgauW8KkI7QDuqSAjwbTZPuDPtVZ8cUw4nGuPGcSMQUtpJIKUpMCE7jf2pvRzstvsu2wZYYcASheaYEDLI209hNAOMY1x7FvhrCsuKbF1n4ogXmQJv4/hQBONoWt9IWntFfV0Se93BlEqOUz3dT+FWJyEpsYZBaOYAEG0EXJiPM0J5L4gh4F/s0JcTDalH7wOgB9YOsTvUzjXFP/ABwZ7FhsMOKPaGDKTAuADGhMf7PWg5fSSjOwgdohKi4DkUYzhI0BJ2Kpk1w5GwuGxmDUwtrKlDgKu8e8o6Gfy2oVxXmHDYhT5ebQvskkYfvEZr30M/FB8pothOO/VMIwhvDo7fEKzIaQCBBIAKiSSSZH8E0ATlzl1l1OIcUkksPnugm7Y1ETc9PKhPMmGKsRilobKkJIlQmEAxBt509cqcWKcUvDP4dplxYzy3MK6zJMn9DQNfE2kYjGYfs0JnOAr+uATlVNpyzFAMx2ACOGNLzBQU7ba3ekddZBrfhyGBgMUEx2yk94JzEBIVKdbbUy8q41jFodZ7BtLLRBQmNZ1JGl4+dCOYuIsMPKw7bKOzISHSm0DdOn9PzoIXJyGQ4k5UJcUMqQFlUgiSSB8MR+NdeJcssIxbDQBhwKKhO4nQ7AmdelNH1PDtsKeQ0gdmgqC0pAKtLTG4MUGwfMjOKWCptDbqUnKpREQBJCT1NxHnQS8Bw5CZbbTKdhMlKbGVHQQfWRQhHC2sRiH0vulHZulCO+AUJAMOCdb12xvNylsSy2G0rWUk6kkDc2HwnejnJ3LjGLa7bFI7RwKIJMiYFwrqREUA7mJhl3iCMNiXSjDoZGXvwFGLHMbT4mg2HJHDsahKiplDyUtqPncjzABq2eJ8rYXE5e1ZCssAEWMDaRWF8v4Y4cYfsk9jqUDrE3i9BV3K+FzY5nIhWHIbCilWaVwIkSBqDPQVDZxb2HViHwJbL62nB5zAvprY9QatTHYRhLjawAXWxkRecqRuqOl9a44ThGHS24yWs5fVmcQmSZO6unXa9BWH1BScB2891SjH9pzRHnH8tXbheHT8coBIEjMDYxF51vpVlY7gTaGjhwn7IyQmdCYve5Mn5UiO4NLWcBrKuYULxI29Dfa0UCvh2w6pIJAVmt0PTyOvjanDC8IzKhN1KVlT4Hc/4g5j5VnhvCGiluWiEIOcd4iDA1nxE3nQerty7gJUXymB8LQt8P9Wk3/AUBLC4fIlCRcJEfI/manND1/kViP+vlXRlN7dPzoCoqPjsIHE5TGoOniCY8xapBNAlcZcTi+xUlOQkBJEz3klSZ2uUqHoOtBvj+GlScq15sxSTlbAJymVXEaixnSbUsFKsPISCphRJMpAKVkDQhZAQRrOkn0MvczkPKGRJZQkkqvntCbDQ5nCUj/aahHmd6QtWFBaMwRN4nMASIUYHkbgE0Ek9oVs3BUmFd1J7ib2JmIJBPXwojx3hZWhWXUgE21IO8CSD7b0stcbcZecS0lKGVCWwsOZSnIVkpWlJAAE9zY11w3Pbi8+VtpRSoJnMsD4VKM5kA2SkGw6UETlt9eFdhSSG1kqTOsixA2Mkj50xcX4vlMZe/rlHezaAEQbjXodKXk8accebLmGyNpBObvhIKoAJzoSLk/Pwrhzlzn9UfY+xQuUFYVMRmKh+H40BDF8PMJWVrKswJTre5gDYT6UKx7jqytzMDkJFjeLDpfytrrWeYucgw0y80lLra7Ak3sPAa7EUO49zKhhOHJbla09qtANjJlIJM90H8KAnxvl1/FYYNgpSZQSFa2mZIkSTt40R4nyg0vBrwjMNp1TrZcpMn1FDOWvpEbxDgacQWlqskzIKumlj+tN+Kx6GhmUQPM+Z9qCt+IcAxiwynFutltojIlA7xtAzdYSK2a5IGIxD6lKIQUgIKSQc8AXtcSNKbQx2xDrqoTojvAWjWPOPGsFoYZISp1JMyTFz/AEiBc323t40AngHAnmW0sPFCoMjJum+tvE+grpx3hYxjKkBxKGxOVaohawe6En+kbkazbQ13cx3a4tLLyXG0qSI0lyc0BRB7oOVVtTuRpRvDcRYWtbKUwlu4BSMpSCR3Z1ggg9KCvHeQUKThwh9k5bPqzDvCZOXyBUPaj3N3LgeLLuGebS6x8OY2gZco959KL4bjWBW2XMgAzZAFMwpSsswkZZNr2qWxxLCFK4CRkSVqSpspISNSAQJHlQLHLnA1jFHF4t9ouAZEpSRAEazp6DqaE8Z5GLz77nbtDOsFAzCdRmn8RTxhsdg3G1u5EhLY+0ztwRYHQiYi4qTwxWFebS60hBSZhWSNCdQRaIoEzlTl13Du4ofZhRT9miTeASlY6pO/QyKBo5BcK1B9wBau9I0N/EGTMe9WazjGMUgraXCmzZwAgpMTuLpM6aGgr/H2XSIWO1YlW4StN82UkeGmoIoF7sXGcKnBvFKnFShGQkmCJvawEm5m1C3eUkHDoSohL4+8m4VNxn9I6GiOBwReeGILiV50LAKTcGDIIIggWAjzpnxWKYSkKWrvLSCE9+dAkkgXgUCzyrwENNOB4pLipCEpOa5HlYkpjyo5wniYw7Tq1oWQtwuICRJM7AbGTFbYd9AKVoUlab5iE2RHxXImRv4ipC0NZS62uUglSSJgDMMw003J8utB7E8XxRAhtKASfikqAG5Og1+VRVrfWTncMAbd1IjWYi0dTRVjibDjPaKcSEE5ZhWp2H7Vu9isK4A2l0CZOUSCre9tqAS05lSo3DYnQCVazNvL3rVri7klLKSM1/6cxMXJVJMX6VOa4hgi2Gy6kf3X1MbkXvRHDPYRlShnGYEBeaZHhMRpQQeDYgOAh10SCCI08QSsnN6RQ3m/hSQW3Ae6TkUQbAgWV0nUXnQU0sfVVtqdSpBQnVQUAkRMg3jeg5xbGLX9WQUhCTJGilHU5RsLi5vQQ+E4I4txIuMM3CSd3DIsPDY069mEiLWtHpaowU0whIJS0hNhJAHhW6uJM5C72iOzBusGQNANLa0HdcE2/mtbMtSTr6UMa49h1uBCXUEqmAJ/pJ6UWwarm+1BPIpX5zwxJbWlYbUZSFmwCx32yo6ASCn/ACimitHmkqEKSFDoRIoEfD8NAwgenulxCs3VptQg+U5nDv3vCsYniafqjLIC86IlJSfiSISASMqitZAEEzM09hIiALaR4VEZ4UyhWZLSEqGhCQI8qBR5pYLOCZQoxkSpJMjXsVi1b808OQEYZaW0lY7s6Zh2LljBvtTdicChyziErTYgKE3v+tYx/DWnkhDqErSIIChIB2jpQV/y7xEpUpgn60XBmDcOJISmJSntpB9VfKkH6RAfrCEELGVMJz2OUqJTPlmiROlXpw/l/DMq7RplCFxGYC99QfQD2oXx7kzDYl4PuJV2iQIIVAgaW01oPnl5SgOzUTAJOXYHc+1MHF1hOMw6nCCgIZJMWCQBPsZqzeOci4XEqClJKCBBLcCema1z412f5FwTiAlTIkD4wYV7igqviuMbXxPtGiMnaJIKRa0SR7GnTinavLQpsFwQRlTcpuCCdEiR0MiN5NMfBuTsJhlKU21KtMyyVEDoJ09KYWm9gI8Pbb+aUFb4/hGLDKQGc0u5gnukp+zKSVJ0uq5ANiaIcscIdaxR7RoiGlAuTmCicmXKo3+ERB0p4O/7VuDJ9qBN51ZUlxpxKkoMK76tE5Tmn/jntvQHE4bEIEkkJLRMWlLChC0iZlaSlJ83TVicR4W1iEpDqZCFJUBJ1Gbpt161pj+ENvKbUsGUHuwSN0kg9QSkWoElvA5XWWn+6kJbz7D7Ras48u4lMzpWMWw2nEOhj4Qh0wDIA7E9oBOic2S2kg06cY4Ch8pKipKkggFMaESUkKBChYWNcsDyq22hxMqWpxBbKjlBCSPhQEgJF1E2F6Ct1Yp0Z1qhQsVtkn7VKCrsyeoCkqCv7UAb0xIxSvqGRvV1bibWhGZanCPEJkeopjTyewlMHOopbcQFEiYckknaRJi3Wo6OTWkhtHaOlDcnISCFgqzEKtcT+AoF/l/GLQ5DiFJ7VOSSMt0pzo2vCcyJ/sTQjsnHEmCgwEttqUmwKmkEtq/tXmME6KinzFcsMqUkoBaykK+zgBRBkSPCNup61nA8uNttuN95QWQSVRIslIiBsEiPEA0AHl/hz2TMkpWW3VDszA6JMKHWJuPKKGY0hLig4IypB7JeqQCqDqErSc33VTMGDFWDwbhgZTlzKWVKKypUSSbkkCoHFuTEPuqczFKlAZrBQMADQ+ltDGlABw6y5hnm2whlLSCCESQrMnOClRvBmb+VccBi0DB4htR73fUOgzaR5gj3plw/JzAQQrtFKN1LzlJV3SBZJAgAQBEChKuQwF/ZvEJEZc6ApSQDYZjrGgmdBQDX8KCxIVB7dYO2WFLgiLwKIcsYJpxJdLWVaLBRW4c0pnNCzv5VOc5UWGQ2nEKgKkZ20m5kmSIJMk77mpmH4CAgJU88qABZQSIAA+4AY8zQJODebllD4Cgrs7h5SQgZARmTpsT60RfdClkgZgouBH23Z96RBN5NugOtMfL3LoZntMri7ZV5ACEhISBcnoT61hvl0S6VlK0LC8qct05yFEyfED2oAnCcEgJefe7wSYy9VoABUUD75VoDfShrGKcQ9mKSOyUFqMdSe0M7jvm22QaUw/8A827kUC+MynErJyGCUiBInWQFGOlb4zlFtTYS1lbWBdeWSoEZVBUazP50EF7DjE4xSXZyJlMSRZKUzBFxJVtsB1rGKbwqMHiE4ZUytvOSSSJWgRfaBY0SxPLRUUwtOYgBYWkwpQEZhlIIkATeLV48rLLLrZdSSsoyns4ACIgZQdNqAfyxgkuLK1iS2qW1y4AomZOVRvEkWtTgxrpP/dK+H5WdbeZUXgUNqzZQXPEQApZAv4U1MJv1toT+dATr1eIrNBivV6vUHq9Xq9FB6uL57qj0Ez4AzXao+PbzNrA1KSPcGgqPh/EsRxTGOpbeWww2LZDc3IE+J18hUzk7mN1vFO4HErKyjNkcOvdvfrIM0P8AoqhnEYllw5XAdCdcsz8iDUDh2FViuLvrbMpTnJUNLJLaR6xQT08bxXE8Ytlh44dlAJzJ1IBAk7yZ0otyxj8Sl97APuFagD2b8GQIkE9dZ6yDQD6JFBGKxDS7LyQAf7Fwr5kH0qxcHx1lzErw6CS6gSogWG11aamKCuOc043AIbP155ztJsdoAPznSm7lvheKaUjEP45TjXZlRQoaSmdfCl76a1d3DgTftD/6injHYUqwS0JEEswP+FAk4TjuL4m86MM/9VZbAjugkzIEyPCfC1deVecX1JxLGIMvtJWpKrD4QZBjcETNqi/Q48mMQgmFShUeAkH2IHvQLh4U9i8c8iyUtPknzBA99aAnynj+J44uKbxpQURIUkEHNMD4baVJ5f5zxqXnsM8vtVJQ4QuBKFISTmsIIsPlQbkHlxeLS8U4hxjKUjuEgKmdb3iPma68p41DCsZh1IQpfZvAPC6u6kyCZ0P4zQEOUMdxPH58uNLeSJlCTrOwE6Wo7xRviOEwuIecxodytjIQgApVnAm4jS/rSn9G/A14kOlGJeYylI+zMTqZPlTtzjhC1wlxsuKdKUgFxWqjmBvc0C5wHGcWxTCsQ1ikQknuqSmSUgTHdij30e83O4wuNPgdo2AcyRqJgyPPpVctYXEN8P8ArDb7iWlOFC20qIA2mAYvpVj/AEYcPYRhEutZit341HqmQU20EyaB6Sr8I+XWufEuIdgyt3XIgqIG8bedebVPW9aY4AtKBGYZTIPkbUCByHzs/iXsR25HZoaKwEoAIg6TN4BioSOeMfiA+9h22ww1chQ7xBuN79baUP8Aoqw6Vu4xKjCVMwTsATfwrs1y1isLhsWA8ycOpBJUDmUctgBNhaxvQWDypzEMZhUugZSDlUOigBMHoZowy6CVBMEgxaCRoYPp+NVLyThHTw94oK4D6VAIEynugiPn6DWm7hCHkPFSSvK5iBmBESnsh3zbqIt1NA4qsB/NtKysiQdtJ9T+lYWn/wBa80rUecfP9aDVGhrzYuem8+YrWI/A/Ktjr7n5UGEGCD+PlXZIBv4/hBribx5/kK3ac1I1/wC6DLovMayfKxr2GTKoI26Vq+sk/wA8q3wh73+P50E6vV6vUHq9Xq9QY3rMV6vUHq0UnWTY+flW9aui1Al8e5Nw2JX2i0qSu0qQcuaOo3ojwXgbOFR2bSco3N5UZiSdaLKA0j9dhWVCb+H60CfxzkPDPul6XG3CZKkGJO+vhRTlrlhnCJUGgcyviWoypVxqfDX1o0ls6dP5+dbZo19PK/7UCtzbye3j8naLWnswqMsXzRMyPCmNDEZQJ2H5TXZaQAD1EfIeFbZpB9PzoEfi30dYZ5wupU4ypXxBBACp12tp4TRHB8rMNYdeHaGVLiSlStVGQRM9Y2pkAgHU2Ig+n61lYF+hNvP+CgrZH0XpRZGMfQDqBAnpMEUT4L9HbOHQ7C1rW42pvOoCUhQgkDrfWmTizL6gAyoCxBEXJsLGfOlJLOLCoLThBOpn5X6+NBww30Zqbnscc831yiNAYmFC9TxyE6pl5lzGuuhwJAzicsKBkAr3oxwVrGpgkpCYslwmZ0AEAwJ/6pmZmL679NSbetAk4XklKOHrwSnCoLJIXliFEyDEnRQmu/J3LisE2tsu9oCoqHdjLNjuab1pO8zGw6VwSm/rP50GqAAR5fn+lc8UwSCJiUx8h+tdim19h08APxrdJsCZ9P50oEjlDkX6ot5SnA4lxOUpykQO8TuZnSoj/ITxSpprGFGHUrN2RTOp0mfH5VYZakfzYR16mtQIJsIk/ibfKgDcD5ZawzCWkFQCTdQJBUdySNfyqUOHJSZC1mNs6vDY+NEGxAiJtp7VjOAr1/MUGmYT6HWsAmDp7b2rLibCNY/KK2UqR4H5XNBpurcT/PnWo+YH7VlOhFYa1nxFBltQ949L1giPesKGn82FYJm9Bl5Fz/N62w2p8tq1M9f5GldMGQCZ6UH/2Q==">
            <a:hlinkClick r:id="rId2"/>
          </p:cNvPr>
          <p:cNvSpPr>
            <a:spLocks noChangeAspect="1" noChangeArrowheads="1"/>
          </p:cNvSpPr>
          <p:nvPr/>
        </p:nvSpPr>
        <p:spPr bwMode="auto">
          <a:xfrm>
            <a:off x="0" y="-1012825"/>
            <a:ext cx="3429000" cy="21145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59877"/>
            <a:ext cx="8686800" cy="5345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96470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228600"/>
            <a:ext cx="6477000" cy="1015663"/>
          </a:xfrm>
          <a:prstGeom prst="rect">
            <a:avLst/>
          </a:prstGeom>
          <a:noFill/>
        </p:spPr>
        <p:txBody>
          <a:bodyPr wrap="square" rtlCol="0">
            <a:spAutoFit/>
          </a:bodyPr>
          <a:lstStyle/>
          <a:p>
            <a:pPr algn="ctr"/>
            <a:r>
              <a:rPr lang="en-US" sz="6000" b="1" dirty="0" smtClean="0">
                <a:solidFill>
                  <a:srgbClr val="FFFF00"/>
                </a:solidFill>
              </a:rPr>
              <a:t>TITLE</a:t>
            </a:r>
            <a:endParaRPr lang="en-US" sz="6000" b="1" dirty="0">
              <a:solidFill>
                <a:srgbClr val="FFFF00"/>
              </a:solidFill>
            </a:endParaRPr>
          </a:p>
        </p:txBody>
      </p:sp>
      <p:sp>
        <p:nvSpPr>
          <p:cNvPr id="3" name="TextBox 2"/>
          <p:cNvSpPr txBox="1"/>
          <p:nvPr/>
        </p:nvSpPr>
        <p:spPr>
          <a:xfrm>
            <a:off x="685800" y="1271972"/>
            <a:ext cx="7696200" cy="5539978"/>
          </a:xfrm>
          <a:prstGeom prst="rect">
            <a:avLst/>
          </a:prstGeom>
          <a:noFill/>
        </p:spPr>
        <p:txBody>
          <a:bodyPr wrap="square" rtlCol="0">
            <a:spAutoFit/>
          </a:bodyPr>
          <a:lstStyle/>
          <a:p>
            <a:r>
              <a:rPr lang="en-US" sz="2800" b="1" dirty="0" smtClean="0">
                <a:solidFill>
                  <a:srgbClr val="FFFF00"/>
                </a:solidFill>
                <a:latin typeface="Times New Roman" panose="02020603050405020304" pitchFamily="18" charset="0"/>
                <a:cs typeface="Times New Roman" panose="02020603050405020304" pitchFamily="18" charset="0"/>
              </a:rPr>
              <a:t>Mr.</a:t>
            </a:r>
            <a:r>
              <a:rPr lang="en-US" sz="2800" b="1"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Mister – the head of the household; the master of his domain</a:t>
            </a:r>
          </a:p>
          <a:p>
            <a:r>
              <a:rPr lang="en-US" sz="2800" dirty="0">
                <a:latin typeface="Times New Roman" panose="02020603050405020304" pitchFamily="18" charset="0"/>
                <a:cs typeface="Times New Roman" panose="02020603050405020304" pitchFamily="18" charset="0"/>
              </a:rPr>
              <a:t>	</a:t>
            </a:r>
            <a:r>
              <a:rPr lang="en-US" sz="2800" i="1" dirty="0" smtClean="0">
                <a:latin typeface="Times New Roman" panose="02020603050405020304" pitchFamily="18" charset="0"/>
                <a:cs typeface="Times New Roman" panose="02020603050405020304" pitchFamily="18" charset="0"/>
              </a:rPr>
              <a:t>Mr. Roger Heffron</a:t>
            </a:r>
          </a:p>
          <a:p>
            <a:endParaRPr lang="en-US" sz="2800" b="1" dirty="0" smtClean="0">
              <a:latin typeface="Times New Roman" panose="02020603050405020304" pitchFamily="18" charset="0"/>
              <a:cs typeface="Times New Roman" panose="02020603050405020304" pitchFamily="18" charset="0"/>
            </a:endParaRPr>
          </a:p>
          <a:p>
            <a:r>
              <a:rPr lang="en-US" sz="2800" b="1" dirty="0" err="1" smtClean="0">
                <a:solidFill>
                  <a:srgbClr val="FFFF00"/>
                </a:solidFill>
                <a:latin typeface="Times New Roman" panose="02020603050405020304" pitchFamily="18" charset="0"/>
                <a:cs typeface="Times New Roman" panose="02020603050405020304" pitchFamily="18" charset="0"/>
              </a:rPr>
              <a:t>Mstr</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Master – The young variant of Mister; used until the age of 18; Mister is actually an ancient slang for Master</a:t>
            </a:r>
          </a:p>
          <a:p>
            <a:r>
              <a:rPr lang="en-US" sz="2800" i="1" dirty="0">
                <a:latin typeface="Times New Roman" panose="02020603050405020304" pitchFamily="18" charset="0"/>
                <a:cs typeface="Times New Roman" panose="02020603050405020304" pitchFamily="18" charset="0"/>
              </a:rPr>
              <a:t>	</a:t>
            </a:r>
            <a:r>
              <a:rPr lang="en-US" sz="2800" i="1" dirty="0" smtClean="0">
                <a:latin typeface="Times New Roman" panose="02020603050405020304" pitchFamily="18" charset="0"/>
                <a:cs typeface="Times New Roman" panose="02020603050405020304" pitchFamily="18" charset="0"/>
              </a:rPr>
              <a:t>Master </a:t>
            </a:r>
            <a:r>
              <a:rPr lang="en-US" sz="2800" i="1" dirty="0" err="1" smtClean="0">
                <a:latin typeface="Times New Roman" panose="02020603050405020304" pitchFamily="18" charset="0"/>
                <a:cs typeface="Times New Roman" panose="02020603050405020304" pitchFamily="18" charset="0"/>
              </a:rPr>
              <a:t>Deontrae</a:t>
            </a:r>
            <a:r>
              <a:rPr lang="en-US" sz="2800" i="1" dirty="0" smtClean="0">
                <a:latin typeface="Times New Roman" panose="02020603050405020304" pitchFamily="18" charset="0"/>
                <a:cs typeface="Times New Roman" panose="02020603050405020304" pitchFamily="18" charset="0"/>
              </a:rPr>
              <a:t> Stacey</a:t>
            </a:r>
          </a:p>
          <a:p>
            <a:endParaRPr lang="en-US" sz="2800" b="1" dirty="0" smtClean="0">
              <a:latin typeface="Times New Roman" panose="02020603050405020304" pitchFamily="18" charset="0"/>
              <a:cs typeface="Times New Roman" panose="02020603050405020304" pitchFamily="18" charset="0"/>
            </a:endParaRPr>
          </a:p>
          <a:p>
            <a:r>
              <a:rPr lang="en-US" sz="2800" b="1" dirty="0" smtClean="0">
                <a:solidFill>
                  <a:srgbClr val="FFFF00"/>
                </a:solidFill>
                <a:latin typeface="Times New Roman" panose="02020603050405020304" pitchFamily="18" charset="0"/>
                <a:cs typeface="Times New Roman" panose="02020603050405020304" pitchFamily="18" charset="0"/>
              </a:rPr>
              <a:t>Sir</a:t>
            </a:r>
            <a:r>
              <a:rPr lang="en-US" sz="2800" dirty="0" smtClean="0">
                <a:latin typeface="Times New Roman" panose="02020603050405020304" pitchFamily="18" charset="0"/>
                <a:cs typeface="Times New Roman" panose="02020603050405020304" pitchFamily="18" charset="0"/>
              </a:rPr>
              <a:t> :  (Slang for Sire) The formal address of a man regardless of age</a:t>
            </a:r>
          </a:p>
          <a:p>
            <a:r>
              <a:rPr lang="en-US" sz="2800" i="1" dirty="0">
                <a:latin typeface="Times New Roman" panose="02020603050405020304" pitchFamily="18" charset="0"/>
                <a:cs typeface="Times New Roman" panose="02020603050405020304" pitchFamily="18" charset="0"/>
              </a:rPr>
              <a:t>	</a:t>
            </a:r>
            <a:r>
              <a:rPr lang="en-US" sz="2800" i="1" dirty="0" smtClean="0">
                <a:latin typeface="Times New Roman" panose="02020603050405020304" pitchFamily="18" charset="0"/>
                <a:cs typeface="Times New Roman" panose="02020603050405020304" pitchFamily="18" charset="0"/>
              </a:rPr>
              <a:t>Yes Sir, I will turn in my homework.</a:t>
            </a:r>
          </a:p>
          <a:p>
            <a:r>
              <a:rPr lang="en-US" i="1" dirty="0"/>
              <a:t>	</a:t>
            </a:r>
          </a:p>
        </p:txBody>
      </p:sp>
    </p:spTree>
    <p:extLst>
      <p:ext uri="{BB962C8B-B14F-4D97-AF65-F5344CB8AC3E}">
        <p14:creationId xmlns:p14="http://schemas.microsoft.com/office/powerpoint/2010/main" val="27108787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0"/>
            <a:ext cx="6477000" cy="1015663"/>
          </a:xfrm>
          <a:prstGeom prst="rect">
            <a:avLst/>
          </a:prstGeom>
          <a:noFill/>
        </p:spPr>
        <p:txBody>
          <a:bodyPr wrap="square" rtlCol="0">
            <a:spAutoFit/>
          </a:bodyPr>
          <a:lstStyle/>
          <a:p>
            <a:pPr algn="ctr"/>
            <a:r>
              <a:rPr lang="en-US" sz="6000" b="1" dirty="0" smtClean="0">
                <a:solidFill>
                  <a:srgbClr val="FFFF00"/>
                </a:solidFill>
              </a:rPr>
              <a:t>TITLE</a:t>
            </a:r>
            <a:endParaRPr lang="en-US" sz="6000" b="1" dirty="0">
              <a:solidFill>
                <a:srgbClr val="FFFF00"/>
              </a:solidFill>
            </a:endParaRPr>
          </a:p>
        </p:txBody>
      </p:sp>
      <p:sp>
        <p:nvSpPr>
          <p:cNvPr id="3" name="TextBox 2"/>
          <p:cNvSpPr txBox="1"/>
          <p:nvPr/>
        </p:nvSpPr>
        <p:spPr>
          <a:xfrm>
            <a:off x="228600" y="838200"/>
            <a:ext cx="8686800" cy="6186309"/>
          </a:xfrm>
          <a:prstGeom prst="rect">
            <a:avLst/>
          </a:prstGeom>
          <a:noFill/>
        </p:spPr>
        <p:txBody>
          <a:bodyPr wrap="square" rtlCol="0">
            <a:spAutoFit/>
          </a:bodyPr>
          <a:lstStyle/>
          <a:p>
            <a:r>
              <a:rPr lang="en-US" sz="2200" b="1" dirty="0" smtClean="0">
                <a:solidFill>
                  <a:srgbClr val="FFFF00"/>
                </a:solidFill>
                <a:latin typeface="Times New Roman" panose="02020603050405020304" pitchFamily="18" charset="0"/>
                <a:cs typeface="Times New Roman" panose="02020603050405020304" pitchFamily="18" charset="0"/>
              </a:rPr>
              <a:t>Mrs</a:t>
            </a:r>
            <a:r>
              <a:rPr lang="en-US" sz="2200" b="1"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 Mistress – The married female head of the household; current pronunciation is slang for Mistress</a:t>
            </a:r>
          </a:p>
          <a:p>
            <a:r>
              <a:rPr lang="en-US" sz="2200" dirty="0">
                <a:latin typeface="Times New Roman" panose="02020603050405020304" pitchFamily="18" charset="0"/>
                <a:cs typeface="Times New Roman" panose="02020603050405020304" pitchFamily="18" charset="0"/>
              </a:rPr>
              <a:t>	</a:t>
            </a:r>
            <a:r>
              <a:rPr lang="en-US" sz="2200" i="1" dirty="0">
                <a:latin typeface="Times New Roman" panose="02020603050405020304" pitchFamily="18" charset="0"/>
                <a:cs typeface="Times New Roman" panose="02020603050405020304" pitchFamily="18" charset="0"/>
              </a:rPr>
              <a:t>Mrs. Roger Heffron (my wife</a:t>
            </a:r>
            <a:r>
              <a:rPr lang="en-US" sz="2200" i="1" dirty="0" smtClean="0">
                <a:latin typeface="Times New Roman" panose="02020603050405020304" pitchFamily="18" charset="0"/>
                <a:cs typeface="Times New Roman" panose="02020603050405020304" pitchFamily="18" charset="0"/>
              </a:rPr>
              <a:t>)</a:t>
            </a:r>
          </a:p>
          <a:p>
            <a:endParaRPr lang="en-US" sz="2200" i="1" dirty="0">
              <a:latin typeface="Times New Roman" panose="02020603050405020304" pitchFamily="18" charset="0"/>
              <a:cs typeface="Times New Roman" panose="02020603050405020304" pitchFamily="18" charset="0"/>
            </a:endParaRPr>
          </a:p>
          <a:p>
            <a:r>
              <a:rPr lang="en-US" sz="2200" b="1" dirty="0" smtClean="0">
                <a:solidFill>
                  <a:srgbClr val="FFFF00"/>
                </a:solidFill>
                <a:latin typeface="Times New Roman" panose="02020603050405020304" pitchFamily="18" charset="0"/>
                <a:cs typeface="Times New Roman" panose="02020603050405020304" pitchFamily="18" charset="0"/>
              </a:rPr>
              <a:t>Miss</a:t>
            </a:r>
            <a:r>
              <a:rPr lang="en-US" sz="2200" dirty="0" smtClean="0">
                <a:latin typeface="Times New Roman" panose="02020603050405020304" pitchFamily="18" charset="0"/>
                <a:cs typeface="Times New Roman" panose="02020603050405020304" pitchFamily="18" charset="0"/>
              </a:rPr>
              <a:t> : Miss- The unmarried variant of Mistress; an unmarried young lady  </a:t>
            </a:r>
          </a:p>
          <a:p>
            <a:r>
              <a:rPr lang="en-US" sz="2200" dirty="0" smtClean="0">
                <a:latin typeface="Times New Roman" panose="02020603050405020304" pitchFamily="18" charset="0"/>
                <a:cs typeface="Times New Roman" panose="02020603050405020304" pitchFamily="18" charset="0"/>
              </a:rPr>
              <a:t>	</a:t>
            </a:r>
            <a:r>
              <a:rPr lang="en-US" sz="2200" i="1" dirty="0" smtClean="0">
                <a:latin typeface="Times New Roman" panose="02020603050405020304" pitchFamily="18" charset="0"/>
                <a:cs typeface="Times New Roman" panose="02020603050405020304" pitchFamily="18" charset="0"/>
              </a:rPr>
              <a:t>Miss </a:t>
            </a:r>
            <a:r>
              <a:rPr lang="en-US" sz="2200" i="1" dirty="0" err="1" smtClean="0">
                <a:latin typeface="Times New Roman" panose="02020603050405020304" pitchFamily="18" charset="0"/>
                <a:cs typeface="Times New Roman" panose="02020603050405020304" pitchFamily="18" charset="0"/>
              </a:rPr>
              <a:t>Onorati</a:t>
            </a:r>
            <a:endParaRPr lang="en-US" sz="2200" i="1" dirty="0" smtClean="0">
              <a:latin typeface="Times New Roman" panose="02020603050405020304" pitchFamily="18" charset="0"/>
              <a:cs typeface="Times New Roman" panose="02020603050405020304" pitchFamily="18" charset="0"/>
            </a:endParaRPr>
          </a:p>
          <a:p>
            <a:endParaRPr lang="en-US" sz="2200" i="1" dirty="0" smtClean="0">
              <a:latin typeface="Times New Roman" panose="02020603050405020304" pitchFamily="18" charset="0"/>
              <a:cs typeface="Times New Roman" panose="02020603050405020304" pitchFamily="18" charset="0"/>
            </a:endParaRPr>
          </a:p>
          <a:p>
            <a:r>
              <a:rPr lang="en-US" sz="2200" b="1" dirty="0" smtClean="0">
                <a:solidFill>
                  <a:srgbClr val="FFFF00"/>
                </a:solidFill>
                <a:latin typeface="Times New Roman" panose="02020603050405020304" pitchFamily="18" charset="0"/>
                <a:cs typeface="Times New Roman" panose="02020603050405020304" pitchFamily="18" charset="0"/>
              </a:rPr>
              <a:t>Ms</a:t>
            </a:r>
            <a:r>
              <a:rPr lang="en-US" sz="2200" b="1" dirty="0" smtClean="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Miz</a:t>
            </a:r>
            <a:r>
              <a:rPr lang="en-US" sz="2200" dirty="0" smtClean="0">
                <a:latin typeface="Times New Roman" panose="02020603050405020304" pitchFamily="18" charset="0"/>
                <a:cs typeface="Times New Roman" panose="02020603050405020304" pitchFamily="18" charset="0"/>
              </a:rPr>
              <a:t> – An unmarried or married woman;  Term was created by the Women’s Equality movement of the 1970s</a:t>
            </a:r>
          </a:p>
          <a:p>
            <a:r>
              <a:rPr lang="en-US" sz="2200" dirty="0">
                <a:latin typeface="Times New Roman" panose="02020603050405020304" pitchFamily="18" charset="0"/>
                <a:cs typeface="Times New Roman" panose="02020603050405020304" pitchFamily="18" charset="0"/>
              </a:rPr>
              <a:t>	</a:t>
            </a:r>
            <a:r>
              <a:rPr lang="en-US" sz="2200" i="1" dirty="0" smtClean="0">
                <a:latin typeface="Times New Roman" panose="02020603050405020304" pitchFamily="18" charset="0"/>
                <a:cs typeface="Times New Roman" panose="02020603050405020304" pitchFamily="18" charset="0"/>
              </a:rPr>
              <a:t>Ms. </a:t>
            </a:r>
            <a:r>
              <a:rPr lang="en-US" sz="2200" i="1" dirty="0" err="1" smtClean="0">
                <a:latin typeface="Times New Roman" panose="02020603050405020304" pitchFamily="18" charset="0"/>
                <a:cs typeface="Times New Roman" panose="02020603050405020304" pitchFamily="18" charset="0"/>
              </a:rPr>
              <a:t>Straker</a:t>
            </a:r>
            <a:endParaRPr lang="en-US" sz="2200" i="1" dirty="0" smtClean="0">
              <a:latin typeface="Times New Roman" panose="02020603050405020304" pitchFamily="18" charset="0"/>
              <a:cs typeface="Times New Roman" panose="02020603050405020304" pitchFamily="18" charset="0"/>
            </a:endParaRPr>
          </a:p>
          <a:p>
            <a:endParaRPr lang="en-US" sz="2200" i="1" dirty="0" smtClean="0">
              <a:latin typeface="Times New Roman" panose="02020603050405020304" pitchFamily="18" charset="0"/>
              <a:cs typeface="Times New Roman" panose="02020603050405020304" pitchFamily="18" charset="0"/>
            </a:endParaRPr>
          </a:p>
          <a:p>
            <a:r>
              <a:rPr lang="en-US" sz="2200" b="1" dirty="0" smtClean="0">
                <a:solidFill>
                  <a:srgbClr val="FFFF00"/>
                </a:solidFill>
                <a:latin typeface="Times New Roman" panose="02020603050405020304" pitchFamily="18" charset="0"/>
                <a:cs typeface="Times New Roman" panose="02020603050405020304" pitchFamily="18" charset="0"/>
              </a:rPr>
              <a:t>Madam</a:t>
            </a:r>
            <a:r>
              <a:rPr lang="en-US" sz="2200" b="1" dirty="0" smtClean="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The formal address of a mature woman regardless of marital status</a:t>
            </a:r>
          </a:p>
          <a:p>
            <a:r>
              <a:rPr lang="en-US" sz="2200" dirty="0">
                <a:latin typeface="Times New Roman" panose="02020603050405020304" pitchFamily="18" charset="0"/>
                <a:cs typeface="Times New Roman" panose="02020603050405020304" pitchFamily="18" charset="0"/>
              </a:rPr>
              <a:t>	</a:t>
            </a:r>
            <a:r>
              <a:rPr lang="en-US" sz="2200" i="1" dirty="0" smtClean="0">
                <a:latin typeface="Times New Roman" panose="02020603050405020304" pitchFamily="18" charset="0"/>
                <a:cs typeface="Times New Roman" panose="02020603050405020304" pitchFamily="18" charset="0"/>
              </a:rPr>
              <a:t>May I help you Madam?</a:t>
            </a:r>
          </a:p>
          <a:p>
            <a:endParaRPr lang="en-US" sz="2200" i="1" dirty="0" smtClean="0">
              <a:latin typeface="Times New Roman" panose="02020603050405020304" pitchFamily="18" charset="0"/>
              <a:cs typeface="Times New Roman" panose="02020603050405020304" pitchFamily="18" charset="0"/>
            </a:endParaRPr>
          </a:p>
          <a:p>
            <a:r>
              <a:rPr lang="en-US" sz="2200" b="1" dirty="0" smtClean="0">
                <a:solidFill>
                  <a:srgbClr val="FFFF00"/>
                </a:solidFill>
                <a:latin typeface="Times New Roman" panose="02020603050405020304" pitchFamily="18" charset="0"/>
                <a:cs typeface="Times New Roman" panose="02020603050405020304" pitchFamily="18" charset="0"/>
              </a:rPr>
              <a:t>Ma’am</a:t>
            </a:r>
            <a:r>
              <a:rPr lang="en-US" sz="2200" dirty="0" smtClean="0">
                <a:latin typeface="Times New Roman" panose="02020603050405020304" pitchFamily="18" charset="0"/>
                <a:cs typeface="Times New Roman" panose="02020603050405020304" pitchFamily="18" charset="0"/>
              </a:rPr>
              <a:t>:  The formal address of a young lady</a:t>
            </a:r>
          </a:p>
          <a:p>
            <a:r>
              <a:rPr lang="en-US" sz="2200" i="1" dirty="0">
                <a:latin typeface="Times New Roman" panose="02020603050405020304" pitchFamily="18" charset="0"/>
                <a:cs typeface="Times New Roman" panose="02020603050405020304" pitchFamily="18" charset="0"/>
              </a:rPr>
              <a:t>	</a:t>
            </a:r>
            <a:r>
              <a:rPr lang="en-US" sz="2200" i="1" dirty="0" smtClean="0">
                <a:latin typeface="Times New Roman" panose="02020603050405020304" pitchFamily="18" charset="0"/>
                <a:cs typeface="Times New Roman" panose="02020603050405020304" pitchFamily="18" charset="0"/>
              </a:rPr>
              <a:t>Yes Ma’am, you may use the bathroom.</a:t>
            </a:r>
          </a:p>
          <a:p>
            <a:r>
              <a:rPr lang="en-US" sz="2200"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854505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762000"/>
            <a:ext cx="8458200" cy="1015663"/>
          </a:xfrm>
          <a:prstGeom prst="rect">
            <a:avLst/>
          </a:prstGeom>
          <a:noFill/>
        </p:spPr>
        <p:txBody>
          <a:bodyPr wrap="square" rtlCol="0">
            <a:spAutoFit/>
          </a:bodyPr>
          <a:lstStyle/>
          <a:p>
            <a:pPr algn="ctr"/>
            <a:r>
              <a:rPr lang="en-US" sz="6000" dirty="0" smtClean="0"/>
              <a:t>Vocabulary</a:t>
            </a:r>
            <a:endParaRPr lang="en-US" sz="6000" dirty="0"/>
          </a:p>
        </p:txBody>
      </p:sp>
      <p:sp>
        <p:nvSpPr>
          <p:cNvPr id="3" name="TextBox 2"/>
          <p:cNvSpPr txBox="1"/>
          <p:nvPr/>
        </p:nvSpPr>
        <p:spPr>
          <a:xfrm>
            <a:off x="4876800" y="3124200"/>
            <a:ext cx="4087091" cy="2062103"/>
          </a:xfrm>
          <a:prstGeom prst="rect">
            <a:avLst/>
          </a:prstGeom>
          <a:noFill/>
        </p:spPr>
        <p:txBody>
          <a:bodyPr wrap="square" rtlCol="0">
            <a:spAutoFit/>
          </a:bodyPr>
          <a:lstStyle/>
          <a:p>
            <a:pPr marL="285750" indent="-285750">
              <a:buFont typeface="Arial" panose="020B0604020202020204" pitchFamily="34" charset="0"/>
              <a:buChar char="•"/>
            </a:pPr>
            <a:r>
              <a:rPr lang="en-US" sz="3200" b="1" dirty="0" smtClean="0">
                <a:solidFill>
                  <a:srgbClr val="FFFF00"/>
                </a:solidFill>
                <a:latin typeface="Times New Roman" panose="02020603050405020304" pitchFamily="18" charset="0"/>
                <a:cs typeface="Times New Roman" panose="02020603050405020304" pitchFamily="18" charset="0"/>
              </a:rPr>
              <a:t>The idea that people could rise above the material things in life</a:t>
            </a:r>
            <a:endParaRPr lang="en-US" sz="3200" b="1" dirty="0">
              <a:solidFill>
                <a:srgbClr val="FFFF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219200" y="1777663"/>
            <a:ext cx="6477000" cy="1015663"/>
          </a:xfrm>
          <a:prstGeom prst="rect">
            <a:avLst/>
          </a:prstGeom>
          <a:noFill/>
        </p:spPr>
        <p:txBody>
          <a:bodyPr wrap="square" rtlCol="0">
            <a:spAutoFit/>
          </a:bodyPr>
          <a:lstStyle/>
          <a:p>
            <a:pPr algn="ctr"/>
            <a:r>
              <a:rPr lang="en-US" sz="6000" b="1" dirty="0" smtClean="0">
                <a:solidFill>
                  <a:srgbClr val="FFFF00"/>
                </a:solidFill>
                <a:latin typeface="Times New Roman" panose="02020603050405020304" pitchFamily="18" charset="0"/>
                <a:cs typeface="Times New Roman" panose="02020603050405020304" pitchFamily="18" charset="0"/>
              </a:rPr>
              <a:t>Transcendentalism</a:t>
            </a:r>
            <a:endParaRPr lang="en-US" sz="6000" b="1" dirty="0">
              <a:solidFill>
                <a:srgbClr val="FFFF00"/>
              </a:solidFill>
              <a:latin typeface="Times New Roman" panose="02020603050405020304" pitchFamily="18" charset="0"/>
              <a:cs typeface="Times New Roman" panose="02020603050405020304" pitchFamily="18" charset="0"/>
            </a:endParaRPr>
          </a:p>
        </p:txBody>
      </p:sp>
      <p:pic>
        <p:nvPicPr>
          <p:cNvPr id="4098" name="Picture 2" descr="http://t1.gstatic.com/images?q=tbn:ANd9GcQcX99t4jqkmNCxZnelYViybhrFDa89bDBRJxbjIdiLz5xJZ4s5">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971800"/>
            <a:ext cx="2886075" cy="3686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874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yaymicro.com/rz_1210x1210/1/3d3/leisure-time-concept-clock-closeup-13d3a34.jp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39" r="3142"/>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2364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ak6.picdn.net/shutterstock/videos/946141/preview/stock-footage-attractive-young-caucasian-family-enjoying-leisure-time-together-on-coastal-sand-dunes-filmed-at.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1" y="3736848"/>
            <a:ext cx="5029200" cy="28163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2.bp.blogspot.com/-wFHSNvjBAFI/T8juECfX4PI/AAAAAAAAD54/tpVSnL5sqao/s1600/Lewis+Hine+-+High+up+on+the+top+floor+of+a+rickety+tenement%252C+this+mother+and+her+two+children+were+living+in+a+tiny+one+room%252C+and+were+finishing+garments%252C+New+York%252C+1912.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1" y="304800"/>
            <a:ext cx="4593908" cy="32765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029201" y="304800"/>
            <a:ext cx="2590800" cy="1569660"/>
          </a:xfrm>
          <a:prstGeom prst="rect">
            <a:avLst/>
          </a:prstGeom>
          <a:noFill/>
        </p:spPr>
        <p:txBody>
          <a:bodyPr wrap="square" rtlCol="0">
            <a:spAutoFit/>
          </a:bodyPr>
          <a:lstStyle/>
          <a:p>
            <a:r>
              <a:rPr lang="en-US" sz="2400" dirty="0" smtClean="0"/>
              <a:t>Leisure time 1850</a:t>
            </a:r>
          </a:p>
          <a:p>
            <a:endParaRPr lang="en-US" sz="2400" dirty="0"/>
          </a:p>
          <a:p>
            <a:r>
              <a:rPr lang="en-US" sz="2400" dirty="0" smtClean="0"/>
              <a:t>Oh wait – there is no leisure time yet</a:t>
            </a:r>
            <a:endParaRPr lang="en-US" sz="2400" dirty="0"/>
          </a:p>
        </p:txBody>
      </p:sp>
      <p:sp>
        <p:nvSpPr>
          <p:cNvPr id="5" name="TextBox 4"/>
          <p:cNvSpPr txBox="1"/>
          <p:nvPr/>
        </p:nvSpPr>
        <p:spPr>
          <a:xfrm>
            <a:off x="304801" y="4973783"/>
            <a:ext cx="3352799" cy="1569660"/>
          </a:xfrm>
          <a:prstGeom prst="rect">
            <a:avLst/>
          </a:prstGeom>
          <a:noFill/>
        </p:spPr>
        <p:txBody>
          <a:bodyPr wrap="square" rtlCol="0">
            <a:spAutoFit/>
          </a:bodyPr>
          <a:lstStyle/>
          <a:p>
            <a:pPr algn="r"/>
            <a:r>
              <a:rPr lang="en-US" sz="2400" dirty="0" smtClean="0"/>
              <a:t>Leisure time 2014</a:t>
            </a:r>
          </a:p>
          <a:p>
            <a:pPr algn="r"/>
            <a:endParaRPr lang="en-US" sz="2400" dirty="0"/>
          </a:p>
          <a:p>
            <a:pPr algn="r"/>
            <a:r>
              <a:rPr lang="en-US" sz="2400" dirty="0" smtClean="0"/>
              <a:t>Oh  yeah – just a tad bit more leisure time</a:t>
            </a:r>
            <a:endParaRPr lang="en-US" sz="2400" dirty="0"/>
          </a:p>
        </p:txBody>
      </p:sp>
    </p:spTree>
    <p:extLst>
      <p:ext uri="{BB962C8B-B14F-4D97-AF65-F5344CB8AC3E}">
        <p14:creationId xmlns:p14="http://schemas.microsoft.com/office/powerpoint/2010/main" val="12849822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transcendentalism-legacy.tamu.edu/images/p-author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33400"/>
            <a:ext cx="8150084" cy="5029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38200" y="5410200"/>
            <a:ext cx="7696200" cy="1015663"/>
          </a:xfrm>
          <a:prstGeom prst="rect">
            <a:avLst/>
          </a:prstGeom>
          <a:noFill/>
        </p:spPr>
        <p:txBody>
          <a:bodyPr wrap="square" rtlCol="0">
            <a:spAutoFit/>
          </a:bodyPr>
          <a:lstStyle/>
          <a:p>
            <a:pPr algn="ctr"/>
            <a:r>
              <a:rPr lang="en-US" sz="6000" dirty="0" smtClean="0">
                <a:solidFill>
                  <a:srgbClr val="FFFF00"/>
                </a:solidFill>
              </a:rPr>
              <a:t>Transcendentalism</a:t>
            </a:r>
            <a:endParaRPr lang="en-US" sz="6000" dirty="0">
              <a:solidFill>
                <a:srgbClr val="FFFF00"/>
              </a:solidFill>
            </a:endParaRPr>
          </a:p>
        </p:txBody>
      </p:sp>
    </p:spTree>
    <p:extLst>
      <p:ext uri="{BB962C8B-B14F-4D97-AF65-F5344CB8AC3E}">
        <p14:creationId xmlns:p14="http://schemas.microsoft.com/office/powerpoint/2010/main" val="2832187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xQSEhUUExQWFhUXFxkbGRgYGBwXHBgYHRUXGBcYHBwYHSggGBolHBcUIjEhJSkrLi4uFx8zODMsNygtLiwBCgoKDg0OFBAQFCwcHBwsLCwsLCwsLCwsLCwsLCwsLCwsLCwsLCwsLCwsLCwsLCwsLCwsLCw3LCssLCwsLDcrLP/AABEIAQAAxQMBIgACEQEDEQH/xAAcAAAABwEBAAAAAAAAAAAAAAAAAgMEBQYHAQj/xAA7EAABAwIDBQUGBgICAgMAAAABAAIRAwQFITEGEkFRYQcicYGREzKhsdHwFEJSweHxI3IVYhayJFOi/8QAFwEBAQEBAAAAAAAAAAAAAAAAAAECA//EAB0RAQEBAAIDAQEAAAAAAAAAAAABESExEkFRYQL/2gAMAwEAAhEDEQA/ANkQQQWWgQQQQBBBBAEEE0xPE6NuzfrVG0283H5DUqB2hKy3aHtkosltpSNV36nd1voMys+xbtBvbifa3DmNP5KPd8p1+KmmPR9S4Y33nNHiQPmk239I5CrTJ6PH1XlT/lO9vEF55veXfunVDaRzTkxo8MpTauR6nDwdCD4FdJWDbNbX1TkQQPUequVPH67BvsfvgRLHGfETqFPL6vi0YFAqs7ObWUbzuAmnWGrHa+I/UFPh45mVdZwuCjEpEHquOPVUKkrrUkxHA6oDwgghKAIIIKgQggggCCCCAIIIIAggmWL4ky2ovrVHANYJP0HVQRe2e1lLD6O+/vPd7jP1H9gvPG0u0te9qOqVXmDo0aNE5ABK7UY++/uHVqhgaNb+lvAeKhqjI/bgopAFFRiCirSAAuwitCdUXOGQ9DnKlEngdeqw917gNenxWiYTf1Hggw90cRBKqWEOaAZG4eMaeMFWDD70sMjdP7rnW4Y4/SLHCq0vpVWmWnTmVfdjtt6dxR/zuFOqzJ5/K7k+eEqnY1jLajd17YHMd4efIeShdn932xY2N14LSDoQZ5pCt8p1muAc1wIOhBkfBKNeVg+yON3GHXLmQ59vvd9kzDZ99vIj4rcrZ4exr2mWuEg9DotsnQcOaWpuTNvxCXa5VDiV1JtMhHQdCC4V1UBBBBAEEEEAQQQQBYf2w7Ve3qC1pHuMMuI4u5dYWkdom0P4K0c8e+7ut8T/AGvN5eXuLiZJJPnKzVgM6ZLjjwGZPFL+yjkknN5KBu+nHFEewpfjkpzBdmKlfMgx4dVdEBb228dQPEqx2+H0Wt77mk9J/ZX7BuzOkAX15gDQa+astn2cWhALmEDUNB+ZS8jE7h5kimT4a/GJ9VZtmNjru6hze4Obsh5LXbTYmypmRRBPMklT9KkGgNaAAOATDVBsezGlA9u8uP8A1y+KlqOwFm2IaZBkGcwrUgriaoGPbJ+zqe2YN5nGNWnnlwTTZHaIUrj8I89x5Ipnk/8AT4GPXxWlESsN7W8Gdb121qZIBMiOBBEEdQVmzF1sVQZ8Us10qvbFbQfjrOnVdHtB3an+7YnyOR81PNdlkVULbwmEclJnnxRHvPNULj4owciMmM10IFEEVpXUHUEEFQEEEEGKdvF/vV6NGfdZvEdSYHwlZjR9PorZ2tVi/E6s/lDWjyH8qsUKUysKISSfFGDPvkEdtOCCcgfNKezLzA48+HVBKbJYQLirvGd1vzWq4KxtEkEccvT+1XNjqAotAI1Vor0t4S0Z/DzKyqUt7/2tZjB7ozPkMla2mQqfsxQFEkuzc458gBoArfTqA6Lf8pRkEEFpAQQQQBVLtPw321jUIEup97y4/XyVtSN9SD6b2kSHNII8RClGPdhV4G1bmhvyHNa9vAyO67LwLfRa+4AeC857KXv/AB2KNLvda91J/wDq47s/+p8l6GcSY5HMHoopVrc100/HwlInofFdqE8yPvoiFw+Y1CNlzSIKUGao5vxwlBGbT5oIFUEEFQEEESrVDWlxMBoJJ6AZoPNPaDV38RuCP/sI9MlGW+TQ0ak5o2M1/bXFWrwfUcfjkk6bd0SdeCwpSJeAPh9+KtGA4aCN/dyGnUqIwmy3vEnVaFaUhTpwOUqWrBbKnBGWX8K74Va9wT0HwVHp1mgyTAR7zb4MaWMkwPBSVbGhV7JrRvTmEpRu2MHvddf2WD4ntxdPJh26PFQdXG7gmTVf6rWo9Q07hrtHA+a7VrBsSYlebcF2tuKTxLyWmPv5rbaFd9zSpuYfyz5wrqYsxqAakZoyxrtC2rq0KtNrHEODM1T37aXrtKzhnlCeRj0skrh0NKwfCO0K+pGKkvZxkZjzWi4Xtiytugkw7LrKeRjLO0+yFPEXRkHBrvCdfktX7Osd/E2u44y+j3HdRHddHUfJZv2wAG/HIU2z6n4qQ7Gqjvxly0GR7NvnDiAfvmoNfI6IvsweXklRrH7LhJ9PJaRwZTGnxR2HLL++iTbOaMeSA4d4BBc3hylBA4QQQVHHFUztXxk29g4NydVO4DyES74ZeauZWU9u9b/Hbs/7Od8IWaRkFFpnVSGW8BrHzTW3ECctf2S1uTIyWVW/ZW3BMHXU+Ss173QobY+kXSTCs91Y74ggqNKVjNcu7oIhQNWsxh03nnhMeqseN4Y6nJiTw8ImVF4fhIf3qriCePLP4oK5cXLidIEcBHNJP18fj6rU7PZ+1NOKrmvPA7xafgJUNj+GWwENYMgYgumfNXUxSKBnJb92Z1t62HTJYnQw4g5jLktO7McS3HmkYg/NWdiA7cMJLLqlWA7tRkH/AHac/Mgj0WdUqz83DOIk+i9PbTYHTvKPs6jQ6HBw8R/azi1wBtm57a1EPpH8wbvQOo1SpGY2+L12GQ6ebSJHor1sxdNunMqbu49r2hwboRzVss8Gw+sCKTWBzuTST/8AomE+wHYGnbVC9j3QdWzkCpmrrMu2BsX5PAsarF2HW5m5rdKbPmT+yie2unF5TPOkNejitA7MsINvYt4Gqd/1AA+SqLV7Y9F32phFFIc4QNEhVHZGqAdPFHMEaIFB1sDVBG3hxKCocIIIKjhWR9uNMufbjmCPiVrhVF7VcKNWjTqtEmm7PwOfzHxWaRiVKkYIHP5JSnBdpll8OKtNngZcd9kbp4cQeISV9YBubIA5Hgs61iT2VrAZD+uStdK9E55rPMLeabxnqrcSQd7Xj8NFlU6+0bVk8wq7X2fqZ7oBHKc09sL9zSZyVlwt4fqQNFZyXhWcGwR5IG6RzyE+oU7iGBU2MJgTGupVhZWawZBVravHWsAAzJOQVuRO1QusNk6cddErhtk6nUa5pE5aJ460c5u9vST6eS5YsdTqQ7M8JWWmo2r5Y08wEW6s2VB3guYcP8TJ5KMssV3a77er70zTP6mnMfTyXVzK0MEFMksdug8IT91XdEDOMkumtVwbJKDMO0XAal7f0GMHdgbzv0t3jPwBWn02hrAG6NAAjkMknZUwC58CSdegSzgNVB0cEVxlJml4wlHOyVBg3LJACEk16Ox3RAZzJjL1zQRxUQQKIIIKgJO4oNe0scJa4QQlEEGX3+CPta8NMtJkdW8PPUJHErTfa4NZuxnOQBMZ8dVpOLYa2uyDkR7ruX8Kg7VYZdUKZf3XU26lrs46grnY1KotakQTnxViwy4LmDiVAXVZrjIOvJOcJrkOAnIqKmdPvgn2G3u7lOiYuOUfJI+2g/eqirDe44AyZOn2FnWJXzqlTeMwND8lOtpOrO47oOZTbFrIBw5AQqEKWM1Gx3nBO/8Ancw53ejXmozdEKFqudvGNNCmJresF2rt306Y3u8QBGqgu0h1Rj6Fy1paGSC7iMwWzyGqh+zbAWO3KxmQdOAK1O9tmVWOpvAc1wggrXcZvaP2dxptzSDp73HxSmKvVGsmOsLo0gf8T82n9vEKz17kuYXEk5JpiRsG/wCMGdfqnAameH1QKbNY3QnfthCsCpSbmojqy5vlEKtb4eaOCNAk6T12eevoqDhg4oJPe5fVBQPEEEFoBBAoBAE1vbRtZjqdRstdkfD6p0Um90ZqDB8fsBbXL7cAloJ3SeRz8FH2NYtqN8fsLa9psApV2OquHfax0Eeqw8NcKmfNYsai5udlpry5IrLWSQkaB3gNcwpS1Z3Twnz9FlpC1cQbTBAMD0Ube4kKkZjx+SeYtg29Jk6n+VHVsJYB7s/FEIvumCQXCYTnCbi13XNqvLZzad0+kpq23pg99uQ+qtezl1hIzq0RvDSWk5qoGB7XUremadOnUc2feA18gndzt5VEObSqbnElhAAVywnG7SqC23aMuTA39lKsosc0yAQRBEZLWfpqmki8ptqR3mGRzIOo+SXu37tEiTJgBP7qm2gSWCByCg7msa1WnTaMt4F3QArItNr7jeBgfJLEj75pF1TginnK0hVzilKTk1AKO2fv4IH1MBKkpkHmRBThs81Qo4j7MIJF8+KCIfrqCC0AVxccUCoOOek3ungjF6Adkg413oss7UcGFKo2szJr9YAADvJao0qkdpt4Pw+7EjeA8+al6WKDgV0XNLeI+/NT1lXAOqpNveCkWuBiCrLSqyN5pG6cwudbiSu6gJhNL+07sjOeSRdcTkUrQuogOzCCF/Cu0AUthuz7n57hM9CrbgzaJGg81csPqN3RBHktSaypGz+BPpOBLSByV5oaaZck53gka1YDiFrMTVU2iqHe3RkVXcO2mtreq4V37r35AlpgNGkngrBQ/wDlXRZwAlxH6dI8Sf3VK7cMMayrbPYA0Gm5sf6uEf8AsVnPa76aPbVGVGh7HBzToWmQUoQsH2S2mq2NQZzSJ7zNR4jkVuNpfNq021GGWuEghVC5cdNEIKT3hx1XRUE80CrU4Y/qmzXAZnJdbmUD4Vua4kQQgqJRclF3lxz8/FVHPBBrim9RwnkuirzhQLPchvpqK8IhrIHVSsAC6cgFUNqrT29s/nqPqj3G0Tat260ZnuM3nkaTvAAeilqdtv0nN6KdqwC/YePgR1GSkMAvYaWk6fJLbV4O6lUJg5HPLUaByjMLp6u4KKs9Ou08U1rPMxJTTfhEqYkJ5j7lTFStpjbqXH1VgwTapoPfJjoqLVvGRmPJdsaJrvDKNJz3dD3R1PIJhrVv/MqTQIKc4fc1bufZtIadajsgB0/UmmyWwNOnu1K4336wZLQddDr4q+NaAAAIA0AWpPrNplhWF07ZhDNTm5x1J69FkfadiTLysA092iHAf9jx+XwV07S9ovY0jQpn/I8d4j8rfqeSySm/PXx8Ut9EitP1++a0/srxgllSg4yGd5g/6mZHkfmsyr+9lzUxsniRoXTHH3T3XeB0/ZBuJfA4IzHJmypMHROKKil2ZJxTCZAmUqyp4fyqJEO6FBEpVSBzQRD94y+ab1XcvVKvfzTOq/NWjodzKTNTNNnVUi+4gqB28qt7bbTCzoEiPaPyYOsa+Skrm/DQXOMAAnyAWF7W4268uHP/ACjJo5N+pRVp7JLkvvnl7pLqTszqTvNK0nF9q7SzB9pVBd+hved6D9155pPIzBiORhAmURbNptsXXVTeFMMYMhOZI6xkoy2ug1xImOXL+FEiY0RgZ+qmKnatwHjIpEOgRMenooUDxXCEw1aMLt7Z1UC5r7jZghoJy6kDLyW67L4XbUqTTb7jmEZObBBy5815jh0Tmp/ZLai5sam9RMtPvU3e67y4HqFZwj0wqttrtnSsWFoIdXIyb+nk530Vcv8AtOc+3/wW7m1jlLi0tbzIz73mFk9/7Z7nPrbxJMkkySeqtphxiOJ1LmoXuMkmSTzQqO3W65wmrqh3e7p4afVN6+87ISfIlZUn3Sc94+EJNwAzE/eqA18EakyVUaxsJjP4igGu99kA8yOB8Fa2uWJ7O4o61rNd+U5O8P4Wv0KoeA4Zhwyj1WVPxnpmnVFgj0TKgT4fWU9b5KwOmDxQRqZELqqFapKbVXzolXgcZTes/IlA1fXHNNLl0+f36pSs9Q2NX4o0n1HZAD16KKpvaFjhA9gwxPvEcuA++iz4FOb65dWqOe7MuMohbkrEpJOaTSeMf2uWQG+J5pzcth0j3SgTewjr1lEpFGkJLpogd0AOqP8Ah2kAzxCaNeQjCtlEqB9c2nswZMiJy8YKSt7lgMu5pKreF4APJNt0dUVZLe8Dz9CuXVVrfeyHLU+SgqbJ0kpUFgjecXHlmUDmni2e6e63ny6kBSGIP9nS9oHzOTY0lOcH2Pr3UOLBRpalzh3j4DgoDGmMFf2VL3GmBxnm7zQMxTOR55pyynlOWaV/DzxKVbR4R6ohjWpq9bC7QwPYVDn+Qn5KqVKAnTT4or2lhmMwfFFbbRdPFPaRVK2I2lFX/HVI3wMifzD6q7U8/H9kgcsmEEZgyQVQtdHM5+qjq5yTqvKY3BA1OXoga18vv6LMdv8AFHOd7FuYbm6Of7Kz7R7XMpgspd5/PgOqzW8LqjiT+Y59SsqZ06A4kEwk67uCe1aO6M02sLc1aoHn5D7C0iUwbA3VTpGX399E8qbPVGjeglvz8letm8PhhMDPJWd9i0t3Y4QorB7qzg5d2PRMnUi0976rU8Z2QFSrFMZRLv2UXU2Aqg90jzQUExzQYR09Vff/ABCuMjTaesBN27IVC9rfYjPogplKr0RmhxMDXoJPwWs2HZ7+vdA5BoVlw/ZajTiGgkcwqjH8E2TubjRhaOJfl8BmtK2Z2Ct7YB9QCpU5u0HgOHirRTpBpIAjREvZDUFb27xsW1s4Nyc/uiOA4/TzWN4SwveXEc+Cne0TFDVq7uoGQ8sviVzAbGG5/ZUUzcxwMaJem2Rw/lP7q2hw+iO2hGcKKaU7edULm2EcMlIMoDXgULmhE/NBXGPLXZGOR8VZtnO0OpRcGXEvZ+r8w+oUHXobvCfioC7J3zHNVHpDC8WpV2B9N4cD106HkUFgOE4hVpghhI0mHRz5IK8jcNotpKdEHdBefhPjx8Fn2OY3Wq+8YB/KMh/KtWL2oe4vd4NE9dVV8UtZ0Czaqr1GjM8UelQnyTj8EZJOvL0/lPPYhrZ6ff7Kit4o+HaqQ2bsHR7b8odB8OPzUPeMNSrujiVqez2GBloxrgIc3PrvSf3SoncFpf42+P7KcosUFgD4YaTj3qZGfNpHdPpl4gqxW1PikKVs7T3ncz8sv2TkW3RKW7e6M04DFrGTUWvRc/CZynoCBCuBuKfBGFPNLELhagaeymcuKgdr78ULZ7iYJEDpzPorIWrIO2TGJIotPj9/eilWM7pE1q28ef8ASuNjSgQPvoq9s/Zd0E8c1arKnmB96LFahZ1CWzGaQrUiREKxWlqHDLWFz8MCROo9P6UEXh1jOZ0SeI2ufirE5263PNR1eHHx0Byn6cUFaq2hzy+5VdxDDjvGBnPhyWkuw2Rln4pClgBqSevIKyioYfs+9zcgfL76ILWMOwZrWAQMhyhBVD+/sWnMDx+iqeK2usaLQL2gIJhVbEaGcJYRTaeGknP7+5TfGaW5T45D71VvoWRcc5JCgNtKG7TJB8B1WVUPBbfeqhxGUE+i2KhR/wATBGjW/ILOMBoDedya0D11WqupEBoHILSGN60U9yqMo7r/APQkZnwOfqrDZ6JlVtQ4BrhIIMjgu4ASGmmT3qZLTPFurT5tIVgn2CIEJUJBriOiVYeJK0yVlBE9ogx8hAeEUrpciuqIGGI1xTaT05rA9sHGvdxwn4La9onEtcRmAIH7rKLKwL7ipUIymPv4LF7ahSxsIaDHBPrJsOn7z/hTFOjA0SRtwPvr/ayp7hboPiEreMDTI4/NEo0Pd4KYpUpGkjT+1RX6TTUcRGQT+jYknopSjhMGWZdDp/Cd2obO6Ruu5H5jmFcTTJtnlEJ7YYfA01JTttLVO7anDR0VkTSbLX7/ALXFIQgtYj//2Q==">
            <a:hlinkClick r:id="rId2"/>
          </p:cNvPr>
          <p:cNvSpPr>
            <a:spLocks noChangeAspect="1" noChangeArrowheads="1"/>
          </p:cNvSpPr>
          <p:nvPr/>
        </p:nvSpPr>
        <p:spPr bwMode="auto">
          <a:xfrm>
            <a:off x="53975" y="-1790700"/>
            <a:ext cx="288607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54534"/>
            <a:ext cx="3810000" cy="4951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04800" y="533400"/>
            <a:ext cx="8305800" cy="1015663"/>
          </a:xfrm>
          <a:prstGeom prst="rect">
            <a:avLst/>
          </a:prstGeom>
          <a:noFill/>
        </p:spPr>
        <p:txBody>
          <a:bodyPr wrap="square" rtlCol="0">
            <a:spAutoFit/>
          </a:bodyPr>
          <a:lstStyle/>
          <a:p>
            <a:pPr algn="ctr"/>
            <a:r>
              <a:rPr lang="en-US" sz="6000" b="1" dirty="0" smtClean="0">
                <a:solidFill>
                  <a:srgbClr val="FFFF00"/>
                </a:solidFill>
              </a:rPr>
              <a:t>Ralph Waldo Emerson</a:t>
            </a:r>
            <a:endParaRPr lang="en-US" sz="6000" b="1" dirty="0">
              <a:solidFill>
                <a:srgbClr val="FFFF00"/>
              </a:solidFill>
            </a:endParaRPr>
          </a:p>
        </p:txBody>
      </p:sp>
      <p:sp>
        <p:nvSpPr>
          <p:cNvPr id="4" name="TextBox 3"/>
          <p:cNvSpPr txBox="1"/>
          <p:nvPr/>
        </p:nvSpPr>
        <p:spPr>
          <a:xfrm>
            <a:off x="4457700" y="1754534"/>
            <a:ext cx="4152900" cy="1938992"/>
          </a:xfrm>
          <a:prstGeom prst="rect">
            <a:avLst/>
          </a:prstGeom>
          <a:noFill/>
        </p:spPr>
        <p:txBody>
          <a:bodyPr wrap="square" rtlCol="0">
            <a:spAutoFit/>
          </a:bodyPr>
          <a:lstStyle/>
          <a:p>
            <a:pPr marL="285750" indent="-285750">
              <a:buFont typeface="Arial" panose="020B0604020202020204" pitchFamily="34" charset="0"/>
              <a:buChar char="•"/>
            </a:pPr>
            <a:r>
              <a:rPr lang="en-US" sz="4000" b="1" dirty="0">
                <a:solidFill>
                  <a:srgbClr val="FFFF00"/>
                </a:solidFill>
              </a:rPr>
              <a:t>American poet, essayist, and philosopher </a:t>
            </a:r>
          </a:p>
        </p:txBody>
      </p:sp>
    </p:spTree>
    <p:extLst>
      <p:ext uri="{BB962C8B-B14F-4D97-AF65-F5344CB8AC3E}">
        <p14:creationId xmlns:p14="http://schemas.microsoft.com/office/powerpoint/2010/main" val="29602654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xQSEhUUExQWFhUXFxkbGRgYGBwXHBgYHRUXGBcYHBwYHSggGBolHBcUIjEhJSkrLi4uFx8zODMsNygtLiwBCgoKDg0OFBAQFCwcHBwsLCwsLCwsLCwsLCwsLCwsLCwsLCwsLCwsLCwsLCwsLCwsLCwsLCw3LCssLCwsLDcrLP/AABEIAQAAxQMBIgACEQEDEQH/xAAcAAAABwEBAAAAAAAAAAAAAAAAAgMEBQYHAQj/xAA7EAABAwIDBQUGBgICAgMAAAABAAIRAwQFITEGEkFRYQcicYGREzKhsdHwFEJSweHxI3IVYhayJFOi/8QAFwEBAQEBAAAAAAAAAAAAAAAAAAECA//EAB0RAQEBAAIDAQEAAAAAAAAAAAABESExEkFRYQL/2gAMAwEAAhEDEQA/ANkQQQWWgQQQQBBBBAEEE0xPE6NuzfrVG0283H5DUqB2hKy3aHtkosltpSNV36nd1voMys+xbtBvbifa3DmNP5KPd8p1+KmmPR9S4Y33nNHiQPmk239I5CrTJ6PH1XlT/lO9vEF55veXfunVDaRzTkxo8MpTauR6nDwdCD4FdJWDbNbX1TkQQPUequVPH67BvsfvgRLHGfETqFPL6vi0YFAqs7ObWUbzuAmnWGrHa+I/UFPh45mVdZwuCjEpEHquOPVUKkrrUkxHA6oDwgghKAIIIKgQggggCCCCAIIIIAggmWL4ky2ovrVHANYJP0HVQRe2e1lLD6O+/vPd7jP1H9gvPG0u0te9qOqVXmDo0aNE5ABK7UY++/uHVqhgaNb+lvAeKhqjI/bgopAFFRiCirSAAuwitCdUXOGQ9DnKlEngdeqw917gNenxWiYTf1Hggw90cRBKqWEOaAZG4eMaeMFWDD70sMjdP7rnW4Y4/SLHCq0vpVWmWnTmVfdjtt6dxR/zuFOqzJ5/K7k+eEqnY1jLajd17YHMd4efIeShdn932xY2N14LSDoQZ5pCt8p1muAc1wIOhBkfBKNeVg+yON3GHXLmQ59vvd9kzDZ99vIj4rcrZ4exr2mWuEg9DotsnQcOaWpuTNvxCXa5VDiV1JtMhHQdCC4V1UBBBBAEEEEAQQQQBYf2w7Ve3qC1pHuMMuI4u5dYWkdom0P4K0c8e+7ut8T/AGvN5eXuLiZJJPnKzVgM6ZLjjwGZPFL+yjkknN5KBu+nHFEewpfjkpzBdmKlfMgx4dVdEBb228dQPEqx2+H0Wt77mk9J/ZX7BuzOkAX15gDQa+astn2cWhALmEDUNB+ZS8jE7h5kimT4a/GJ9VZtmNjru6hze4Obsh5LXbTYmypmRRBPMklT9KkGgNaAAOATDVBsezGlA9u8uP8A1y+KlqOwFm2IaZBkGcwrUgriaoGPbJ+zqe2YN5nGNWnnlwTTZHaIUrj8I89x5Ipnk/8AT4GPXxWlESsN7W8Gdb121qZIBMiOBBEEdQVmzF1sVQZ8Us10qvbFbQfjrOnVdHtB3an+7YnyOR81PNdlkVULbwmEclJnnxRHvPNULj4owciMmM10IFEEVpXUHUEEFQEEEEGKdvF/vV6NGfdZvEdSYHwlZjR9PorZ2tVi/E6s/lDWjyH8qsUKUysKISSfFGDPvkEdtOCCcgfNKezLzA48+HVBKbJYQLirvGd1vzWq4KxtEkEccvT+1XNjqAotAI1Vor0t4S0Z/DzKyqUt7/2tZjB7ozPkMla2mQqfsxQFEkuzc458gBoArfTqA6Lf8pRkEEFpAQQQQBVLtPw321jUIEup97y4/XyVtSN9SD6b2kSHNII8RClGPdhV4G1bmhvyHNa9vAyO67LwLfRa+4AeC857KXv/AB2KNLvda91J/wDq47s/+p8l6GcSY5HMHoopVrc100/HwlInofFdqE8yPvoiFw+Y1CNlzSIKUGao5vxwlBGbT5oIFUEEFQEEESrVDWlxMBoJJ6AZoPNPaDV38RuCP/sI9MlGW+TQ0ak5o2M1/bXFWrwfUcfjkk6bd0SdeCwpSJeAPh9+KtGA4aCN/dyGnUqIwmy3vEnVaFaUhTpwOUqWrBbKnBGWX8K74Va9wT0HwVHp1mgyTAR7zb4MaWMkwPBSVbGhV7JrRvTmEpRu2MHvddf2WD4ntxdPJh26PFQdXG7gmTVf6rWo9Q07hrtHA+a7VrBsSYlebcF2tuKTxLyWmPv5rbaFd9zSpuYfyz5wrqYsxqAakZoyxrtC2rq0KtNrHEODM1T37aXrtKzhnlCeRj0skrh0NKwfCO0K+pGKkvZxkZjzWi4Xtiytugkw7LrKeRjLO0+yFPEXRkHBrvCdfktX7Osd/E2u44y+j3HdRHddHUfJZv2wAG/HIU2z6n4qQ7Gqjvxly0GR7NvnDiAfvmoNfI6IvsweXklRrH7LhJ9PJaRwZTGnxR2HLL++iTbOaMeSA4d4BBc3hylBA4QQQVHHFUztXxk29g4NydVO4DyES74ZeauZWU9u9b/Hbs/7Od8IWaRkFFpnVSGW8BrHzTW3ECctf2S1uTIyWVW/ZW3BMHXU+Ss173QobY+kXSTCs91Y74ggqNKVjNcu7oIhQNWsxh03nnhMeqseN4Y6nJiTw8ImVF4fhIf3qriCePLP4oK5cXLidIEcBHNJP18fj6rU7PZ+1NOKrmvPA7xafgJUNj+GWwENYMgYgumfNXUxSKBnJb92Z1t62HTJYnQw4g5jLktO7McS3HmkYg/NWdiA7cMJLLqlWA7tRkH/AHac/Mgj0WdUqz83DOIk+i9PbTYHTvKPs6jQ6HBw8R/azi1wBtm57a1EPpH8wbvQOo1SpGY2+L12GQ6ebSJHor1sxdNunMqbu49r2hwboRzVss8Gw+sCKTWBzuTST/8AomE+wHYGnbVC9j3QdWzkCpmrrMu2BsX5PAsarF2HW5m5rdKbPmT+yie2unF5TPOkNejitA7MsINvYt4Gqd/1AA+SqLV7Y9F32phFFIc4QNEhVHZGqAdPFHMEaIFB1sDVBG3hxKCocIIIKjhWR9uNMufbjmCPiVrhVF7VcKNWjTqtEmm7PwOfzHxWaRiVKkYIHP5JSnBdpll8OKtNngZcd9kbp4cQeISV9YBubIA5Hgs61iT2VrAZD+uStdK9E55rPMLeabxnqrcSQd7Xj8NFlU6+0bVk8wq7X2fqZ7oBHKc09sL9zSZyVlwt4fqQNFZyXhWcGwR5IG6RzyE+oU7iGBU2MJgTGupVhZWawZBVravHWsAAzJOQVuRO1QusNk6cddErhtk6nUa5pE5aJ460c5u9vST6eS5YsdTqQ7M8JWWmo2r5Y08wEW6s2VB3guYcP8TJ5KMssV3a77er70zTP6mnMfTyXVzK0MEFMksdug8IT91XdEDOMkumtVwbJKDMO0XAal7f0GMHdgbzv0t3jPwBWn02hrAG6NAAjkMknZUwC58CSdegSzgNVB0cEVxlJml4wlHOyVBg3LJACEk16Ox3RAZzJjL1zQRxUQQKIIIKgJO4oNe0scJa4QQlEEGX3+CPta8NMtJkdW8PPUJHErTfa4NZuxnOQBMZ8dVpOLYa2uyDkR7ruX8Kg7VYZdUKZf3XU26lrs46grnY1KotakQTnxViwy4LmDiVAXVZrjIOvJOcJrkOAnIqKmdPvgn2G3u7lOiYuOUfJI+2g/eqirDe44AyZOn2FnWJXzqlTeMwND8lOtpOrO47oOZTbFrIBw5AQqEKWM1Gx3nBO/8Ancw53ejXmozdEKFqudvGNNCmJresF2rt306Y3u8QBGqgu0h1Rj6Fy1paGSC7iMwWzyGqh+zbAWO3KxmQdOAK1O9tmVWOpvAc1wggrXcZvaP2dxptzSDp73HxSmKvVGsmOsLo0gf8T82n9vEKz17kuYXEk5JpiRsG/wCMGdfqnAameH1QKbNY3QnfthCsCpSbmojqy5vlEKtb4eaOCNAk6T12eevoqDhg4oJPe5fVBQPEEEFoBBAoBAE1vbRtZjqdRstdkfD6p0Um90ZqDB8fsBbXL7cAloJ3SeRz8FH2NYtqN8fsLa9psApV2OquHfax0Eeqw8NcKmfNYsai5udlpry5IrLWSQkaB3gNcwpS1Z3Twnz9FlpC1cQbTBAMD0Ube4kKkZjx+SeYtg29Jk6n+VHVsJYB7s/FEIvumCQXCYTnCbi13XNqvLZzad0+kpq23pg99uQ+qtezl1hIzq0RvDSWk5qoGB7XUremadOnUc2feA18gndzt5VEObSqbnElhAAVywnG7SqC23aMuTA39lKsosc0yAQRBEZLWfpqmki8ptqR3mGRzIOo+SXu37tEiTJgBP7qm2gSWCByCg7msa1WnTaMt4F3QArItNr7jeBgfJLEj75pF1TginnK0hVzilKTk1AKO2fv4IH1MBKkpkHmRBThs81Qo4j7MIJF8+KCIfrqCC0AVxccUCoOOek3ungjF6Adkg413oss7UcGFKo2szJr9YAADvJao0qkdpt4Pw+7EjeA8+al6WKDgV0XNLeI+/NT1lXAOqpNveCkWuBiCrLSqyN5pG6cwudbiSu6gJhNL+07sjOeSRdcTkUrQuogOzCCF/Cu0AUthuz7n57hM9CrbgzaJGg81csPqN3RBHktSaypGz+BPpOBLSByV5oaaZck53gka1YDiFrMTVU2iqHe3RkVXcO2mtreq4V37r35AlpgNGkngrBQ/wDlXRZwAlxH6dI8Sf3VK7cMMayrbPYA0Gm5sf6uEf8AsVnPa76aPbVGVGh7HBzToWmQUoQsH2S2mq2NQZzSJ7zNR4jkVuNpfNq021GGWuEghVC5cdNEIKT3hx1XRUE80CrU4Y/qmzXAZnJdbmUD4Vua4kQQgqJRclF3lxz8/FVHPBBrim9RwnkuirzhQLPchvpqK8IhrIHVSsAC6cgFUNqrT29s/nqPqj3G0Tat260ZnuM3nkaTvAAeilqdtv0nN6KdqwC/YePgR1GSkMAvYaWk6fJLbV4O6lUJg5HPLUaByjMLp6u4KKs9Ou08U1rPMxJTTfhEqYkJ5j7lTFStpjbqXH1VgwTapoPfJjoqLVvGRmPJdsaJrvDKNJz3dD3R1PIJhrVv/MqTQIKc4fc1bufZtIadajsgB0/UmmyWwNOnu1K4336wZLQddDr4q+NaAAAIA0AWpPrNplhWF07ZhDNTm5x1J69FkfadiTLysA092iHAf9jx+XwV07S9ovY0jQpn/I8d4j8rfqeSySm/PXx8Ut9EitP1++a0/srxgllSg4yGd5g/6mZHkfmsyr+9lzUxsniRoXTHH3T3XeB0/ZBuJfA4IzHJmypMHROKKil2ZJxTCZAmUqyp4fyqJEO6FBEpVSBzQRD94y+ab1XcvVKvfzTOq/NWjodzKTNTNNnVUi+4gqB28qt7bbTCzoEiPaPyYOsa+Skrm/DQXOMAAnyAWF7W4268uHP/ACjJo5N+pRVp7JLkvvnl7pLqTszqTvNK0nF9q7SzB9pVBd+hved6D9155pPIzBiORhAmURbNptsXXVTeFMMYMhOZI6xkoy2ug1xImOXL+FEiY0RgZ+qmKnatwHjIpEOgRMenooUDxXCEw1aMLt7Z1UC5r7jZghoJy6kDLyW67L4XbUqTTb7jmEZObBBy5815jh0Tmp/ZLai5sam9RMtPvU3e67y4HqFZwj0wqttrtnSsWFoIdXIyb+nk530Vcv8AtOc+3/wW7m1jlLi0tbzIz73mFk9/7Z7nPrbxJMkkySeqtphxiOJ1LmoXuMkmSTzQqO3W65wmrqh3e7p4afVN6+87ISfIlZUn3Sc94+EJNwAzE/eqA18EakyVUaxsJjP4igGu99kA8yOB8Fa2uWJ7O4o61rNd+U5O8P4Wv0KoeA4Zhwyj1WVPxnpmnVFgj0TKgT4fWU9b5KwOmDxQRqZELqqFapKbVXzolXgcZTes/IlA1fXHNNLl0+f36pSs9Q2NX4o0n1HZAD16KKpvaFjhA9gwxPvEcuA++iz4FOb65dWqOe7MuMohbkrEpJOaTSeMf2uWQG+J5pzcth0j3SgTewjr1lEpFGkJLpogd0AOqP8Ah2kAzxCaNeQjCtlEqB9c2nswZMiJy8YKSt7lgMu5pKreF4APJNt0dUVZLe8Dz9CuXVVrfeyHLU+SgqbJ0kpUFgjecXHlmUDmni2e6e63ny6kBSGIP9nS9oHzOTY0lOcH2Pr3UOLBRpalzh3j4DgoDGmMFf2VL3GmBxnm7zQMxTOR55pyynlOWaV/DzxKVbR4R6ohjWpq9bC7QwPYVDn+Qn5KqVKAnTT4or2lhmMwfFFbbRdPFPaRVK2I2lFX/HVI3wMifzD6q7U8/H9kgcsmEEZgyQVQtdHM5+qjq5yTqvKY3BA1OXoga18vv6LMdv8AFHOd7FuYbm6Of7Kz7R7XMpgspd5/PgOqzW8LqjiT+Y59SsqZ06A4kEwk67uCe1aO6M02sLc1aoHn5D7C0iUwbA3VTpGX399E8qbPVGjeglvz8letm8PhhMDPJWd9i0t3Y4QorB7qzg5d2PRMnUi0976rU8Z2QFSrFMZRLv2UXU2Aqg90jzQUExzQYR09Vff/ABCuMjTaesBN27IVC9rfYjPogplKr0RmhxMDXoJPwWs2HZ7+vdA5BoVlw/ZajTiGgkcwqjH8E2TubjRhaOJfl8BmtK2Z2Ct7YB9QCpU5u0HgOHirRTpBpIAjREvZDUFb27xsW1s4Nyc/uiOA4/TzWN4SwveXEc+Cne0TFDVq7uoGQ8sviVzAbGG5/ZUUzcxwMaJem2Rw/lP7q2hw+iO2hGcKKaU7edULm2EcMlIMoDXgULmhE/NBXGPLXZGOR8VZtnO0OpRcGXEvZ+r8w+oUHXobvCfioC7J3zHNVHpDC8WpV2B9N4cD106HkUFgOE4hVpghhI0mHRz5IK8jcNotpKdEHdBefhPjx8Fn2OY3Wq+8YB/KMh/KtWL2oe4vd4NE9dVV8UtZ0Czaqr1GjM8UelQnyTj8EZJOvL0/lPPYhrZ6ff7Kit4o+HaqQ2bsHR7b8odB8OPzUPeMNSrujiVqez2GBloxrgIc3PrvSf3SoncFpf42+P7KcosUFgD4YaTj3qZGfNpHdPpl4gqxW1PikKVs7T3ncz8sv2TkW3RKW7e6M04DFrGTUWvRc/CZynoCBCuBuKfBGFPNLELhagaeymcuKgdr78ULZ7iYJEDpzPorIWrIO2TGJIotPj9/eilWM7pE1q28ef8ASuNjSgQPvoq9s/Zd0E8c1arKnmB96LFahZ1CWzGaQrUiREKxWlqHDLWFz8MCROo9P6UEXh1jOZ0SeI2ufirE5263PNR1eHHx0Byn6cUFaq2hzy+5VdxDDjvGBnPhyWkuw2Rln4pClgBqSevIKyioYfs+9zcgfL76ILWMOwZrWAQMhyhBVD+/sWnMDx+iqeK2usaLQL2gIJhVbEaGcJYRTaeGknP7+5TfGaW5T45D71VvoWRcc5JCgNtKG7TJB8B1WVUPBbfeqhxGUE+i2KhR/wATBGjW/ILOMBoDedya0D11WqupEBoHILSGN60U9yqMo7r/APQkZnwOfqrDZ6JlVtQ4BrhIIMjgu4ASGmmT3qZLTPFurT5tIVgn2CIEJUJBriOiVYeJK0yVlBE9ogx8hAeEUrpciuqIGGI1xTaT05rA9sHGvdxwn4La9onEtcRmAIH7rKLKwL7ipUIymPv4LF7ahSxsIaDHBPrJsOn7z/hTFOjA0SRtwPvr/ayp7hboPiEreMDTI4/NEo0Pd4KYpUpGkjT+1RX6TTUcRGQT+jYknopSjhMGWZdDp/Cd2obO6Ruu5H5jmFcTTJtnlEJ7YYfA01JTttLVO7anDR0VkTSbLX7/ALXFIQgtYj//2Q==">
            <a:hlinkClick r:id="rId2"/>
          </p:cNvPr>
          <p:cNvSpPr>
            <a:spLocks noChangeAspect="1" noChangeArrowheads="1"/>
          </p:cNvSpPr>
          <p:nvPr/>
        </p:nvSpPr>
        <p:spPr bwMode="auto">
          <a:xfrm>
            <a:off x="53975" y="-1790700"/>
            <a:ext cx="288607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54534"/>
            <a:ext cx="3810000" cy="4951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04800" y="533400"/>
            <a:ext cx="8305800" cy="1015663"/>
          </a:xfrm>
          <a:prstGeom prst="rect">
            <a:avLst/>
          </a:prstGeom>
          <a:noFill/>
        </p:spPr>
        <p:txBody>
          <a:bodyPr wrap="square" rtlCol="0">
            <a:spAutoFit/>
          </a:bodyPr>
          <a:lstStyle/>
          <a:p>
            <a:pPr algn="ctr"/>
            <a:r>
              <a:rPr lang="en-US" sz="6000" b="1" dirty="0" smtClean="0">
                <a:solidFill>
                  <a:srgbClr val="FFFF00"/>
                </a:solidFill>
              </a:rPr>
              <a:t>Ralph Waldo Emerson</a:t>
            </a:r>
            <a:endParaRPr lang="en-US" sz="6000" b="1" dirty="0">
              <a:solidFill>
                <a:srgbClr val="FFFF00"/>
              </a:solidFill>
            </a:endParaRPr>
          </a:p>
        </p:txBody>
      </p:sp>
      <p:sp>
        <p:nvSpPr>
          <p:cNvPr id="4" name="TextBox 3"/>
          <p:cNvSpPr txBox="1"/>
          <p:nvPr/>
        </p:nvSpPr>
        <p:spPr>
          <a:xfrm>
            <a:off x="4457700" y="1754534"/>
            <a:ext cx="4152900" cy="5016758"/>
          </a:xfrm>
          <a:prstGeom prst="rect">
            <a:avLst/>
          </a:prstGeom>
          <a:noFill/>
        </p:spPr>
        <p:txBody>
          <a:bodyPr wrap="square" rtlCol="0">
            <a:spAutoFit/>
          </a:bodyPr>
          <a:lstStyle/>
          <a:p>
            <a:pPr marL="285750" indent="-285750">
              <a:buFont typeface="Arial" panose="020B0604020202020204" pitchFamily="34" charset="0"/>
              <a:buChar char="•"/>
            </a:pPr>
            <a:r>
              <a:rPr lang="en-US" sz="4000" dirty="0"/>
              <a:t>Emerson's philosophy is characterized by its reliance on intuition as the only way to comprehend </a:t>
            </a:r>
            <a:r>
              <a:rPr lang="en-US" sz="4000" dirty="0" smtClean="0"/>
              <a:t>reality</a:t>
            </a:r>
            <a:endParaRPr lang="en-US" sz="4000" b="1" dirty="0"/>
          </a:p>
        </p:txBody>
      </p:sp>
    </p:spTree>
    <p:extLst>
      <p:ext uri="{BB962C8B-B14F-4D97-AF65-F5344CB8AC3E}">
        <p14:creationId xmlns:p14="http://schemas.microsoft.com/office/powerpoint/2010/main" val="35436601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xQSEhUUExQWFhUXFxkbGRgYGBwXHBgYHRUXGBcYHBwYHSggGBolHBcUIjEhJSkrLi4uFx8zODMsNygtLiwBCgoKDg0OFBAQFCwcHBwsLCwsLCwsLCwsLCwsLCwsLCwsLCwsLCwsLCwsLCwsLCwsLCwsLCw3LCssLCwsLDcrLP/AABEIAQAAxQMBIgACEQEDEQH/xAAcAAAABwEBAAAAAAAAAAAAAAAAAgMEBQYHAQj/xAA7EAABAwIDBQUGBgICAgMAAAABAAIRAwQFITEGEkFRYQcicYGREzKhsdHwFEJSweHxI3IVYhayJFOi/8QAFwEBAQEBAAAAAAAAAAAAAAAAAAECA//EAB0RAQEBAAIDAQEAAAAAAAAAAAABESExEkFRYQL/2gAMAwEAAhEDEQA/ANkQQQWWgQQQQBBBBAEEE0xPE6NuzfrVG0283H5DUqB2hKy3aHtkosltpSNV36nd1voMys+xbtBvbifa3DmNP5KPd8p1+KmmPR9S4Y33nNHiQPmk239I5CrTJ6PH1XlT/lO9vEF55veXfunVDaRzTkxo8MpTauR6nDwdCD4FdJWDbNbX1TkQQPUequVPH67BvsfvgRLHGfETqFPL6vi0YFAqs7ObWUbzuAmnWGrHa+I/UFPh45mVdZwuCjEpEHquOPVUKkrrUkxHA6oDwgghKAIIIKgQggggCCCCAIIIIAggmWL4ky2ovrVHANYJP0HVQRe2e1lLD6O+/vPd7jP1H9gvPG0u0te9qOqVXmDo0aNE5ABK7UY++/uHVqhgaNb+lvAeKhqjI/bgopAFFRiCirSAAuwitCdUXOGQ9DnKlEngdeqw917gNenxWiYTf1Hggw90cRBKqWEOaAZG4eMaeMFWDD70sMjdP7rnW4Y4/SLHCq0vpVWmWnTmVfdjtt6dxR/zuFOqzJ5/K7k+eEqnY1jLajd17YHMd4efIeShdn932xY2N14LSDoQZ5pCt8p1muAc1wIOhBkfBKNeVg+yON3GHXLmQ59vvd9kzDZ99vIj4rcrZ4exr2mWuEg9DotsnQcOaWpuTNvxCXa5VDiV1JtMhHQdCC4V1UBBBBAEEEEAQQQQBYf2w7Ve3qC1pHuMMuI4u5dYWkdom0P4K0c8e+7ut8T/AGvN5eXuLiZJJPnKzVgM6ZLjjwGZPFL+yjkknN5KBu+nHFEewpfjkpzBdmKlfMgx4dVdEBb228dQPEqx2+H0Wt77mk9J/ZX7BuzOkAX15gDQa+astn2cWhALmEDUNB+ZS8jE7h5kimT4a/GJ9VZtmNjru6hze4Obsh5LXbTYmypmRRBPMklT9KkGgNaAAOATDVBsezGlA9u8uP8A1y+KlqOwFm2IaZBkGcwrUgriaoGPbJ+zqe2YN5nGNWnnlwTTZHaIUrj8I89x5Ipnk/8AT4GPXxWlESsN7W8Gdb121qZIBMiOBBEEdQVmzF1sVQZ8Us10qvbFbQfjrOnVdHtB3an+7YnyOR81PNdlkVULbwmEclJnnxRHvPNULj4owciMmM10IFEEVpXUHUEEFQEEEEGKdvF/vV6NGfdZvEdSYHwlZjR9PorZ2tVi/E6s/lDWjyH8qsUKUysKISSfFGDPvkEdtOCCcgfNKezLzA48+HVBKbJYQLirvGd1vzWq4KxtEkEccvT+1XNjqAotAI1Vor0t4S0Z/DzKyqUt7/2tZjB7ozPkMla2mQqfsxQFEkuzc458gBoArfTqA6Lf8pRkEEFpAQQQQBVLtPw321jUIEup97y4/XyVtSN9SD6b2kSHNII8RClGPdhV4G1bmhvyHNa9vAyO67LwLfRa+4AeC857KXv/AB2KNLvda91J/wDq47s/+p8l6GcSY5HMHoopVrc100/HwlInofFdqE8yPvoiFw+Y1CNlzSIKUGao5vxwlBGbT5oIFUEEFQEEESrVDWlxMBoJJ6AZoPNPaDV38RuCP/sI9MlGW+TQ0ak5o2M1/bXFWrwfUcfjkk6bd0SdeCwpSJeAPh9+KtGA4aCN/dyGnUqIwmy3vEnVaFaUhTpwOUqWrBbKnBGWX8K74Va9wT0HwVHp1mgyTAR7zb4MaWMkwPBSVbGhV7JrRvTmEpRu2MHvddf2WD4ntxdPJh26PFQdXG7gmTVf6rWo9Q07hrtHA+a7VrBsSYlebcF2tuKTxLyWmPv5rbaFd9zSpuYfyz5wrqYsxqAakZoyxrtC2rq0KtNrHEODM1T37aXrtKzhnlCeRj0skrh0NKwfCO0K+pGKkvZxkZjzWi4Xtiytugkw7LrKeRjLO0+yFPEXRkHBrvCdfktX7Osd/E2u44y+j3HdRHddHUfJZv2wAG/HIU2z6n4qQ7Gqjvxly0GR7NvnDiAfvmoNfI6IvsweXklRrH7LhJ9PJaRwZTGnxR2HLL++iTbOaMeSA4d4BBc3hylBA4QQQVHHFUztXxk29g4NydVO4DyES74ZeauZWU9u9b/Hbs/7Od8IWaRkFFpnVSGW8BrHzTW3ECctf2S1uTIyWVW/ZW3BMHXU+Ss173QobY+kXSTCs91Y74ggqNKVjNcu7oIhQNWsxh03nnhMeqseN4Y6nJiTw8ImVF4fhIf3qriCePLP4oK5cXLidIEcBHNJP18fj6rU7PZ+1NOKrmvPA7xafgJUNj+GWwENYMgYgumfNXUxSKBnJb92Z1t62HTJYnQw4g5jLktO7McS3HmkYg/NWdiA7cMJLLqlWA7tRkH/AHac/Mgj0WdUqz83DOIk+i9PbTYHTvKPs6jQ6HBw8R/azi1wBtm57a1EPpH8wbvQOo1SpGY2+L12GQ6ebSJHor1sxdNunMqbu49r2hwboRzVss8Gw+sCKTWBzuTST/8AomE+wHYGnbVC9j3QdWzkCpmrrMu2BsX5PAsarF2HW5m5rdKbPmT+yie2unF5TPOkNejitA7MsINvYt4Gqd/1AA+SqLV7Y9F32phFFIc4QNEhVHZGqAdPFHMEaIFB1sDVBG3hxKCocIIIKjhWR9uNMufbjmCPiVrhVF7VcKNWjTqtEmm7PwOfzHxWaRiVKkYIHP5JSnBdpll8OKtNngZcd9kbp4cQeISV9YBubIA5Hgs61iT2VrAZD+uStdK9E55rPMLeabxnqrcSQd7Xj8NFlU6+0bVk8wq7X2fqZ7oBHKc09sL9zSZyVlwt4fqQNFZyXhWcGwR5IG6RzyE+oU7iGBU2MJgTGupVhZWawZBVravHWsAAzJOQVuRO1QusNk6cddErhtk6nUa5pE5aJ460c5u9vST6eS5YsdTqQ7M8JWWmo2r5Y08wEW6s2VB3guYcP8TJ5KMssV3a77er70zTP6mnMfTyXVzK0MEFMksdug8IT91XdEDOMkumtVwbJKDMO0XAal7f0GMHdgbzv0t3jPwBWn02hrAG6NAAjkMknZUwC58CSdegSzgNVB0cEVxlJml4wlHOyVBg3LJACEk16Ox3RAZzJjL1zQRxUQQKIIIKgJO4oNe0scJa4QQlEEGX3+CPta8NMtJkdW8PPUJHErTfa4NZuxnOQBMZ8dVpOLYa2uyDkR7ruX8Kg7VYZdUKZf3XU26lrs46grnY1KotakQTnxViwy4LmDiVAXVZrjIOvJOcJrkOAnIqKmdPvgn2G3u7lOiYuOUfJI+2g/eqirDe44AyZOn2FnWJXzqlTeMwND8lOtpOrO47oOZTbFrIBw5AQqEKWM1Gx3nBO/8Ancw53ejXmozdEKFqudvGNNCmJresF2rt306Y3u8QBGqgu0h1Rj6Fy1paGSC7iMwWzyGqh+zbAWO3KxmQdOAK1O9tmVWOpvAc1wggrXcZvaP2dxptzSDp73HxSmKvVGsmOsLo0gf8T82n9vEKz17kuYXEk5JpiRsG/wCMGdfqnAameH1QKbNY3QnfthCsCpSbmojqy5vlEKtb4eaOCNAk6T12eevoqDhg4oJPe5fVBQPEEEFoBBAoBAE1vbRtZjqdRstdkfD6p0Um90ZqDB8fsBbXL7cAloJ3SeRz8FH2NYtqN8fsLa9psApV2OquHfax0Eeqw8NcKmfNYsai5udlpry5IrLWSQkaB3gNcwpS1Z3Twnz9FlpC1cQbTBAMD0Ube4kKkZjx+SeYtg29Jk6n+VHVsJYB7s/FEIvumCQXCYTnCbi13XNqvLZzad0+kpq23pg99uQ+qtezl1hIzq0RvDSWk5qoGB7XUremadOnUc2feA18gndzt5VEObSqbnElhAAVywnG7SqC23aMuTA39lKsosc0yAQRBEZLWfpqmki8ptqR3mGRzIOo+SXu37tEiTJgBP7qm2gSWCByCg7msa1WnTaMt4F3QArItNr7jeBgfJLEj75pF1TginnK0hVzilKTk1AKO2fv4IH1MBKkpkHmRBThs81Qo4j7MIJF8+KCIfrqCC0AVxccUCoOOek3ungjF6Adkg413oss7UcGFKo2szJr9YAADvJao0qkdpt4Pw+7EjeA8+al6WKDgV0XNLeI+/NT1lXAOqpNveCkWuBiCrLSqyN5pG6cwudbiSu6gJhNL+07sjOeSRdcTkUrQuogOzCCF/Cu0AUthuz7n57hM9CrbgzaJGg81csPqN3RBHktSaypGz+BPpOBLSByV5oaaZck53gka1YDiFrMTVU2iqHe3RkVXcO2mtreq4V37r35AlpgNGkngrBQ/wDlXRZwAlxH6dI8Sf3VK7cMMayrbPYA0Gm5sf6uEf8AsVnPa76aPbVGVGh7HBzToWmQUoQsH2S2mq2NQZzSJ7zNR4jkVuNpfNq021GGWuEghVC5cdNEIKT3hx1XRUE80CrU4Y/qmzXAZnJdbmUD4Vua4kQQgqJRclF3lxz8/FVHPBBrim9RwnkuirzhQLPchvpqK8IhrIHVSsAC6cgFUNqrT29s/nqPqj3G0Tat260ZnuM3nkaTvAAeilqdtv0nN6KdqwC/YePgR1GSkMAvYaWk6fJLbV4O6lUJg5HPLUaByjMLp6u4KKs9Ou08U1rPMxJTTfhEqYkJ5j7lTFStpjbqXH1VgwTapoPfJjoqLVvGRmPJdsaJrvDKNJz3dD3R1PIJhrVv/MqTQIKc4fc1bufZtIadajsgB0/UmmyWwNOnu1K4336wZLQddDr4q+NaAAAIA0AWpPrNplhWF07ZhDNTm5x1J69FkfadiTLysA092iHAf9jx+XwV07S9ovY0jQpn/I8d4j8rfqeSySm/PXx8Ut9EitP1++a0/srxgllSg4yGd5g/6mZHkfmsyr+9lzUxsniRoXTHH3T3XeB0/ZBuJfA4IzHJmypMHROKKil2ZJxTCZAmUqyp4fyqJEO6FBEpVSBzQRD94y+ab1XcvVKvfzTOq/NWjodzKTNTNNnVUi+4gqB28qt7bbTCzoEiPaPyYOsa+Skrm/DQXOMAAnyAWF7W4268uHP/ACjJo5N+pRVp7JLkvvnl7pLqTszqTvNK0nF9q7SzB9pVBd+hved6D9155pPIzBiORhAmURbNptsXXVTeFMMYMhOZI6xkoy2ug1xImOXL+FEiY0RgZ+qmKnatwHjIpEOgRMenooUDxXCEw1aMLt7Z1UC5r7jZghoJy6kDLyW67L4XbUqTTb7jmEZObBBy5815jh0Tmp/ZLai5sam9RMtPvU3e67y4HqFZwj0wqttrtnSsWFoIdXIyb+nk530Vcv8AtOc+3/wW7m1jlLi0tbzIz73mFk9/7Z7nPrbxJMkkySeqtphxiOJ1LmoXuMkmSTzQqO3W65wmrqh3e7p4afVN6+87ISfIlZUn3Sc94+EJNwAzE/eqA18EakyVUaxsJjP4igGu99kA8yOB8Fa2uWJ7O4o61rNd+U5O8P4Wv0KoeA4Zhwyj1WVPxnpmnVFgj0TKgT4fWU9b5KwOmDxQRqZELqqFapKbVXzolXgcZTes/IlA1fXHNNLl0+f36pSs9Q2NX4o0n1HZAD16KKpvaFjhA9gwxPvEcuA++iz4FOb65dWqOe7MuMohbkrEpJOaTSeMf2uWQG+J5pzcth0j3SgTewjr1lEpFGkJLpogd0AOqP8Ah2kAzxCaNeQjCtlEqB9c2nswZMiJy8YKSt7lgMu5pKreF4APJNt0dUVZLe8Dz9CuXVVrfeyHLU+SgqbJ0kpUFgjecXHlmUDmni2e6e63ny6kBSGIP9nS9oHzOTY0lOcH2Pr3UOLBRpalzh3j4DgoDGmMFf2VL3GmBxnm7zQMxTOR55pyynlOWaV/DzxKVbR4R6ohjWpq9bC7QwPYVDn+Qn5KqVKAnTT4or2lhmMwfFFbbRdPFPaRVK2I2lFX/HVI3wMifzD6q7U8/H9kgcsmEEZgyQVQtdHM5+qjq5yTqvKY3BA1OXoga18vv6LMdv8AFHOd7FuYbm6Of7Kz7R7XMpgspd5/PgOqzW8LqjiT+Y59SsqZ06A4kEwk67uCe1aO6M02sLc1aoHn5D7C0iUwbA3VTpGX399E8qbPVGjeglvz8letm8PhhMDPJWd9i0t3Y4QorB7qzg5d2PRMnUi0976rU8Z2QFSrFMZRLv2UXU2Aqg90jzQUExzQYR09Vff/ABCuMjTaesBN27IVC9rfYjPogplKr0RmhxMDXoJPwWs2HZ7+vdA5BoVlw/ZajTiGgkcwqjH8E2TubjRhaOJfl8BmtK2Z2Ct7YB9QCpU5u0HgOHirRTpBpIAjREvZDUFb27xsW1s4Nyc/uiOA4/TzWN4SwveXEc+Cne0TFDVq7uoGQ8sviVzAbGG5/ZUUzcxwMaJem2Rw/lP7q2hw+iO2hGcKKaU7edULm2EcMlIMoDXgULmhE/NBXGPLXZGOR8VZtnO0OpRcGXEvZ+r8w+oUHXobvCfioC7J3zHNVHpDC8WpV2B9N4cD106HkUFgOE4hVpghhI0mHRz5IK8jcNotpKdEHdBefhPjx8Fn2OY3Wq+8YB/KMh/KtWL2oe4vd4NE9dVV8UtZ0Czaqr1GjM8UelQnyTj8EZJOvL0/lPPYhrZ6ff7Kit4o+HaqQ2bsHR7b8odB8OPzUPeMNSrujiVqez2GBloxrgIc3PrvSf3SoncFpf42+P7KcosUFgD4YaTj3qZGfNpHdPpl4gqxW1PikKVs7T3ncz8sv2TkW3RKW7e6M04DFrGTUWvRc/CZynoCBCuBuKfBGFPNLELhagaeymcuKgdr78ULZ7iYJEDpzPorIWrIO2TGJIotPj9/eilWM7pE1q28ef8ASuNjSgQPvoq9s/Zd0E8c1arKnmB96LFahZ1CWzGaQrUiREKxWlqHDLWFz8MCROo9P6UEXh1jOZ0SeI2ufirE5263PNR1eHHx0Byn6cUFaq2hzy+5VdxDDjvGBnPhyWkuw2Rln4pClgBqSevIKyioYfs+9zcgfL76ILWMOwZrWAQMhyhBVD+/sWnMDx+iqeK2usaLQL2gIJhVbEaGcJYRTaeGknP7+5TfGaW5T45D71VvoWRcc5JCgNtKG7TJB8B1WVUPBbfeqhxGUE+i2KhR/wATBGjW/ILOMBoDedya0D11WqupEBoHILSGN60U9yqMo7r/APQkZnwOfqrDZ6JlVtQ4BrhIIMjgu4ASGmmT3qZLTPFurT5tIVgn2CIEJUJBriOiVYeJK0yVlBE9ogx8hAeEUrpciuqIGGI1xTaT05rA9sHGvdxwn4La9onEtcRmAIH7rKLKwL7ipUIymPv4LF7ahSxsIaDHBPrJsOn7z/hTFOjA0SRtwPvr/ayp7hboPiEreMDTI4/NEo0Pd4KYpUpGkjT+1RX6TTUcRGQT+jYknopSjhMGWZdDp/Cd2obO6Ruu5H5jmFcTTJtnlEJ7YYfA01JTttLVO7anDR0VkTSbLX7/ALXFIQgtYj//2Q==">
            <a:hlinkClick r:id="rId2"/>
          </p:cNvPr>
          <p:cNvSpPr>
            <a:spLocks noChangeAspect="1" noChangeArrowheads="1"/>
          </p:cNvSpPr>
          <p:nvPr/>
        </p:nvSpPr>
        <p:spPr bwMode="auto">
          <a:xfrm>
            <a:off x="53975" y="-1790700"/>
            <a:ext cx="288607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304800" y="533400"/>
            <a:ext cx="8305800" cy="1015663"/>
          </a:xfrm>
          <a:prstGeom prst="rect">
            <a:avLst/>
          </a:prstGeom>
          <a:noFill/>
        </p:spPr>
        <p:txBody>
          <a:bodyPr wrap="square" rtlCol="0">
            <a:spAutoFit/>
          </a:bodyPr>
          <a:lstStyle/>
          <a:p>
            <a:pPr algn="ctr"/>
            <a:r>
              <a:rPr lang="en-US" sz="6000" b="1" dirty="0" smtClean="0">
                <a:solidFill>
                  <a:srgbClr val="FFFF00"/>
                </a:solidFill>
              </a:rPr>
              <a:t>Margaret Fuller</a:t>
            </a:r>
            <a:endParaRPr lang="en-US" sz="6000" b="1" dirty="0">
              <a:solidFill>
                <a:srgbClr val="FFFF00"/>
              </a:solidFill>
            </a:endParaRPr>
          </a:p>
        </p:txBody>
      </p:sp>
      <p:sp>
        <p:nvSpPr>
          <p:cNvPr id="4" name="TextBox 3"/>
          <p:cNvSpPr txBox="1"/>
          <p:nvPr/>
        </p:nvSpPr>
        <p:spPr>
          <a:xfrm>
            <a:off x="4457700" y="1754534"/>
            <a:ext cx="4152900" cy="3170099"/>
          </a:xfrm>
          <a:prstGeom prst="rect">
            <a:avLst/>
          </a:prstGeom>
          <a:noFill/>
        </p:spPr>
        <p:txBody>
          <a:bodyPr wrap="square" rtlCol="0">
            <a:spAutoFit/>
          </a:bodyPr>
          <a:lstStyle/>
          <a:p>
            <a:pPr marL="285750" indent="-285750">
              <a:buFont typeface="Arial" panose="020B0604020202020204" pitchFamily="34" charset="0"/>
              <a:buChar char="•"/>
            </a:pPr>
            <a:r>
              <a:rPr lang="en-US" sz="4000" b="1" i="1" dirty="0">
                <a:solidFill>
                  <a:srgbClr val="FFFF00"/>
                </a:solidFill>
              </a:rPr>
              <a:t>The Dial: A Magazine for Literature, Philosophy, and Religion</a:t>
            </a:r>
            <a:endParaRPr lang="en-US" sz="4000" b="1" dirty="0">
              <a:solidFill>
                <a:srgbClr val="FFFF00"/>
              </a:solidFill>
            </a:endParaRPr>
          </a:p>
        </p:txBody>
      </p:sp>
      <p:pic>
        <p:nvPicPr>
          <p:cNvPr id="5122" name="Picture 2" descr="Portrait from Evert Duyckinck'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655" y="1754533"/>
            <a:ext cx="3567545" cy="4991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6652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xQSEhUUExQWFhUXFxkbGRgYGBwXHBgYHRUXGBcYHBwYHSggGBolHBcUIjEhJSkrLi4uFx8zODMsNygtLiwBCgoKDg0OFBAQFCwcHBwsLCwsLCwsLCwsLCwsLCwsLCwsLCwsLCwsLCwsLCwsLCwsLCwsLCw3LCssLCwsLDcrLP/AABEIAQAAxQMBIgACEQEDEQH/xAAcAAAABwEBAAAAAAAAAAAAAAAAAgMEBQYHAQj/xAA7EAABAwIDBQUGBgICAgMAAAABAAIRAwQFITEGEkFRYQcicYGREzKhsdHwFEJSweHxI3IVYhayJFOi/8QAFwEBAQEBAAAAAAAAAAAAAAAAAAECA//EAB0RAQEBAAIDAQEAAAAAAAAAAAABESExEkFRYQL/2gAMAwEAAhEDEQA/ANkQQQWWgQQQQBBBBAEEE0xPE6NuzfrVG0283H5DUqB2hKy3aHtkosltpSNV36nd1voMys+xbtBvbifa3DmNP5KPd8p1+KmmPR9S4Y33nNHiQPmk239I5CrTJ6PH1XlT/lO9vEF55veXfunVDaRzTkxo8MpTauR6nDwdCD4FdJWDbNbX1TkQQPUequVPH67BvsfvgRLHGfETqFPL6vi0YFAqs7ObWUbzuAmnWGrHa+I/UFPh45mVdZwuCjEpEHquOPVUKkrrUkxHA6oDwgghKAIIIKgQggggCCCCAIIIIAggmWL4ky2ovrVHANYJP0HVQRe2e1lLD6O+/vPd7jP1H9gvPG0u0te9qOqVXmDo0aNE5ABK7UY++/uHVqhgaNb+lvAeKhqjI/bgopAFFRiCirSAAuwitCdUXOGQ9DnKlEngdeqw917gNenxWiYTf1Hggw90cRBKqWEOaAZG4eMaeMFWDD70sMjdP7rnW4Y4/SLHCq0vpVWmWnTmVfdjtt6dxR/zuFOqzJ5/K7k+eEqnY1jLajd17YHMd4efIeShdn932xY2N14LSDoQZ5pCt8p1muAc1wIOhBkfBKNeVg+yON3GHXLmQ59vvd9kzDZ99vIj4rcrZ4exr2mWuEg9DotsnQcOaWpuTNvxCXa5VDiV1JtMhHQdCC4V1UBBBBAEEEEAQQQQBYf2w7Ve3qC1pHuMMuI4u5dYWkdom0P4K0c8e+7ut8T/AGvN5eXuLiZJJPnKzVgM6ZLjjwGZPFL+yjkknN5KBu+nHFEewpfjkpzBdmKlfMgx4dVdEBb228dQPEqx2+H0Wt77mk9J/ZX7BuzOkAX15gDQa+astn2cWhALmEDUNB+ZS8jE7h5kimT4a/GJ9VZtmNjru6hze4Obsh5LXbTYmypmRRBPMklT9KkGgNaAAOATDVBsezGlA9u8uP8A1y+KlqOwFm2IaZBkGcwrUgriaoGPbJ+zqe2YN5nGNWnnlwTTZHaIUrj8I89x5Ipnk/8AT4GPXxWlESsN7W8Gdb121qZIBMiOBBEEdQVmzF1sVQZ8Us10qvbFbQfjrOnVdHtB3an+7YnyOR81PNdlkVULbwmEclJnnxRHvPNULj4owciMmM10IFEEVpXUHUEEFQEEEEGKdvF/vV6NGfdZvEdSYHwlZjR9PorZ2tVi/E6s/lDWjyH8qsUKUysKISSfFGDPvkEdtOCCcgfNKezLzA48+HVBKbJYQLirvGd1vzWq4KxtEkEccvT+1XNjqAotAI1Vor0t4S0Z/DzKyqUt7/2tZjB7ozPkMla2mQqfsxQFEkuzc458gBoArfTqA6Lf8pRkEEFpAQQQQBVLtPw321jUIEup97y4/XyVtSN9SD6b2kSHNII8RClGPdhV4G1bmhvyHNa9vAyO67LwLfRa+4AeC857KXv/AB2KNLvda91J/wDq47s/+p8l6GcSY5HMHoopVrc100/HwlInofFdqE8yPvoiFw+Y1CNlzSIKUGao5vxwlBGbT5oIFUEEFQEEESrVDWlxMBoJJ6AZoPNPaDV38RuCP/sI9MlGW+TQ0ak5o2M1/bXFWrwfUcfjkk6bd0SdeCwpSJeAPh9+KtGA4aCN/dyGnUqIwmy3vEnVaFaUhTpwOUqWrBbKnBGWX8K74Va9wT0HwVHp1mgyTAR7zb4MaWMkwPBSVbGhV7JrRvTmEpRu2MHvddf2WD4ntxdPJh26PFQdXG7gmTVf6rWo9Q07hrtHA+a7VrBsSYlebcF2tuKTxLyWmPv5rbaFd9zSpuYfyz5wrqYsxqAakZoyxrtC2rq0KtNrHEODM1T37aXrtKzhnlCeRj0skrh0NKwfCO0K+pGKkvZxkZjzWi4Xtiytugkw7LrKeRjLO0+yFPEXRkHBrvCdfktX7Osd/E2u44y+j3HdRHddHUfJZv2wAG/HIU2z6n4qQ7Gqjvxly0GR7NvnDiAfvmoNfI6IvsweXklRrH7LhJ9PJaRwZTGnxR2HLL++iTbOaMeSA4d4BBc3hylBA4QQQVHHFUztXxk29g4NydVO4DyES74ZeauZWU9u9b/Hbs/7Od8IWaRkFFpnVSGW8BrHzTW3ECctf2S1uTIyWVW/ZW3BMHXU+Ss173QobY+kXSTCs91Y74ggqNKVjNcu7oIhQNWsxh03nnhMeqseN4Y6nJiTw8ImVF4fhIf3qriCePLP4oK5cXLidIEcBHNJP18fj6rU7PZ+1NOKrmvPA7xafgJUNj+GWwENYMgYgumfNXUxSKBnJb92Z1t62HTJYnQw4g5jLktO7McS3HmkYg/NWdiA7cMJLLqlWA7tRkH/AHac/Mgj0WdUqz83DOIk+i9PbTYHTvKPs6jQ6HBw8R/azi1wBtm57a1EPpH8wbvQOo1SpGY2+L12GQ6ebSJHor1sxdNunMqbu49r2hwboRzVss8Gw+sCKTWBzuTST/8AomE+wHYGnbVC9j3QdWzkCpmrrMu2BsX5PAsarF2HW5m5rdKbPmT+yie2unF5TPOkNejitA7MsINvYt4Gqd/1AA+SqLV7Y9F32phFFIc4QNEhVHZGqAdPFHMEaIFB1sDVBG3hxKCocIIIKjhWR9uNMufbjmCPiVrhVF7VcKNWjTqtEmm7PwOfzHxWaRiVKkYIHP5JSnBdpll8OKtNngZcd9kbp4cQeISV9YBubIA5Hgs61iT2VrAZD+uStdK9E55rPMLeabxnqrcSQd7Xj8NFlU6+0bVk8wq7X2fqZ7oBHKc09sL9zSZyVlwt4fqQNFZyXhWcGwR5IG6RzyE+oU7iGBU2MJgTGupVhZWawZBVravHWsAAzJOQVuRO1QusNk6cddErhtk6nUa5pE5aJ460c5u9vST6eS5YsdTqQ7M8JWWmo2r5Y08wEW6s2VB3guYcP8TJ5KMssV3a77er70zTP6mnMfTyXVzK0MEFMksdug8IT91XdEDOMkumtVwbJKDMO0XAal7f0GMHdgbzv0t3jPwBWn02hrAG6NAAjkMknZUwC58CSdegSzgNVB0cEVxlJml4wlHOyVBg3LJACEk16Ox3RAZzJjL1zQRxUQQKIIIKgJO4oNe0scJa4QQlEEGX3+CPta8NMtJkdW8PPUJHErTfa4NZuxnOQBMZ8dVpOLYa2uyDkR7ruX8Kg7VYZdUKZf3XU26lrs46grnY1KotakQTnxViwy4LmDiVAXVZrjIOvJOcJrkOAnIqKmdPvgn2G3u7lOiYuOUfJI+2g/eqirDe44AyZOn2FnWJXzqlTeMwND8lOtpOrO47oOZTbFrIBw5AQqEKWM1Gx3nBO/8Ancw53ejXmozdEKFqudvGNNCmJresF2rt306Y3u8QBGqgu0h1Rj6Fy1paGSC7iMwWzyGqh+zbAWO3KxmQdOAK1O9tmVWOpvAc1wggrXcZvaP2dxptzSDp73HxSmKvVGsmOsLo0gf8T82n9vEKz17kuYXEk5JpiRsG/wCMGdfqnAameH1QKbNY3QnfthCsCpSbmojqy5vlEKtb4eaOCNAk6T12eevoqDhg4oJPe5fVBQPEEEFoBBAoBAE1vbRtZjqdRstdkfD6p0Um90ZqDB8fsBbXL7cAloJ3SeRz8FH2NYtqN8fsLa9psApV2OquHfax0Eeqw8NcKmfNYsai5udlpry5IrLWSQkaB3gNcwpS1Z3Twnz9FlpC1cQbTBAMD0Ube4kKkZjx+SeYtg29Jk6n+VHVsJYB7s/FEIvumCQXCYTnCbi13XNqvLZzad0+kpq23pg99uQ+qtezl1hIzq0RvDSWk5qoGB7XUremadOnUc2feA18gndzt5VEObSqbnElhAAVywnG7SqC23aMuTA39lKsosc0yAQRBEZLWfpqmki8ptqR3mGRzIOo+SXu37tEiTJgBP7qm2gSWCByCg7msa1WnTaMt4F3QArItNr7jeBgfJLEj75pF1TginnK0hVzilKTk1AKO2fv4IH1MBKkpkHmRBThs81Qo4j7MIJF8+KCIfrqCC0AVxccUCoOOek3ungjF6Adkg413oss7UcGFKo2szJr9YAADvJao0qkdpt4Pw+7EjeA8+al6WKDgV0XNLeI+/NT1lXAOqpNveCkWuBiCrLSqyN5pG6cwudbiSu6gJhNL+07sjOeSRdcTkUrQuogOzCCF/Cu0AUthuz7n57hM9CrbgzaJGg81csPqN3RBHktSaypGz+BPpOBLSByV5oaaZck53gka1YDiFrMTVU2iqHe3RkVXcO2mtreq4V37r35AlpgNGkngrBQ/wDlXRZwAlxH6dI8Sf3VK7cMMayrbPYA0Gm5sf6uEf8AsVnPa76aPbVGVGh7HBzToWmQUoQsH2S2mq2NQZzSJ7zNR4jkVuNpfNq021GGWuEghVC5cdNEIKT3hx1XRUE80CrU4Y/qmzXAZnJdbmUD4Vua4kQQgqJRclF3lxz8/FVHPBBrim9RwnkuirzhQLPchvpqK8IhrIHVSsAC6cgFUNqrT29s/nqPqj3G0Tat260ZnuM3nkaTvAAeilqdtv0nN6KdqwC/YePgR1GSkMAvYaWk6fJLbV4O6lUJg5HPLUaByjMLp6u4KKs9Ou08U1rPMxJTTfhEqYkJ5j7lTFStpjbqXH1VgwTapoPfJjoqLVvGRmPJdsaJrvDKNJz3dD3R1PIJhrVv/MqTQIKc4fc1bufZtIadajsgB0/UmmyWwNOnu1K4336wZLQddDr4q+NaAAAIA0AWpPrNplhWF07ZhDNTm5x1J69FkfadiTLysA092iHAf9jx+XwV07S9ovY0jQpn/I8d4j8rfqeSySm/PXx8Ut9EitP1++a0/srxgllSg4yGd5g/6mZHkfmsyr+9lzUxsniRoXTHH3T3XeB0/ZBuJfA4IzHJmypMHROKKil2ZJxTCZAmUqyp4fyqJEO6FBEpVSBzQRD94y+ab1XcvVKvfzTOq/NWjodzKTNTNNnVUi+4gqB28qt7bbTCzoEiPaPyYOsa+Skrm/DQXOMAAnyAWF7W4268uHP/ACjJo5N+pRVp7JLkvvnl7pLqTszqTvNK0nF9q7SzB9pVBd+hved6D9155pPIzBiORhAmURbNptsXXVTeFMMYMhOZI6xkoy2ug1xImOXL+FEiY0RgZ+qmKnatwHjIpEOgRMenooUDxXCEw1aMLt7Z1UC5r7jZghoJy6kDLyW67L4XbUqTTb7jmEZObBBy5815jh0Tmp/ZLai5sam9RMtPvU3e67y4HqFZwj0wqttrtnSsWFoIdXIyb+nk530Vcv8AtOc+3/wW7m1jlLi0tbzIz73mFk9/7Z7nPrbxJMkkySeqtphxiOJ1LmoXuMkmSTzQqO3W65wmrqh3e7p4afVN6+87ISfIlZUn3Sc94+EJNwAzE/eqA18EakyVUaxsJjP4igGu99kA8yOB8Fa2uWJ7O4o61rNd+U5O8P4Wv0KoeA4Zhwyj1WVPxnpmnVFgj0TKgT4fWU9b5KwOmDxQRqZELqqFapKbVXzolXgcZTes/IlA1fXHNNLl0+f36pSs9Q2NX4o0n1HZAD16KKpvaFjhA9gwxPvEcuA++iz4FOb65dWqOe7MuMohbkrEpJOaTSeMf2uWQG+J5pzcth0j3SgTewjr1lEpFGkJLpogd0AOqP8Ah2kAzxCaNeQjCtlEqB9c2nswZMiJy8YKSt7lgMu5pKreF4APJNt0dUVZLe8Dz9CuXVVrfeyHLU+SgqbJ0kpUFgjecXHlmUDmni2e6e63ny6kBSGIP9nS9oHzOTY0lOcH2Pr3UOLBRpalzh3j4DgoDGmMFf2VL3GmBxnm7zQMxTOR55pyynlOWaV/DzxKVbR4R6ohjWpq9bC7QwPYVDn+Qn5KqVKAnTT4or2lhmMwfFFbbRdPFPaRVK2I2lFX/HVI3wMifzD6q7U8/H9kgcsmEEZgyQVQtdHM5+qjq5yTqvKY3BA1OXoga18vv6LMdv8AFHOd7FuYbm6Of7Kz7R7XMpgspd5/PgOqzW8LqjiT+Y59SsqZ06A4kEwk67uCe1aO6M02sLc1aoHn5D7C0iUwbA3VTpGX399E8qbPVGjeglvz8letm8PhhMDPJWd9i0t3Y4QorB7qzg5d2PRMnUi0976rU8Z2QFSrFMZRLv2UXU2Aqg90jzQUExzQYR09Vff/ABCuMjTaesBN27IVC9rfYjPogplKr0RmhxMDXoJPwWs2HZ7+vdA5BoVlw/ZajTiGgkcwqjH8E2TubjRhaOJfl8BmtK2Z2Ct7YB9QCpU5u0HgOHirRTpBpIAjREvZDUFb27xsW1s4Nyc/uiOA4/TzWN4SwveXEc+Cne0TFDVq7uoGQ8sviVzAbGG5/ZUUzcxwMaJem2Rw/lP7q2hw+iO2hGcKKaU7edULm2EcMlIMoDXgULmhE/NBXGPLXZGOR8VZtnO0OpRcGXEvZ+r8w+oUHXobvCfioC7J3zHNVHpDC8WpV2B9N4cD106HkUFgOE4hVpghhI0mHRz5IK8jcNotpKdEHdBefhPjx8Fn2OY3Wq+8YB/KMh/KtWL2oe4vd4NE9dVV8UtZ0Czaqr1GjM8UelQnyTj8EZJOvL0/lPPYhrZ6ff7Kit4o+HaqQ2bsHR7b8odB8OPzUPeMNSrujiVqez2GBloxrgIc3PrvSf3SoncFpf42+P7KcosUFgD4YaTj3qZGfNpHdPpl4gqxW1PikKVs7T3ncz8sv2TkW3RKW7e6M04DFrGTUWvRc/CZynoCBCuBuKfBGFPNLELhagaeymcuKgdr78ULZ7iYJEDpzPorIWrIO2TGJIotPj9/eilWM7pE1q28ef8ASuNjSgQPvoq9s/Zd0E8c1arKnmB96LFahZ1CWzGaQrUiREKxWlqHDLWFz8MCROo9P6UEXh1jOZ0SeI2ufirE5263PNR1eHHx0Byn6cUFaq2hzy+5VdxDDjvGBnPhyWkuw2Rln4pClgBqSevIKyioYfs+9zcgfL76ILWMOwZrWAQMhyhBVD+/sWnMDx+iqeK2usaLQL2gIJhVbEaGcJYRTaeGknP7+5TfGaW5T45D71VvoWRcc5JCgNtKG7TJB8B1WVUPBbfeqhxGUE+i2KhR/wATBGjW/ILOMBoDedya0D11WqupEBoHILSGN60U9yqMo7r/APQkZnwOfqrDZ6JlVtQ4BrhIIMjgu4ASGmmT3qZLTPFurT5tIVgn2CIEJUJBriOiVYeJK0yVlBE9ogx8hAeEUrpciuqIGGI1xTaT05rA9sHGvdxwn4La9onEtcRmAIH7rKLKwL7ipUIymPv4LF7ahSxsIaDHBPrJsOn7z/hTFOjA0SRtwPvr/ayp7hboPiEreMDTI4/NEo0Pd4KYpUpGkjT+1RX6TTUcRGQT+jYknopSjhMGWZdDp/Cd2obO6Ruu5H5jmFcTTJtnlEJ7YYfA01JTttLVO7anDR0VkTSbLX7/ALXFIQgtYj//2Q==">
            <a:hlinkClick r:id="rId2"/>
          </p:cNvPr>
          <p:cNvSpPr>
            <a:spLocks noChangeAspect="1" noChangeArrowheads="1"/>
          </p:cNvSpPr>
          <p:nvPr/>
        </p:nvSpPr>
        <p:spPr bwMode="auto">
          <a:xfrm>
            <a:off x="53975" y="-1790700"/>
            <a:ext cx="288607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304800" y="533400"/>
            <a:ext cx="8305800" cy="1015663"/>
          </a:xfrm>
          <a:prstGeom prst="rect">
            <a:avLst/>
          </a:prstGeom>
          <a:noFill/>
        </p:spPr>
        <p:txBody>
          <a:bodyPr wrap="square" rtlCol="0">
            <a:spAutoFit/>
          </a:bodyPr>
          <a:lstStyle/>
          <a:p>
            <a:pPr algn="ctr"/>
            <a:r>
              <a:rPr lang="en-US" sz="6000" b="1" dirty="0" smtClean="0">
                <a:solidFill>
                  <a:srgbClr val="FFFF00"/>
                </a:solidFill>
              </a:rPr>
              <a:t>Henry David Thoreau</a:t>
            </a:r>
            <a:endParaRPr lang="en-US" sz="6000" b="1" dirty="0">
              <a:solidFill>
                <a:srgbClr val="FFFF00"/>
              </a:solidFill>
            </a:endParaRPr>
          </a:p>
        </p:txBody>
      </p:sp>
      <p:sp>
        <p:nvSpPr>
          <p:cNvPr id="4" name="TextBox 3"/>
          <p:cNvSpPr txBox="1"/>
          <p:nvPr/>
        </p:nvSpPr>
        <p:spPr>
          <a:xfrm>
            <a:off x="4457700" y="1754534"/>
            <a:ext cx="4152900" cy="4524315"/>
          </a:xfrm>
          <a:prstGeom prst="rect">
            <a:avLst/>
          </a:prstGeom>
          <a:noFill/>
        </p:spPr>
        <p:txBody>
          <a:bodyPr wrap="square" rtlCol="0">
            <a:spAutoFit/>
          </a:bodyPr>
          <a:lstStyle/>
          <a:p>
            <a:pPr marL="571500" indent="-571500">
              <a:buFont typeface="Arial" panose="020B0604020202020204" pitchFamily="34" charset="0"/>
              <a:buChar char="•"/>
            </a:pPr>
            <a:r>
              <a:rPr lang="en-US" sz="3600" b="1" dirty="0" smtClean="0">
                <a:solidFill>
                  <a:srgbClr val="FFFF00"/>
                </a:solidFill>
              </a:rPr>
              <a:t>Cranky Old Hermit</a:t>
            </a:r>
          </a:p>
          <a:p>
            <a:pPr marL="571500" indent="-571500">
              <a:buFont typeface="Arial" panose="020B0604020202020204" pitchFamily="34" charset="0"/>
              <a:buChar char="•"/>
            </a:pPr>
            <a:r>
              <a:rPr lang="en-US" sz="3600" dirty="0" smtClean="0"/>
              <a:t>Do </a:t>
            </a:r>
            <a:r>
              <a:rPr lang="en-US" sz="3600" dirty="0"/>
              <a:t>not hire a man who does your work for money, but him who does it for love of it.</a:t>
            </a:r>
            <a:br>
              <a:rPr lang="en-US" sz="3600" dirty="0"/>
            </a:br>
            <a:endParaRPr lang="en-US" sz="3600" dirty="0"/>
          </a:p>
        </p:txBody>
      </p:sp>
    </p:spTree>
    <p:extLst>
      <p:ext uri="{BB962C8B-B14F-4D97-AF65-F5344CB8AC3E}">
        <p14:creationId xmlns:p14="http://schemas.microsoft.com/office/powerpoint/2010/main" val="33710957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Religion, Reform and Utopian Activity, 1830-18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54" y="414586"/>
            <a:ext cx="8914245" cy="6329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272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xQSEhUUExQWFhUXFxkbGRgYGBwXHBgYHRUXGBcYHBwYHSggGBolHBcUIjEhJSkrLi4uFx8zODMsNygtLiwBCgoKDg0OFBAQFCwcHBwsLCwsLCwsLCwsLCwsLCwsLCwsLCwsLCwsLCwsLCwsLCwsLCwsLCw3LCssLCwsLDcrLP/AABEIAQAAxQMBIgACEQEDEQH/xAAcAAAABwEBAAAAAAAAAAAAAAAAAgMEBQYHAQj/xAA7EAABAwIDBQUGBgICAgMAAAABAAIRAwQFITEGEkFRYQcicYGREzKhsdHwFEJSweHxI3IVYhayJFOi/8QAFwEBAQEBAAAAAAAAAAAAAAAAAAECA//EAB0RAQEBAAIDAQEAAAAAAAAAAAABESExEkFRYQL/2gAMAwEAAhEDEQA/ANkQQQWWgQQQQBBBBAEEE0xPE6NuzfrVG0283H5DUqB2hKy3aHtkosltpSNV36nd1voMys+xbtBvbifa3DmNP5KPd8p1+KmmPR9S4Y33nNHiQPmk239I5CrTJ6PH1XlT/lO9vEF55veXfunVDaRzTkxo8MpTauR6nDwdCD4FdJWDbNbX1TkQQPUequVPH67BvsfvgRLHGfETqFPL6vi0YFAqs7ObWUbzuAmnWGrHa+I/UFPh45mVdZwuCjEpEHquOPVUKkrrUkxHA6oDwgghKAIIIKgQggggCCCCAIIIIAggmWL4ky2ovrVHANYJP0HVQRe2e1lLD6O+/vPd7jP1H9gvPG0u0te9qOqVXmDo0aNE5ABK7UY++/uHVqhgaNb+lvAeKhqjI/bgopAFFRiCirSAAuwitCdUXOGQ9DnKlEngdeqw917gNenxWiYTf1Hggw90cRBKqWEOaAZG4eMaeMFWDD70sMjdP7rnW4Y4/SLHCq0vpVWmWnTmVfdjtt6dxR/zuFOqzJ5/K7k+eEqnY1jLajd17YHMd4efIeShdn932xY2N14LSDoQZ5pCt8p1muAc1wIOhBkfBKNeVg+yON3GHXLmQ59vvd9kzDZ99vIj4rcrZ4exr2mWuEg9DotsnQcOaWpuTNvxCXa5VDiV1JtMhHQdCC4V1UBBBBAEEEEAQQQQBYf2w7Ve3qC1pHuMMuI4u5dYWkdom0P4K0c8e+7ut8T/AGvN5eXuLiZJJPnKzVgM6ZLjjwGZPFL+yjkknN5KBu+nHFEewpfjkpzBdmKlfMgx4dVdEBb228dQPEqx2+H0Wt77mk9J/ZX7BuzOkAX15gDQa+astn2cWhALmEDUNB+ZS8jE7h5kimT4a/GJ9VZtmNjru6hze4Obsh5LXbTYmypmRRBPMklT9KkGgNaAAOATDVBsezGlA9u8uP8A1y+KlqOwFm2IaZBkGcwrUgriaoGPbJ+zqe2YN5nGNWnnlwTTZHaIUrj8I89x5Ipnk/8AT4GPXxWlESsN7W8Gdb121qZIBMiOBBEEdQVmzF1sVQZ8Us10qvbFbQfjrOnVdHtB3an+7YnyOR81PNdlkVULbwmEclJnnxRHvPNULj4owciMmM10IFEEVpXUHUEEFQEEEEGKdvF/vV6NGfdZvEdSYHwlZjR9PorZ2tVi/E6s/lDWjyH8qsUKUysKISSfFGDPvkEdtOCCcgfNKezLzA48+HVBKbJYQLirvGd1vzWq4KxtEkEccvT+1XNjqAotAI1Vor0t4S0Z/DzKyqUt7/2tZjB7ozPkMla2mQqfsxQFEkuzc458gBoArfTqA6Lf8pRkEEFpAQQQQBVLtPw321jUIEup97y4/XyVtSN9SD6b2kSHNII8RClGPdhV4G1bmhvyHNa9vAyO67LwLfRa+4AeC857KXv/AB2KNLvda91J/wDq47s/+p8l6GcSY5HMHoopVrc100/HwlInofFdqE8yPvoiFw+Y1CNlzSIKUGao5vxwlBGbT5oIFUEEFQEEESrVDWlxMBoJJ6AZoPNPaDV38RuCP/sI9MlGW+TQ0ak5o2M1/bXFWrwfUcfjkk6bd0SdeCwpSJeAPh9+KtGA4aCN/dyGnUqIwmy3vEnVaFaUhTpwOUqWrBbKnBGWX8K74Va9wT0HwVHp1mgyTAR7zb4MaWMkwPBSVbGhV7JrRvTmEpRu2MHvddf2WD4ntxdPJh26PFQdXG7gmTVf6rWo9Q07hrtHA+a7VrBsSYlebcF2tuKTxLyWmPv5rbaFd9zSpuYfyz5wrqYsxqAakZoyxrtC2rq0KtNrHEODM1T37aXrtKzhnlCeRj0skrh0NKwfCO0K+pGKkvZxkZjzWi4Xtiytugkw7LrKeRjLO0+yFPEXRkHBrvCdfktX7Osd/E2u44y+j3HdRHddHUfJZv2wAG/HIU2z6n4qQ7Gqjvxly0GR7NvnDiAfvmoNfI6IvsweXklRrH7LhJ9PJaRwZTGnxR2HLL++iTbOaMeSA4d4BBc3hylBA4QQQVHHFUztXxk29g4NydVO4DyES74ZeauZWU9u9b/Hbs/7Od8IWaRkFFpnVSGW8BrHzTW3ECctf2S1uTIyWVW/ZW3BMHXU+Ss173QobY+kXSTCs91Y74ggqNKVjNcu7oIhQNWsxh03nnhMeqseN4Y6nJiTw8ImVF4fhIf3qriCePLP4oK5cXLidIEcBHNJP18fj6rU7PZ+1NOKrmvPA7xafgJUNj+GWwENYMgYgumfNXUxSKBnJb92Z1t62HTJYnQw4g5jLktO7McS3HmkYg/NWdiA7cMJLLqlWA7tRkH/AHac/Mgj0WdUqz83DOIk+i9PbTYHTvKPs6jQ6HBw8R/azi1wBtm57a1EPpH8wbvQOo1SpGY2+L12GQ6ebSJHor1sxdNunMqbu49r2hwboRzVss8Gw+sCKTWBzuTST/8AomE+wHYGnbVC9j3QdWzkCpmrrMu2BsX5PAsarF2HW5m5rdKbPmT+yie2unF5TPOkNejitA7MsINvYt4Gqd/1AA+SqLV7Y9F32phFFIc4QNEhVHZGqAdPFHMEaIFB1sDVBG3hxKCocIIIKjhWR9uNMufbjmCPiVrhVF7VcKNWjTqtEmm7PwOfzHxWaRiVKkYIHP5JSnBdpll8OKtNngZcd9kbp4cQeISV9YBubIA5Hgs61iT2VrAZD+uStdK9E55rPMLeabxnqrcSQd7Xj8NFlU6+0bVk8wq7X2fqZ7oBHKc09sL9zSZyVlwt4fqQNFZyXhWcGwR5IG6RzyE+oU7iGBU2MJgTGupVhZWawZBVravHWsAAzJOQVuRO1QusNk6cddErhtk6nUa5pE5aJ460c5u9vST6eS5YsdTqQ7M8JWWmo2r5Y08wEW6s2VB3guYcP8TJ5KMssV3a77er70zTP6mnMfTyXVzK0MEFMksdug8IT91XdEDOMkumtVwbJKDMO0XAal7f0GMHdgbzv0t3jPwBWn02hrAG6NAAjkMknZUwC58CSdegSzgNVB0cEVxlJml4wlHOyVBg3LJACEk16Ox3RAZzJjL1zQRxUQQKIIIKgJO4oNe0scJa4QQlEEGX3+CPta8NMtJkdW8PPUJHErTfa4NZuxnOQBMZ8dVpOLYa2uyDkR7ruX8Kg7VYZdUKZf3XU26lrs46grnY1KotakQTnxViwy4LmDiVAXVZrjIOvJOcJrkOAnIqKmdPvgn2G3u7lOiYuOUfJI+2g/eqirDe44AyZOn2FnWJXzqlTeMwND8lOtpOrO47oOZTbFrIBw5AQqEKWM1Gx3nBO/8Ancw53ejXmozdEKFqudvGNNCmJresF2rt306Y3u8QBGqgu0h1Rj6Fy1paGSC7iMwWzyGqh+zbAWO3KxmQdOAK1O9tmVWOpvAc1wggrXcZvaP2dxptzSDp73HxSmKvVGsmOsLo0gf8T82n9vEKz17kuYXEk5JpiRsG/wCMGdfqnAameH1QKbNY3QnfthCsCpSbmojqy5vlEKtb4eaOCNAk6T12eevoqDhg4oJPe5fVBQPEEEFoBBAoBAE1vbRtZjqdRstdkfD6p0Um90ZqDB8fsBbXL7cAloJ3SeRz8FH2NYtqN8fsLa9psApV2OquHfax0Eeqw8NcKmfNYsai5udlpry5IrLWSQkaB3gNcwpS1Z3Twnz9FlpC1cQbTBAMD0Ube4kKkZjx+SeYtg29Jk6n+VHVsJYB7s/FEIvumCQXCYTnCbi13XNqvLZzad0+kpq23pg99uQ+qtezl1hIzq0RvDSWk5qoGB7XUremadOnUc2feA18gndzt5VEObSqbnElhAAVywnG7SqC23aMuTA39lKsosc0yAQRBEZLWfpqmki8ptqR3mGRzIOo+SXu37tEiTJgBP7qm2gSWCByCg7msa1WnTaMt4F3QArItNr7jeBgfJLEj75pF1TginnK0hVzilKTk1AKO2fv4IH1MBKkpkHmRBThs81Qo4j7MIJF8+KCIfrqCC0AVxccUCoOOek3ungjF6Adkg413oss7UcGFKo2szJr9YAADvJao0qkdpt4Pw+7EjeA8+al6WKDgV0XNLeI+/NT1lXAOqpNveCkWuBiCrLSqyN5pG6cwudbiSu6gJhNL+07sjOeSRdcTkUrQuogOzCCF/Cu0AUthuz7n57hM9CrbgzaJGg81csPqN3RBHktSaypGz+BPpOBLSByV5oaaZck53gka1YDiFrMTVU2iqHe3RkVXcO2mtreq4V37r35AlpgNGkngrBQ/wDlXRZwAlxH6dI8Sf3VK7cMMayrbPYA0Gm5sf6uEf8AsVnPa76aPbVGVGh7HBzToWmQUoQsH2S2mq2NQZzSJ7zNR4jkVuNpfNq021GGWuEghVC5cdNEIKT3hx1XRUE80CrU4Y/qmzXAZnJdbmUD4Vua4kQQgqJRclF3lxz8/FVHPBBrim9RwnkuirzhQLPchvpqK8IhrIHVSsAC6cgFUNqrT29s/nqPqj3G0Tat260ZnuM3nkaTvAAeilqdtv0nN6KdqwC/YePgR1GSkMAvYaWk6fJLbV4O6lUJg5HPLUaByjMLp6u4KKs9Ou08U1rPMxJTTfhEqYkJ5j7lTFStpjbqXH1VgwTapoPfJjoqLVvGRmPJdsaJrvDKNJz3dD3R1PIJhrVv/MqTQIKc4fc1bufZtIadajsgB0/UmmyWwNOnu1K4336wZLQddDr4q+NaAAAIA0AWpPrNplhWF07ZhDNTm5x1J69FkfadiTLysA092iHAf9jx+XwV07S9ovY0jQpn/I8d4j8rfqeSySm/PXx8Ut9EitP1++a0/srxgllSg4yGd5g/6mZHkfmsyr+9lzUxsniRoXTHH3T3XeB0/ZBuJfA4IzHJmypMHROKKil2ZJxTCZAmUqyp4fyqJEO6FBEpVSBzQRD94y+ab1XcvVKvfzTOq/NWjodzKTNTNNnVUi+4gqB28qt7bbTCzoEiPaPyYOsa+Skrm/DQXOMAAnyAWF7W4268uHP/ACjJo5N+pRVp7JLkvvnl7pLqTszqTvNK0nF9q7SzB9pVBd+hved6D9155pPIzBiORhAmURbNptsXXVTeFMMYMhOZI6xkoy2ug1xImOXL+FEiY0RgZ+qmKnatwHjIpEOgRMenooUDxXCEw1aMLt7Z1UC5r7jZghoJy6kDLyW67L4XbUqTTb7jmEZObBBy5815jh0Tmp/ZLai5sam9RMtPvU3e67y4HqFZwj0wqttrtnSsWFoIdXIyb+nk530Vcv8AtOc+3/wW7m1jlLi0tbzIz73mFk9/7Z7nPrbxJMkkySeqtphxiOJ1LmoXuMkmSTzQqO3W65wmrqh3e7p4afVN6+87ISfIlZUn3Sc94+EJNwAzE/eqA18EakyVUaxsJjP4igGu99kA8yOB8Fa2uWJ7O4o61rNd+U5O8P4Wv0KoeA4Zhwyj1WVPxnpmnVFgj0TKgT4fWU9b5KwOmDxQRqZELqqFapKbVXzolXgcZTes/IlA1fXHNNLl0+f36pSs9Q2NX4o0n1HZAD16KKpvaFjhA9gwxPvEcuA++iz4FOb65dWqOe7MuMohbkrEpJOaTSeMf2uWQG+J5pzcth0j3SgTewjr1lEpFGkJLpogd0AOqP8Ah2kAzxCaNeQjCtlEqB9c2nswZMiJy8YKSt7lgMu5pKreF4APJNt0dUVZLe8Dz9CuXVVrfeyHLU+SgqbJ0kpUFgjecXHlmUDmni2e6e63ny6kBSGIP9nS9oHzOTY0lOcH2Pr3UOLBRpalzh3j4DgoDGmMFf2VL3GmBxnm7zQMxTOR55pyynlOWaV/DzxKVbR4R6ohjWpq9bC7QwPYVDn+Qn5KqVKAnTT4or2lhmMwfFFbbRdPFPaRVK2I2lFX/HVI3wMifzD6q7U8/H9kgcsmEEZgyQVQtdHM5+qjq5yTqvKY3BA1OXoga18vv6LMdv8AFHOd7FuYbm6Of7Kz7R7XMpgspd5/PgOqzW8LqjiT+Y59SsqZ06A4kEwk67uCe1aO6M02sLc1aoHn5D7C0iUwbA3VTpGX399E8qbPVGjeglvz8letm8PhhMDPJWd9i0t3Y4QorB7qzg5d2PRMnUi0976rU8Z2QFSrFMZRLv2UXU2Aqg90jzQUExzQYR09Vff/ABCuMjTaesBN27IVC9rfYjPogplKr0RmhxMDXoJPwWs2HZ7+vdA5BoVlw/ZajTiGgkcwqjH8E2TubjRhaOJfl8BmtK2Z2Ct7YB9QCpU5u0HgOHirRTpBpIAjREvZDUFb27xsW1s4Nyc/uiOA4/TzWN4SwveXEc+Cne0TFDVq7uoGQ8sviVzAbGG5/ZUUzcxwMaJem2Rw/lP7q2hw+iO2hGcKKaU7edULm2EcMlIMoDXgULmhE/NBXGPLXZGOR8VZtnO0OpRcGXEvZ+r8w+oUHXobvCfioC7J3zHNVHpDC8WpV2B9N4cD106HkUFgOE4hVpghhI0mHRz5IK8jcNotpKdEHdBefhPjx8Fn2OY3Wq+8YB/KMh/KtWL2oe4vd4NE9dVV8UtZ0Czaqr1GjM8UelQnyTj8EZJOvL0/lPPYhrZ6ff7Kit4o+HaqQ2bsHR7b8odB8OPzUPeMNSrujiVqez2GBloxrgIc3PrvSf3SoncFpf42+P7KcosUFgD4YaTj3qZGfNpHdPpl4gqxW1PikKVs7T3ncz8sv2TkW3RKW7e6M04DFrGTUWvRc/CZynoCBCuBuKfBGFPNLELhagaeymcuKgdr78ULZ7iYJEDpzPorIWrIO2TGJIotPj9/eilWM7pE1q28ef8ASuNjSgQPvoq9s/Zd0E8c1arKnmB96LFahZ1CWzGaQrUiREKxWlqHDLWFz8MCROo9P6UEXh1jOZ0SeI2ufirE5263PNR1eHHx0Byn6cUFaq2hzy+5VdxDDjvGBnPhyWkuw2Rln4pClgBqSevIKyioYfs+9zcgfL76ILWMOwZrWAQMhyhBVD+/sWnMDx+iqeK2usaLQL2gIJhVbEaGcJYRTaeGknP7+5TfGaW5T45D71VvoWRcc5JCgNtKG7TJB8B1WVUPBbfeqhxGUE+i2KhR/wATBGjW/ILOMBoDedya0D11WqupEBoHILSGN60U9yqMo7r/APQkZnwOfqrDZ6JlVtQ4BrhIIMjgu4ASGmmT3qZLTPFurT5tIVgn2CIEJUJBriOiVYeJK0yVlBE9ogx8hAeEUrpciuqIGGI1xTaT05rA9sHGvdxwn4La9onEtcRmAIH7rKLKwL7ipUIymPv4LF7ahSxsIaDHBPrJsOn7z/hTFOjA0SRtwPvr/ayp7hboPiEreMDTI4/NEo0Pd4KYpUpGkjT+1RX6TTUcRGQT+jYknopSjhMGWZdDp/Cd2obO6Ruu5H5jmFcTTJtnlEJ7YYfA01JTttLVO7anDR0VkTSbLX7/ALXFIQgtYj//2Q==">
            <a:hlinkClick r:id="rId2"/>
          </p:cNvPr>
          <p:cNvSpPr>
            <a:spLocks noChangeAspect="1" noChangeArrowheads="1"/>
          </p:cNvSpPr>
          <p:nvPr/>
        </p:nvSpPr>
        <p:spPr bwMode="auto">
          <a:xfrm>
            <a:off x="53975" y="-1790700"/>
            <a:ext cx="288607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304800" y="521686"/>
            <a:ext cx="8305800" cy="1015663"/>
          </a:xfrm>
          <a:prstGeom prst="rect">
            <a:avLst/>
          </a:prstGeom>
          <a:noFill/>
        </p:spPr>
        <p:txBody>
          <a:bodyPr wrap="square" rtlCol="0">
            <a:spAutoFit/>
          </a:bodyPr>
          <a:lstStyle/>
          <a:p>
            <a:pPr algn="ctr"/>
            <a:r>
              <a:rPr lang="en-US" sz="6000" b="1" dirty="0" smtClean="0">
                <a:solidFill>
                  <a:srgbClr val="FFFF00"/>
                </a:solidFill>
              </a:rPr>
              <a:t>John Muir</a:t>
            </a:r>
            <a:endParaRPr lang="en-US" sz="6000" b="1" dirty="0">
              <a:solidFill>
                <a:srgbClr val="FFFF00"/>
              </a:solidFill>
            </a:endParaRPr>
          </a:p>
        </p:txBody>
      </p:sp>
      <p:sp>
        <p:nvSpPr>
          <p:cNvPr id="4" name="TextBox 3"/>
          <p:cNvSpPr txBox="1"/>
          <p:nvPr/>
        </p:nvSpPr>
        <p:spPr>
          <a:xfrm>
            <a:off x="4457700" y="1754534"/>
            <a:ext cx="4152900" cy="2308324"/>
          </a:xfrm>
          <a:prstGeom prst="rect">
            <a:avLst/>
          </a:prstGeom>
          <a:noFill/>
        </p:spPr>
        <p:txBody>
          <a:bodyPr wrap="square" rtlCol="0">
            <a:spAutoFit/>
          </a:bodyPr>
          <a:lstStyle/>
          <a:p>
            <a:pPr marL="571500" indent="-571500">
              <a:buFont typeface="Arial" panose="020B0604020202020204" pitchFamily="34" charset="0"/>
              <a:buChar char="•"/>
            </a:pPr>
            <a:r>
              <a:rPr lang="en-US" sz="3600" b="1" dirty="0" smtClean="0">
                <a:solidFill>
                  <a:srgbClr val="FFFF00"/>
                </a:solidFill>
              </a:rPr>
              <a:t>Naturalist</a:t>
            </a:r>
          </a:p>
          <a:p>
            <a:pPr marL="571500" indent="-571500">
              <a:buFont typeface="Arial" panose="020B0604020202020204" pitchFamily="34" charset="0"/>
              <a:buChar char="•"/>
            </a:pPr>
            <a:r>
              <a:rPr lang="en-US" sz="3600" dirty="0" smtClean="0"/>
              <a:t>Protect Nature rather than use it</a:t>
            </a:r>
            <a:r>
              <a:rPr lang="en-US" sz="3600" dirty="0"/>
              <a:t/>
            </a:r>
            <a:br>
              <a:rPr lang="en-US" sz="3600" dirty="0"/>
            </a:br>
            <a:endParaRPr lang="en-US" sz="3600" dirty="0"/>
          </a:p>
        </p:txBody>
      </p:sp>
      <p:sp>
        <p:nvSpPr>
          <p:cNvPr id="5" name="AutoShape 2" descr="data:image/jpeg;base64,/9j/4AAQSkZJRgABAQAAAQABAAD/2wCEAAkGBxQTEhQUExQWFhUXGB0aGRgYGRgbGxsYHRoaGBkaHBwcHSggHB0lHBgYITEhJSkrLi4uHB8zODMsNygtLisBCgoKDgwOFBAQFCwcHBwsLCwsLCwsLCwsLCwsLCwsLCwsLCwsLCwsLCwsLCwsLCwsLCwsLDcsKywsLCw3NywsN//AABEIAQkAvgMBIgACEQEDEQH/xAAbAAADAAMBAQAAAAAAAAAAAAAEBQYCAwcBAP/EAD4QAAECBAQDBgUDAgUEAwEAAAECEQADITEEBRJBUWFxBhMigZGhMrHB0fBC4fEUUgcjM2JyFTRDkoKywhb/xAAXAQEBAQEAAAAAAAAAAAAAAAAAAQID/8QAGhEBAQEAAwEAAAAAAAAAAAAAAAERAiExEv/aAAwDAQACEQMRAD8A2ye0UpZ7uZLcvXXu+wfzrA2d4KQpesJQkp3TQem4iczzDImFzM0LS1BXrGlc2bKoSZkogMprgjhcVjkhjicinKIXhUFYDlQDN6E2eJ/F42YhRTNklKnq4Un2t5w1wvaGdIH+TNWk8605U5w6wnaMzVmXi5aZ2GmpYrAOtK+ezvwEUIskkd4nXKWkzK/5ZKAocDZyIVTZ8yWtSZwKTuGYn0grOOzEzDhOJw+tcggKTMSC6TwU1QedoFTjxik6Z6jrTVCqAqG6TsTvzi4NacfsCdMasRiHtZoLl5UlSCdfiZwGZ/I840SsDpI1FzukDeEwe4XBFaQJYKlGp4DqdofZb2aYap81KR/aLmNBxik6ZbM1wN+UYTcUVq8RYDjwiaKPAJkyi8p2FyKn1FfIRTZBm6JwUJbpmB+hjn+FxmoECiQL2hn2dWElwqyagPYm979IiqvGCe+pStKk1YG/SPBMlLKpiyHUmqU7bEwsm5uZhTQulJrxrTzgeYpK1ED9SCaW6U4wC/Mcp8ZXLcoNv5gvAq0pFG+8ZKxQQhMsUd3G5HSMdGpAD3uLtdvOAb4dikqT8PAbHhCouV3oYOyXBjvUS1KGlRAO16AxWZ12MlypZmIWQoD4TZXTd4uCJAdaQLHnzi5w806LlhQB6c4kcPIBUFkihs0P1TvhSk9YQau0blIUlRoWLH8/DCVS1hL6yGFiTXrDHGPRKXL7RsOWFSS5aAnpc9QqCT/c7+ghnh54JKiaGzXjCZlqkdIyRLalPzpBAON7MSMSlWlWiddJ2J4Eix5sYTTRNlASsXKYCgJsQLdfL0isno0aZiS4Nx/abw8wi5eIlBM1OvVRVahqoUk7EcoiuUTMEV6O6KQnUoDSxIFaB6VteCZkgpOpKkUOwaoYlKkijjimN2eZMcNi9SnKJZ7xBY13Fhcln/mCZqUzynvpZR3oCwQQlb8iBw2YQFLkHaCWZakpASdJ1yx8K+Kk8FXNIRZrlmFbvZKUJ10NKK3eljzhZmGAVJUnu7fpLipH1Ij44hJS6QdP/kSCNIP94GwJvXnFQvxeHShSdKyoixZhpu2q0b5OGlSU61KHFKTUAncngDBGOyhUpEtaCNCySa/AWoPOPP8AoyZoIWrxHkGB2/mAn8fj5YAKSVk1383J58IWTMxUXtUvb2gnO8lmyakOjZQsORG0KdNKxqQMMJNWqyyEu7cDD/L5ZSSlTg0ruP2iVwmIKTSKCXOXLmB2NnSSmxDgiJyFKlWkUVR1B+bQThpajoKbkaS1q/KPcnQJ0tXhbUd2pw8nhz2alJQVoUmrhm9bdYgT51K0LA3pa/8AEY4NYJYM+/Glo356gqmTDZmJf5D0jRg8GUnvPZtrQBZPipW9frHTcDMViMKiYoBS0gi7EkUPrHLnfU3oOvKLDsjmyZchlLCSCfCTtyixYymZMCWCFJVsK+cBYrs7iEainSW8QdXiO7Nxh2e1CikrQApALHUKj0sDxjdNzmStKVKLEVDO6S8OhAYXOlLmKKU0dq3pf3eH0rNaeIfnSPO0OWawrFYVLFnmWD0qoDjxEJey+DXiZySUlUsHxGrW4xBRSc5lH9BVyNI0YrES1qcSdNNjFIjIcOB/pgc3P3gxOHkp/SmAkJwTMM2WAAoVAG43A5wBgpq5UwBA8QqP9yfuKwixmO1ztR8Bo2kwfMmr1usVulex6kGjwDjtNlicXhu9T4rhSd0nf85xxjCZxNkLKFKKkpUfCr8pHZ8mzcImHV8KyygdjsWHz3Bjm3+LWTJk4oTUMETQ9LBQv5M0WIe4fEonyPA2prHcjjwMIMuCgVlIolWkpuxN0v7+cJuymZGVOCSrwr8Pn+k+sWK8rnS5s2ehIMglJVUOFltQa9+HGA25bj5fdKlMSg0Uk3RzTu3LbbhCyflXdpExEwzJbsGqpJ2FNoAxeD0+OWVXJUSRTyevT6xty7Mly11QrSaKpqSSd9O77iIHeGnd46C7hO6RUGlUkVHHrEd2gyzu1s2kGzORz08Oh94bTsFMSDMkakhXi0X0vfmQK+UEoxP9RK0K8EzYgllc0qsDyhBN5bkq1MpSkS0XdS06tO+lAJUTyaGWOy5CwpUtKksQNJqSlj4zzs7UrakCycsUpQOptlBYUC9uYPrDfC5fNlLC0gKIUSCKjil0moi2j3sliyhSkhVg4QwdRHA7U2iiwfaVKZmvSdnYircPeJTLsHM/qEfpVqAL+G5IMHjDBKlSxUofk4SS9+QiA3F4wzJpIpqL+7NBMnEUIfbfmKRPYjN0SwwBJ+/DeN+Fl4haO9KRLljdV2HBIEFNUTW/uKuL36RRdnkyZtJkxJJDgILlI4njs8IcHJT3kuYlaQkpZSHLngUi4/aGKZ6FTSZcru5gFCKauvOEDDMcomIon4V0K0eJhxIHHnD3CYLDrw4SklK0/qUfja4PB4QS89my5hoaXUQ4NKg7HhDjBZnLmKaZLCSDTSAn8EUOcNIUtC5SpaO7IIA1MSOZFPOB05KtKe7Qju0D4QFeZrDKQUJWVIUCFbPaDTjEgFSjTmD7cYuKk1KmBXdpQSX3r1hnKyuYoeMh4dqlCYjUgsSHcbwhPaFSPiA3DRMEZ2xybu50tKf1DU4LsPtSFRUqWyJjrQqzcOPFov8AtJgNS5RV+lOwsXMT2Z4dKvDpUr1px2sYiAMBhlTB4RqKbJe6evlHuORKxEkSZwdKVpKSoOpIcBQNdgT6RsGK7gApSyU3qKcSfKw9oL76ViElellNcfXjBHLO03ZleCn6EKEwBlIW4s9Dw+UUmHztX9PoLVqsJFHJ1U3PWGnaBIny/ErSpFCognwUBcDgKgiE+EycuFJcy3ZwQaEPd6U/N4u6NqceEyipSk6lF1Ucnl6R7laZcx0oBCidQBUNy508TyiTRiSmYuWoONRY3uYNmYgEOFMUmjbecQVqtLrSC5Sq/JrBqN9YVYrDhI1EUWa1t/8AF2bmLQoy/MzLK1saS1EP8LpqxG9KwUub35CyhSTvq3tQPVoDPC4pesqbUwZNaMWeu1obYVZJICS/6gPhP5xEahKCUOaWBMacdiykMDcDURvuBAHpzdEoeLxqDMkFwlqh1bno9oFX2lSxAkSmU4PhFQbuWeEWHlGYqrhPHc9OUN8NlUpQD6Q+6j+GCvMIvBqL9yZSjTWhSlN1CifZusU2My9HdITKVr1Jcl6/s5iUx2SmSAsVQos7g1vcfWDsFiSlCUgsTc/2pqTAZYECVNBmNSrAEseENkY+XOmjuwEke7V8olw6lFKfESep3aKrLMvRIS819SuG3KAZysZNDnSFSyHBdm4pIbavtGCcSZkzQhKkFQbWmobnSzxomICgNKgpJqlXsx5iF2InTpExktVqqUQCH2NwRAVmFzXRolTZZQd9RFRyNzbnFd30laA5SUHnSJTAZkJ6QiZpWwpQEil33rA8jDTSUp7xLEE6RW2zbRdFlJmS5TJQsVPwu7dOETWPwqu8X4XD3htkeC0g6kpUCXcF/R7Q9VKQqlQ3lD0KcegqWklTeF2elSeMKMVggqriu8NszlsQCxYAOL8R1EBJkKahccA3nygJHtBKQlN/EzMeD7gXhNg5glJKlU33/iHXa4oSLDowFeNqxLS5/wChNQBR3etyPOIh7MwyVFwbixsQQ7H39YO7DZbITMUkpAK3FSSWIZuFIm8LMISUKozEU/OUNcLMcpUkkLH0t7QCzNexk0Yw91q0NsWDupJdtqAwXieyaNHjlubd4nwqfiwp6xS5Tm6196kga3dIAPwnd+rxtkTClKu9qFX+8UcmzDKFYecQpRKWHdn+7UCHPAh284KwGLU4cAs1Tw5feLjtRk4mYcsQSkhaFcW+JKvKOey8OrUQR8N3Oz0MQUc6SFM/iSpvtCHNVOsg7kw3y+apKHFdv36Qrz/CkqC0WU5Dcf1J8q+0B7hJVyLAW5Q4w+Gwy9KlEpUDWnDnsICyVJXLPGoV1akPcrwa0hQQQA1SQCffhBWGa4QqQtcpQVIXoBYghMxLO29nL84T4NCVzWLjZuXCKg5eJeBNfE5FLKJLgtsan0iey6TonjvLAOd68PWAoMvw6JJ1KSApR8IAskbQTPmCaoocAAeI8OUT+MzwLmkhxZNbJAuW4mBsfimSoSVOks5rXi1IBxg56MOsJWoaSeIYg2ZrbVgjM5YUvTTS9ASxUKHbhSoiJP8AJhpg8RKAT3kxYIYFm2smu0BWYKWZcpRQxUxVUAkkCzmsZ5B2lBmJE2WxsKEF9hW20JZGdswlIZILByT9Ya4TFmY+tKeTC0BXYGelUw6VaSD4qCsO1YlzW3KI04kBCe8+I2IFxwMUOVoWhHxXrWrcoqtmcSvGRyo/TryhZNmLSFFVdmsB94z7SIKSDU6UioVdrksK/tACZ01SpZ1JMstRQqKdbW2pBEr2mQXLhxQgD513+8IiQA5YVoyi/wC/S0VHbCT3gKUtqTU0NuD/AGiWxQJSglCW4A1qOG+8RGiUXNC5FQ5YmGWFxoJYcHfnf1hchae7IIBXsWb3PKMpSdKgsWLODcG1vWAenMFywTLIBNCd22IPn7GPMHi1KJ1Ek8y8CGbuGfYbQLgpxd33gLvJtM2UqWqtIhs+ycoVrS7JLH8/Lw+wBUVAoJCuHHlBWOUuatKdOmWKrPFQsno9YKWZN2emTUh2S4Hxe3EtC/OssxWDmBZDyxwsoC7cCxpFplU0hYBLPDXOEJMooV8C6EGrKu44PAxzXFzEp/zpXwLGotx/u+hEEZZmTilKfSJVGIXInrlO6dShp21ClODs0bsqxGtel9FKC7EksCCHaos3SILZGYPKUFWBidxM4p7wk1fT5/LjHuZZNilIHclMxNCQmhu71oQ4hNnKMRLmKExK0pJcEpLGmx8zFGQmO5JNLtBODw61S1G6QRzYH+BAEmTNHi0rDi5SWI9GaCsNmBS6QQdVCLOA926wBeEweslROlIpqPsBxMGqwCJYCnCgosDV3Zy/ON8iRLmygltCwPCpy3mInsShcua0yhuOBGyhxgh7LUk0Ab0hnlSdKq2iZl4wcR6w6ynMULIQCCrZjtziKaZjj1qUmXLQVtTUGABNh5VPnFwMvlzEI8akK0gkaq235xO5QDKKgZQmPV7jz4EQ7xU1E1qlCgA5HyrFG3MsSkkHS5KRXkHYGFQnjUUqAG3hryY8NqQu/rlpnAKq6UgPZ9LxNYzMj3q1JKqk1vSztAM8/nLHhBITZjdhXYwiWoMzB22p67xnicWVAai7gMz9K19uca8UFkpYEM1RQE/KAFSgMagqINBsdxBMqUOivcAXBH5ePFS0AOtLkCzsR9xH05KgErSA4qb0B2r8oAhKQGYuAfOAUEBRFoYySlQfc18xA8+Sy1FVEqNG9fSCDpMwhiDXlFfhimbJTMCgSQXbZVj7hogkzdLkWFS/C/lGP+G2ekT1ylq8KwSAf7nrBVhJXrKat41JfqHHuPeHmDxAmo0KuzEdPw+0TYS3fAXCgoepH1EGYqdUKTdwr/3S/wD9nERXMe1+EMrFTUquFk+Si4PuI8loEwoKCymFrj084qf8RcAZol4hIJ8OlZHD9JPuPSEHZHBkzjMJ8EsEKfcmyfd/5gi0ypCkytSvCFJetDct7Qww2bBQ8BfSWU/H+KwhznNNcpQTVRcJH5yhVhl6EVNTVTn2JGzRR0mZmZYFy3B9uUI8fkMqfOSpITrfkAof7uJH8vEngsVMYhBKJe256+KgHk8NUrVLlpWpTpP6geNujwDjtVLTJCEoSkm5V8+sQ+byxOWh/iY8nHKKXL5iJqPEC6Sb34iu8See4nVPUACkywADvSpNb39oIBwGVmZMKdPhBrDnKslmSitaU60JV4gPiTWtOkO+zGaiWlPeaQhbqUQgFyd/NoboxkpCpi5NUTC6gdzSoe3MWgN+S9oQsqBSNJHgAFxtq49Yo8qwnxFYSoGwItEflploUAEhKduROzxWyscpADJ1p40d+bmKqMzglS0m50JL2sOHoIRzxr8LAEUSdtNodYs6llRdywB/2gUDmAZ5/Sqx4c4iFcoFK+7uOP1jbOFis1GwLDqR9Y3LlkLaoCRQ7EcIHmvTTQmoN68KiA0KAK33DUD2entBX9QpT6rMwH5eMJUogOpnNfKPMQnUKP8Av+fWCspMtrXFRwjGbmJmakiW5RQEEC7UL7v7QZhj4CaU22jHBJZjavvBE8vGzNC0qDXBcFxy94mUTlIWFJLKSXB5isdHzrBoWxPxAEFT7bE8WjnM5I1U39YsHUcgzgYjTMJA1jQvkprnlqAPSC1TSFaVUbwn1ce8cqy7MlyFOmr/ABA2P784tMBnqcQBVltVJNabc+R8olmKt8mxSCDLWAQXABsQbp84l8fLRIJlocIC1s/EgKHXYR6jEnjG+ZORMLTTVvUsQDyNb8ogW4NQmLaiQo6k9f1J+sNlZShXgUA5sef59YV5bgFJUSSCAdrGjvyI+8PZcmbPITKBUQQaUoC+5iiflSSZgkgjUS1Wv1i3VkgGHCCyiAymsRxHPgeUR0xEyUtS5gImhTAKuGJLfOHOWdtCPDMluOKTX3gEsx8NNKVuUs45gVHmCGgGbonS9RR3U1PiBIJStNt+l/OKfMcUnEHTKQoEF0lRAvcFtj14Rvy+WZkpUudILCgKikpId6Vq32gIDDpUqaJUvxBwAElw53CmsKXiswuXYhKlJVKJ07oSSk022fjDDLcDh8KsmVVRNSS4HIPtFLPzRK0jQTqN1g0EIJCfLL2Y8wxEP8rAmyw5IKaFvnBc2Ugv33jeynLiFGFWqRMmDV4T8PS9edfaCBp8l/R+VRAJlJF9gwhtjwozDolqYgaWDuAGel7R7gsjmzDVBQndS3A8hcwUhmLYOC49z0+0a+7JqGv9x9YtZfYxN1Tackt53pDPA9ncNKqJes8VHU/lb2gY5mJJWdISVeW+w4wYezuJYFMmYwtQ/W8dTlBKSwARyYfTaM1KP9/kAG+8UcxwPZPErNZRSngSlPzMFzOzGIlCiQviEnU3WOhzJhZhfa1Y0KxehLrBfdql9gPwRDHLMwlKEtYUgghNXobF34RGScKjWDpUnYEnwv1ZuXVo7R2oxJVgsSVS+7cJHNQ1C/ANSON4zG/5akkeFXIbW6QGnHSZQUaajxSov5pU/qIDxOH0hK0lm4bcCIIwqe9ZPdlZ4g6W6m0asTgAFFKO8BH6VpPsQPmBFiD8D2hb/U/9gL9R9oOk5qiYtKU63UoC3Es8Sq5RBZQIPA0i47GYCUJaZ7apgUfisCLFI6NUvCyDoeF7HpQPHNWrkAEj6n0aKTBYZMsMhISOX1NzEzgM2nuHDj3inw2IKgHBEGiTs7hEzVYha0pWFqsoPclX2gXNOwyPErDHST+hVugVcecE9ll9zPnSF32PEB29UkGKkNeIOLzsZMw+tCwULSagFjWj1Bsw8iYww3aIzGQAFks5YhuJJJrTo8dB7d5SmfK1JS8xHD4lI3HNrt14xzXKcrUCpQQWBDUL7We9oI97suFBRd2NrvWKWRmARLSAxJuXp5JFSYmcelUtawXTV60d6771jGRjALesEV8zOdYACTqHp94wmyjOVqJ00A6mF+VzkqctDSQhSjQeQ4QHQZCZYQhMtmCdvnAGLw1yglOq5FS9A/tCPD9qZK1OlY0sAyQ2nk3D99ofd6lgQqlK9ePD+IrTRg0TEmpKg1yAA9utYKJLgP62f6QizftVhcONK5jqFNAqX+UI1/4mSSoMjw7+MP6N9YC5VJJLliePLgKx4ZjMAkNxdh5vE7J7dYQoCjMv+muoHcEinyhngM8kzk65VWuP1J6iAaInbkN0MemeBv8AnWADiXNQQTYvX86wDnWMRLSdSgkPeoHybe8Bj2kWFSJw/uQpuoGr6RwnETTUbGOspzaXiJgkpmywP1LIcB6BPh8L9SI5f2pwfcYibKf4VEA8RcHzDGESh8MAoMdbDZ9KfaphlJ7tFV6j1Wsj5tEyVwTh5zEEgKa2qoHlaLYijmITOYoT6C45xlgsKuUoKl0INUmx5Rhl2bsHXNCB/ZLQNR6naGOIzAaH0KTw1XPltGVdR7O4lM2ShYGkm44EUI9YcIJ3jjPZ7P1y1UUz7XB6iLOX2xAAEweafnp/mCnWfoCZ8icKE+EnpUexVDlOMG20SOZZwiYhJQtKglQNDUCqS4uKKhhh8QNOtyxFSOIgHOJCV7VAel4lMTJKVq0mj/vDjC4oKTqTt8ok8+xinUUKID36teCGn9HJxACZ6QVv4V7jgDxTyhjl2EliWmWZaO7LulnHNjCHIdSwvWUlv72Ibfg0E4/HTAUpGnQwZgRT14QDeXkOHTNBQGSDVJqD0MFz8tTLUTKsqrHblAEvFhSQAQ+7w2lOpIGpj+PFHGcfK/p5ygkkMbwvxXaGaoFKVrIHMtDftRhNczTzq35yeEpwTO20RNJJswly7xrlEk9IInaSVH8e33jORK8BSJZJP6o0MpC6QZgs2MmYDKWUr2KdqQFMy8pG8B4iVpFKfaEkFYO1eLnJZU9QHAMH5OKx7KBWrVOUVsCRqJPIX5mEOVIU4awIJ+0UolkAEsyqtuwsejk+kSj1CADrSAFH9QDFje0Ef9MlT6TJdbBYJB5P+/GPkE6WAA5nZvrSD5U0BSAC4Typ+nfj+UiKDR/h0g2nKT1SFV8mhdmXYLEyn0aZwF9D6v8A1NT5PFsM1AcSwV1uCAkeZ+I9BBacev8AU1GtSm7uH4xdRxqbJUkkKBBGxDH0jUZh3JPmY6t25wMqdIExgFhqi5Tb7X2jk09Kkkg7XpFg3ycSQaFoOl5nxVCROIjYmcdmhYH8nMC9HMUWWdrZksaFMUcCzjofvEGieTc/SCELA5nhGcHXsBmKFI1ylXoUkVD8omMZmpK1AEUJD+bekaOx8496QXPhJPUWHvH2MyIArmGYo6i7oKWSSaApZ9xBWxAYEve8MhiiwSo1YcKBgBb8rAWWdj55WhSpoWgEEgFinqktFNLyhNZb6gzp1JsavXztyghBKzkylBK/GkGnEfeLXDY8GUhaS4MR03swstqmgVYUryHWKbJ8lmy5SU/E1npSCuf5xmpUsFCFF0pqphtyeEuLwM2YaqLcLD0384d4BHeJCje1N2tByMMyTzgibwuTJRzPOsMpOFYWhrIwgPxFvnHs2QAKGAQYuT70hPjcOGP5yilxUijwhzEU08SB9fpAb8skUATew/POGuIXYWYAezRq7OI8Wp20gnqbD7xumJAb8HrxgCkStIAqXanN6BuN42KlAuUEMTe1DTzN/SPsEfCtZLEANsT0N/SA5U4pWVBLVFCbbe43gHUrAEoqpQbZAPh6kUMDTMQUFlE/8hu3QvHn/UdTAMPnwcH9o04FClq1FkgX33dn6wGrMpy1SwVEhJLM4ci4J42N4lsZJ1JJt14RWZlhSHJYBVQmrs2709P2CbGJASSpqA/sBARxFTGaUDekYTTXzjbLVHQY923SDJCmtWNKjGzBKdolFV2UV/nykWK/D5qt7tFjm/Z9YV4WCQ52Hs59o5tJnlK0qFwQR5GOhSe0ktRR3xWqWsAJVUgKB+FW4Nq7xhWvDZiZaiCpwL0b2P2HtB0iYmdUTlIVspJFuBBHKN+bzJAS2gEt4QAx/wCQarQsmYRenVKIY348wW+cA3nd6BVIXzF3/Kx7gc8moDTAp67PvCTCT1pYEKZ3BQXrzg1GZaiQUmnENATeSzUha0gaUsCBz3h1qegMXeZ4VGGQDJlpCUkApoxBLP15wBjcmkzw6R3UzlSv+5NvMQTEYsVjAKgrMMCuQWmJ8xUHofpCyYsk+Gg47wH2IINPzyiczJGqYlIvf6D6w2zDFhCdSjQD8HMwt7PyitZmL/UadBUD6RUOhhFSZYG5qoG7mw9G9Y25wUKlSgmw5Mp2YvXiI3Y5izkvck/nGA5sn9FHfnWrD5iIrLFTDpQjSGG+7c+rPTgIHnT3Pl58acY8l78fpGaZe9epP5vBWnvRq+Xy2Me96Qz8bWb0rT6R6qWX/HbyhzhQnS6k+IAEKAuOHrSATFCqFZLs/lCLOl6iz0EUOPn6lvyFDCLOJTIUSecIiZUkPWNgpaPAmPhHUZg7WeMklidNnpGiYDwLDdozwsxjyPGJQx72KjI5wMtDAagplPyqk9aj0iWTLbeHGR6nXpUzAHzqHA4gfOMUWaMyWBw31Gh+/KseKzQCq1prxhdg8QVj9PMlTe0Lcy1khwFJJppDgefGIKFOfygWAodwKffzhrhMek3IZqRDmctDIQjSTvfk7w3yszNLLQU8Dxgrqmbo1y1osVJIHXb3iNyXNirwrOlaTpJJ9q+l+EVeLm13jk+KWTPXpuZhpeuo0b1gL/GArSUKIUhXxceTAWILRCZzJVh1lOoKBDpIDODahseRiwRgVpZSiQogFlNTiDy62gDtLhE4mWEFaZawfCuppYg0sfZoI5ZmWI76YlFWSXPX8+cWeWSAiS7VIYV2BBNPr1iaxeTLwkw6xZiSC6SkuygdwYvpUpBly1AulCRUWL1LebxaNk7DoErxj/MJoWAbcU3icOYaNR0gqU4TyBFSYoMzWdJUSHPA0ER+MnJXY+J+B52akQerWbk8Pz5UjYJ3h+2/5SAUuCWL/KPULI/PyloAr+rDV239od5bnDI7pQ1gmnL9hEwtbkBg0bJEwB3Hod4Bvi1DUVDc3+0TGf4hxofd7wxxeN0pJYUES0xWokvUxeMGABMbsPJ1KSl2cgR8EtU3g7JcOVzHAB0h2NBw+8atDhWSpljUFEizNbm0TWYIaYpmvta0ViEDUQAK2Ds3pSkCzOz4mEq1lJPJ6+bRmXBOyJ9CDtaGOSlRmBg5Y0D0HGkAZhhjKWUFiRYgCoNjG/JsSZUwKUQxob2vseIHlGqH0vCFZ0/qPWvmR9YbSUqlqAKgQqjHb6RnhZ+tJILg1bb+IzQHFwWsGAEYGtetKjpUVAs7h2PKGmUoVXUDWBkTkEsHDiwt7Qzwz3BaAZ5r2llII8Wonh+XEF5XlyJWpaQ8yYdSlkV/48gx41iP7NZT3kzvZlEJV6qu3tF9NWqmlJJa6mSPudtoRSXtPm4ldy4JUpRYcgKsOpB8oElT5ajME2WspKUlICTRR1aiGGzJ9TDIEyyuZMUklVfCkHSBYJdm6x5gsxYulavFVQUx87UPK3KKEeI0jDl0d6AlQsQQLKSU7sXL8zEN2czybKlLlPqAoNxpVQt0Pzjp+Z4RE8eNReoobvcEbikcfzlfcTPD8QLEEEON/lCINnYiYo+NZI2DlozSWF3hPIzFCuIN2+gg/D1SHo42hgIKz5/KPRUPt0/GjUE1v+c4zK0gXD8t/tEGKprXjBWIF3EacVO4QtXiT+CLJo35hiyRpekDy9mjxEhSiGcn8pG2XIV3iZYZ1ECtGJjXgwVeHOSBSAVAGtrM46+cYYTKiV6CoBXR/rDaVhhLQwOvlbfhGLQqxGLWC5WHOwankI2YXNlpLMVwcjChRdjzcQTRLAeEvwuIgnM9na5iTUKCWLjmSB7xplFwBz9/ekE5xK/zluLsR0YMY0y2G8a0UmU4kIQELJ5K2bhDaQgEeFX4YmcNihp0mDcLiQBpvX+IgeokkB2YcRHszWqiCA1XMacJj0gM1TsdxB+H0vVLwBX+HaSiQpy51kh+grFXiFBixqYT9mEtIR4BUFTtxNHasET8cUbJI5QUuKlqURUxpxqChLi8bv8A+jkOxISeob7+kL857SYdmKgXpRKrwQDhc9CphSpwBY2c8AfptEvn0gTgsi6lFQPN4rspkAfCWSbK38t7UiQzOQZSyjUFM9QCICNMo7iM5cxabKPR4phhJR2ECYvKwKptG/qIWS8xWKEmNn/UBGM3A7Wez/zGK8vIDxehgvEPHshZuzxsw2F8VUuOFqxS5DlviMxSApKQegV+mm7QtkBeS5foSlSkjwjUejCBEYcTZi1FNDsNq8vKDsPOJToVuo+cEowYSkUqFb8+cc9Vqw+DlrpMNqBX6k/cRni8jsQQrmCRszerQVipBcaeFeBGwPA84Ly8FizhQ2NwOEQKkSSkMoMLOTUco9RJAN78TccnhliMVrLaQ4vtXgecDpbdPyfz4QAk7K0TqqJSoUfZtgxv5QBLyVAmaVJKwoFlA6WIqTQl6Q8UNLaUlwQw2I3F2jZPw+oEpYG4qHSfLb7xRMYvI1ILyzqHA3HygVMmaCxSfeKdYUqoobEcDuIyw8g6vFaAT4eVNcU8zFHl6CQz23hlhJukAFiIOw0uWSSA3ygNuEA7lCpZAp4kE3rQj26xqzLGy7KSWLWc0O3GHmVf9snp9YEzH4h+bRcVPzpMqawRISwu6QG/fpC5eUoR/wCIOD8R23/BFZln+mY0Y/4R1+kTAr76VpDJZW7HyoIWZ7gQvxqMosG1L1BQ4PWsHSreX2gDMf8Az9PpATmZ4IJYoHAqUHKK2Y6QIAkrVUAOSGHnyh4fi80/IQGn4l9IsMKEYZYIepHsI97s/nzPOGk3fp9BGzb84wMC4TBqKkpSH1MOMUOclWGk9ykOqYztcJH1Jgns1/rI8/lG3PP+5P8Ax/8A0YgkpWK2UGMU2Gl6pQU9DufqIQY74vSKzB/9uP8AiflCgVKWvyqOIp9DGvBrNSb8+sFJsn83jWj4T+cYiMZuD1L1/KlfrGxUgs4rB0n4fIfIxqm79fvBQiMPUAu3I78ybQavLgzpUBwNa+wb3jFV09RDjF/6Q6D5QEyjCkqJcEnbam8blYbgK/loIw2/n9YJMDAEvDml/WHmSkpBCq8KQDJ2/N4dYDeLB//Z">
            <a:hlinkClick r:id="rId3"/>
          </p:cNvPr>
          <p:cNvSpPr>
            <a:spLocks noChangeAspect="1" noChangeArrowheads="1"/>
          </p:cNvSpPr>
          <p:nvPr/>
        </p:nvSpPr>
        <p:spPr bwMode="auto">
          <a:xfrm>
            <a:off x="53975" y="-1790700"/>
            <a:ext cx="267652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361" y="1952625"/>
            <a:ext cx="3353159" cy="467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52558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xQSEhUUExQWFhUXFxkbGRgYGBwXHBgYHRUXGBcYHBwYHSggGBolHBcUIjEhJSkrLi4uFx8zODMsNygtLiwBCgoKDg0OFBAQFCwcHBwsLCwsLCwsLCwsLCwsLCwsLCwsLCwsLCwsLCwsLCwsLCwsLCwsLCw3LCssLCwsLDcrLP/AABEIAQAAxQMBIgACEQEDEQH/xAAcAAAABwEBAAAAAAAAAAAAAAAAAgMEBQYHAQj/xAA7EAABAwIDBQUGBgICAgMAAAABAAIRAwQFITEGEkFRYQcicYGREzKhsdHwFEJSweHxI3IVYhayJFOi/8QAFwEBAQEBAAAAAAAAAAAAAAAAAAECA//EAB0RAQEBAAIDAQEAAAAAAAAAAAABESExEkFRYQL/2gAMAwEAAhEDEQA/ANkQQQWWgQQQQBBBBAEEE0xPE6NuzfrVG0283H5DUqB2hKy3aHtkosltpSNV36nd1voMys+xbtBvbifa3DmNP5KPd8p1+KmmPR9S4Y33nNHiQPmk239I5CrTJ6PH1XlT/lO9vEF55veXfunVDaRzTkxo8MpTauR6nDwdCD4FdJWDbNbX1TkQQPUequVPH67BvsfvgRLHGfETqFPL6vi0YFAqs7ObWUbzuAmnWGrHa+I/UFPh45mVdZwuCjEpEHquOPVUKkrrUkxHA6oDwgghKAIIIKgQggggCCCCAIIIIAggmWL4ky2ovrVHANYJP0HVQRe2e1lLD6O+/vPd7jP1H9gvPG0u0te9qOqVXmDo0aNE5ABK7UY++/uHVqhgaNb+lvAeKhqjI/bgopAFFRiCirSAAuwitCdUXOGQ9DnKlEngdeqw917gNenxWiYTf1Hggw90cRBKqWEOaAZG4eMaeMFWDD70sMjdP7rnW4Y4/SLHCq0vpVWmWnTmVfdjtt6dxR/zuFOqzJ5/K7k+eEqnY1jLajd17YHMd4efIeShdn932xY2N14LSDoQZ5pCt8p1muAc1wIOhBkfBKNeVg+yON3GHXLmQ59vvd9kzDZ99vIj4rcrZ4exr2mWuEg9DotsnQcOaWpuTNvxCXa5VDiV1JtMhHQdCC4V1UBBBBAEEEEAQQQQBYf2w7Ve3qC1pHuMMuI4u5dYWkdom0P4K0c8e+7ut8T/AGvN5eXuLiZJJPnKzVgM6ZLjjwGZPFL+yjkknN5KBu+nHFEewpfjkpzBdmKlfMgx4dVdEBb228dQPEqx2+H0Wt77mk9J/ZX7BuzOkAX15gDQa+astn2cWhALmEDUNB+ZS8jE7h5kimT4a/GJ9VZtmNjru6hze4Obsh5LXbTYmypmRRBPMklT9KkGgNaAAOATDVBsezGlA9u8uP8A1y+KlqOwFm2IaZBkGcwrUgriaoGPbJ+zqe2YN5nGNWnnlwTTZHaIUrj8I89x5Ipnk/8AT4GPXxWlESsN7W8Gdb121qZIBMiOBBEEdQVmzF1sVQZ8Us10qvbFbQfjrOnVdHtB3an+7YnyOR81PNdlkVULbwmEclJnnxRHvPNULj4owciMmM10IFEEVpXUHUEEFQEEEEGKdvF/vV6NGfdZvEdSYHwlZjR9PorZ2tVi/E6s/lDWjyH8qsUKUysKISSfFGDPvkEdtOCCcgfNKezLzA48+HVBKbJYQLirvGd1vzWq4KxtEkEccvT+1XNjqAotAI1Vor0t4S0Z/DzKyqUt7/2tZjB7ozPkMla2mQqfsxQFEkuzc458gBoArfTqA6Lf8pRkEEFpAQQQQBVLtPw321jUIEup97y4/XyVtSN9SD6b2kSHNII8RClGPdhV4G1bmhvyHNa9vAyO67LwLfRa+4AeC857KXv/AB2KNLvda91J/wDq47s/+p8l6GcSY5HMHoopVrc100/HwlInofFdqE8yPvoiFw+Y1CNlzSIKUGao5vxwlBGbT5oIFUEEFQEEESrVDWlxMBoJJ6AZoPNPaDV38RuCP/sI9MlGW+TQ0ak5o2M1/bXFWrwfUcfjkk6bd0SdeCwpSJeAPh9+KtGA4aCN/dyGnUqIwmy3vEnVaFaUhTpwOUqWrBbKnBGWX8K74Va9wT0HwVHp1mgyTAR7zb4MaWMkwPBSVbGhV7JrRvTmEpRu2MHvddf2WD4ntxdPJh26PFQdXG7gmTVf6rWo9Q07hrtHA+a7VrBsSYlebcF2tuKTxLyWmPv5rbaFd9zSpuYfyz5wrqYsxqAakZoyxrtC2rq0KtNrHEODM1T37aXrtKzhnlCeRj0skrh0NKwfCO0K+pGKkvZxkZjzWi4Xtiytugkw7LrKeRjLO0+yFPEXRkHBrvCdfktX7Osd/E2u44y+j3HdRHddHUfJZv2wAG/HIU2z6n4qQ7Gqjvxly0GR7NvnDiAfvmoNfI6IvsweXklRrH7LhJ9PJaRwZTGnxR2HLL++iTbOaMeSA4d4BBc3hylBA4QQQVHHFUztXxk29g4NydVO4DyES74ZeauZWU9u9b/Hbs/7Od8IWaRkFFpnVSGW8BrHzTW3ECctf2S1uTIyWVW/ZW3BMHXU+Ss173QobY+kXSTCs91Y74ggqNKVjNcu7oIhQNWsxh03nnhMeqseN4Y6nJiTw8ImVF4fhIf3qriCePLP4oK5cXLidIEcBHNJP18fj6rU7PZ+1NOKrmvPA7xafgJUNj+GWwENYMgYgumfNXUxSKBnJb92Z1t62HTJYnQw4g5jLktO7McS3HmkYg/NWdiA7cMJLLqlWA7tRkH/AHac/Mgj0WdUqz83DOIk+i9PbTYHTvKPs6jQ6HBw8R/azi1wBtm57a1EPpH8wbvQOo1SpGY2+L12GQ6ebSJHor1sxdNunMqbu49r2hwboRzVss8Gw+sCKTWBzuTST/8AomE+wHYGnbVC9j3QdWzkCpmrrMu2BsX5PAsarF2HW5m5rdKbPmT+yie2unF5TPOkNejitA7MsINvYt4Gqd/1AA+SqLV7Y9F32phFFIc4QNEhVHZGqAdPFHMEaIFB1sDVBG3hxKCocIIIKjhWR9uNMufbjmCPiVrhVF7VcKNWjTqtEmm7PwOfzHxWaRiVKkYIHP5JSnBdpll8OKtNngZcd9kbp4cQeISV9YBubIA5Hgs61iT2VrAZD+uStdK9E55rPMLeabxnqrcSQd7Xj8NFlU6+0bVk8wq7X2fqZ7oBHKc09sL9zSZyVlwt4fqQNFZyXhWcGwR5IG6RzyE+oU7iGBU2MJgTGupVhZWawZBVravHWsAAzJOQVuRO1QusNk6cddErhtk6nUa5pE5aJ460c5u9vST6eS5YsdTqQ7M8JWWmo2r5Y08wEW6s2VB3guYcP8TJ5KMssV3a77er70zTP6mnMfTyXVzK0MEFMksdug8IT91XdEDOMkumtVwbJKDMO0XAal7f0GMHdgbzv0t3jPwBWn02hrAG6NAAjkMknZUwC58CSdegSzgNVB0cEVxlJml4wlHOyVBg3LJACEk16Ox3RAZzJjL1zQRxUQQKIIIKgJO4oNe0scJa4QQlEEGX3+CPta8NMtJkdW8PPUJHErTfa4NZuxnOQBMZ8dVpOLYa2uyDkR7ruX8Kg7VYZdUKZf3XU26lrs46grnY1KotakQTnxViwy4LmDiVAXVZrjIOvJOcJrkOAnIqKmdPvgn2G3u7lOiYuOUfJI+2g/eqirDe44AyZOn2FnWJXzqlTeMwND8lOtpOrO47oOZTbFrIBw5AQqEKWM1Gx3nBO/8Ancw53ejXmozdEKFqudvGNNCmJresF2rt306Y3u8QBGqgu0h1Rj6Fy1paGSC7iMwWzyGqh+zbAWO3KxmQdOAK1O9tmVWOpvAc1wggrXcZvaP2dxptzSDp73HxSmKvVGsmOsLo0gf8T82n9vEKz17kuYXEk5JpiRsG/wCMGdfqnAameH1QKbNY3QnfthCsCpSbmojqy5vlEKtb4eaOCNAk6T12eevoqDhg4oJPe5fVBQPEEEFoBBAoBAE1vbRtZjqdRstdkfD6p0Um90ZqDB8fsBbXL7cAloJ3SeRz8FH2NYtqN8fsLa9psApV2OquHfax0Eeqw8NcKmfNYsai5udlpry5IrLWSQkaB3gNcwpS1Z3Twnz9FlpC1cQbTBAMD0Ube4kKkZjx+SeYtg29Jk6n+VHVsJYB7s/FEIvumCQXCYTnCbi13XNqvLZzad0+kpq23pg99uQ+qtezl1hIzq0RvDSWk5qoGB7XUremadOnUc2feA18gndzt5VEObSqbnElhAAVywnG7SqC23aMuTA39lKsosc0yAQRBEZLWfpqmki8ptqR3mGRzIOo+SXu37tEiTJgBP7qm2gSWCByCg7msa1WnTaMt4F3QArItNr7jeBgfJLEj75pF1TginnK0hVzilKTk1AKO2fv4IH1MBKkpkHmRBThs81Qo4j7MIJF8+KCIfrqCC0AVxccUCoOOek3ungjF6Adkg413oss7UcGFKo2szJr9YAADvJao0qkdpt4Pw+7EjeA8+al6WKDgV0XNLeI+/NT1lXAOqpNveCkWuBiCrLSqyN5pG6cwudbiSu6gJhNL+07sjOeSRdcTkUrQuogOzCCF/Cu0AUthuz7n57hM9CrbgzaJGg81csPqN3RBHktSaypGz+BPpOBLSByV5oaaZck53gka1YDiFrMTVU2iqHe3RkVXcO2mtreq4V37r35AlpgNGkngrBQ/wDlXRZwAlxH6dI8Sf3VK7cMMayrbPYA0Gm5sf6uEf8AsVnPa76aPbVGVGh7HBzToWmQUoQsH2S2mq2NQZzSJ7zNR4jkVuNpfNq021GGWuEghVC5cdNEIKT3hx1XRUE80CrU4Y/qmzXAZnJdbmUD4Vua4kQQgqJRclF3lxz8/FVHPBBrim9RwnkuirzhQLPchvpqK8IhrIHVSsAC6cgFUNqrT29s/nqPqj3G0Tat260ZnuM3nkaTvAAeilqdtv0nN6KdqwC/YePgR1GSkMAvYaWk6fJLbV4O6lUJg5HPLUaByjMLp6u4KKs9Ou08U1rPMxJTTfhEqYkJ5j7lTFStpjbqXH1VgwTapoPfJjoqLVvGRmPJdsaJrvDKNJz3dD3R1PIJhrVv/MqTQIKc4fc1bufZtIadajsgB0/UmmyWwNOnu1K4336wZLQddDr4q+NaAAAIA0AWpPrNplhWF07ZhDNTm5x1J69FkfadiTLysA092iHAf9jx+XwV07S9ovY0jQpn/I8d4j8rfqeSySm/PXx8Ut9EitP1++a0/srxgllSg4yGd5g/6mZHkfmsyr+9lzUxsniRoXTHH3T3XeB0/ZBuJfA4IzHJmypMHROKKil2ZJxTCZAmUqyp4fyqJEO6FBEpVSBzQRD94y+ab1XcvVKvfzTOq/NWjodzKTNTNNnVUi+4gqB28qt7bbTCzoEiPaPyYOsa+Skrm/DQXOMAAnyAWF7W4268uHP/ACjJo5N+pRVp7JLkvvnl7pLqTszqTvNK0nF9q7SzB9pVBd+hved6D9155pPIzBiORhAmURbNptsXXVTeFMMYMhOZI6xkoy2ug1xImOXL+FEiY0RgZ+qmKnatwHjIpEOgRMenooUDxXCEw1aMLt7Z1UC5r7jZghoJy6kDLyW67L4XbUqTTb7jmEZObBBy5815jh0Tmp/ZLai5sam9RMtPvU3e67y4HqFZwj0wqttrtnSsWFoIdXIyb+nk530Vcv8AtOc+3/wW7m1jlLi0tbzIz73mFk9/7Z7nPrbxJMkkySeqtphxiOJ1LmoXuMkmSTzQqO3W65wmrqh3e7p4afVN6+87ISfIlZUn3Sc94+EJNwAzE/eqA18EakyVUaxsJjP4igGu99kA8yOB8Fa2uWJ7O4o61rNd+U5O8P4Wv0KoeA4Zhwyj1WVPxnpmnVFgj0TKgT4fWU9b5KwOmDxQRqZELqqFapKbVXzolXgcZTes/IlA1fXHNNLl0+f36pSs9Q2NX4o0n1HZAD16KKpvaFjhA9gwxPvEcuA++iz4FOb65dWqOe7MuMohbkrEpJOaTSeMf2uWQG+J5pzcth0j3SgTewjr1lEpFGkJLpogd0AOqP8Ah2kAzxCaNeQjCtlEqB9c2nswZMiJy8YKSt7lgMu5pKreF4APJNt0dUVZLe8Dz9CuXVVrfeyHLU+SgqbJ0kpUFgjecXHlmUDmni2e6e63ny6kBSGIP9nS9oHzOTY0lOcH2Pr3UOLBRpalzh3j4DgoDGmMFf2VL3GmBxnm7zQMxTOR55pyynlOWaV/DzxKVbR4R6ohjWpq9bC7QwPYVDn+Qn5KqVKAnTT4or2lhmMwfFFbbRdPFPaRVK2I2lFX/HVI3wMifzD6q7U8/H9kgcsmEEZgyQVQtdHM5+qjq5yTqvKY3BA1OXoga18vv6LMdv8AFHOd7FuYbm6Of7Kz7R7XMpgspd5/PgOqzW8LqjiT+Y59SsqZ06A4kEwk67uCe1aO6M02sLc1aoHn5D7C0iUwbA3VTpGX399E8qbPVGjeglvz8letm8PhhMDPJWd9i0t3Y4QorB7qzg5d2PRMnUi0976rU8Z2QFSrFMZRLv2UXU2Aqg90jzQUExzQYR09Vff/ABCuMjTaesBN27IVC9rfYjPogplKr0RmhxMDXoJPwWs2HZ7+vdA5BoVlw/ZajTiGgkcwqjH8E2TubjRhaOJfl8BmtK2Z2Ct7YB9QCpU5u0HgOHirRTpBpIAjREvZDUFb27xsW1s4Nyc/uiOA4/TzWN4SwveXEc+Cne0TFDVq7uoGQ8sviVzAbGG5/ZUUzcxwMaJem2Rw/lP7q2hw+iO2hGcKKaU7edULm2EcMlIMoDXgULmhE/NBXGPLXZGOR8VZtnO0OpRcGXEvZ+r8w+oUHXobvCfioC7J3zHNVHpDC8WpV2B9N4cD106HkUFgOE4hVpghhI0mHRz5IK8jcNotpKdEHdBefhPjx8Fn2OY3Wq+8YB/KMh/KtWL2oe4vd4NE9dVV8UtZ0Czaqr1GjM8UelQnyTj8EZJOvL0/lPPYhrZ6ff7Kit4o+HaqQ2bsHR7b8odB8OPzUPeMNSrujiVqez2GBloxrgIc3PrvSf3SoncFpf42+P7KcosUFgD4YaTj3qZGfNpHdPpl4gqxW1PikKVs7T3ncz8sv2TkW3RKW7e6M04DFrGTUWvRc/CZynoCBCuBuKfBGFPNLELhagaeymcuKgdr78ULZ7iYJEDpzPorIWrIO2TGJIotPj9/eilWM7pE1q28ef8ASuNjSgQPvoq9s/Zd0E8c1arKnmB96LFahZ1CWzGaQrUiREKxWlqHDLWFz8MCROo9P6UEXh1jOZ0SeI2ufirE5263PNR1eHHx0Byn6cUFaq2hzy+5VdxDDjvGBnPhyWkuw2Rln4pClgBqSevIKyioYfs+9zcgfL76ILWMOwZrWAQMhyhBVD+/sWnMDx+iqeK2usaLQL2gIJhVbEaGcJYRTaeGknP7+5TfGaW5T45D71VvoWRcc5JCgNtKG7TJB8B1WVUPBbfeqhxGUE+i2KhR/wATBGjW/ILOMBoDedya0D11WqupEBoHILSGN60U9yqMo7r/APQkZnwOfqrDZ6JlVtQ4BrhIIMjgu4ASGmmT3qZLTPFurT5tIVgn2CIEJUJBriOiVYeJK0yVlBE9ogx8hAeEUrpciuqIGGI1xTaT05rA9sHGvdxwn4La9onEtcRmAIH7rKLKwL7ipUIymPv4LF7ahSxsIaDHBPrJsOn7z/hTFOjA0SRtwPvr/ayp7hboPiEreMDTI4/NEo0Pd4KYpUpGkjT+1RX6TTUcRGQT+jYknopSjhMGWZdDp/Cd2obO6Ruu5H5jmFcTTJtnlEJ7YYfA01JTttLVO7anDR0VkTSbLX7/ALXFIQgtYj//2Q==">
            <a:hlinkClick r:id="rId2"/>
          </p:cNvPr>
          <p:cNvSpPr>
            <a:spLocks noChangeAspect="1" noChangeArrowheads="1"/>
          </p:cNvSpPr>
          <p:nvPr/>
        </p:nvSpPr>
        <p:spPr bwMode="auto">
          <a:xfrm>
            <a:off x="53975" y="-1790700"/>
            <a:ext cx="288607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304800" y="521686"/>
            <a:ext cx="8305800" cy="1015663"/>
          </a:xfrm>
          <a:prstGeom prst="rect">
            <a:avLst/>
          </a:prstGeom>
          <a:noFill/>
        </p:spPr>
        <p:txBody>
          <a:bodyPr wrap="square" rtlCol="0">
            <a:spAutoFit/>
          </a:bodyPr>
          <a:lstStyle/>
          <a:p>
            <a:pPr algn="ctr"/>
            <a:r>
              <a:rPr lang="en-US" sz="6000" b="1" dirty="0" smtClean="0">
                <a:solidFill>
                  <a:srgbClr val="FFFF00"/>
                </a:solidFill>
              </a:rPr>
              <a:t>Second Great Awakening</a:t>
            </a:r>
            <a:endParaRPr lang="en-US" sz="6000" b="1" dirty="0">
              <a:solidFill>
                <a:srgbClr val="FFFF00"/>
              </a:solidFill>
            </a:endParaRPr>
          </a:p>
        </p:txBody>
      </p:sp>
      <p:sp>
        <p:nvSpPr>
          <p:cNvPr id="4" name="TextBox 3"/>
          <p:cNvSpPr txBox="1"/>
          <p:nvPr/>
        </p:nvSpPr>
        <p:spPr>
          <a:xfrm>
            <a:off x="4457700" y="1754534"/>
            <a:ext cx="4152900" cy="5632311"/>
          </a:xfrm>
          <a:prstGeom prst="rect">
            <a:avLst/>
          </a:prstGeom>
          <a:noFill/>
        </p:spPr>
        <p:txBody>
          <a:bodyPr wrap="square" rtlCol="0">
            <a:spAutoFit/>
          </a:bodyPr>
          <a:lstStyle/>
          <a:p>
            <a:pPr marL="571500" indent="-571500">
              <a:buFont typeface="Arial" panose="020B0604020202020204" pitchFamily="34" charset="0"/>
              <a:buChar char="•"/>
            </a:pPr>
            <a:r>
              <a:rPr lang="en-US" sz="3600" b="1" dirty="0" smtClean="0">
                <a:solidFill>
                  <a:srgbClr val="FFFF00"/>
                </a:solidFill>
              </a:rPr>
              <a:t>Methodists</a:t>
            </a:r>
          </a:p>
          <a:p>
            <a:pPr marL="571500" indent="-571500">
              <a:buFont typeface="Arial" panose="020B0604020202020204" pitchFamily="34" charset="0"/>
              <a:buChar char="•"/>
            </a:pPr>
            <a:r>
              <a:rPr lang="en-US" sz="3600" b="1" dirty="0" smtClean="0">
                <a:solidFill>
                  <a:srgbClr val="FFFF00"/>
                </a:solidFill>
              </a:rPr>
              <a:t>Baptists</a:t>
            </a:r>
          </a:p>
          <a:p>
            <a:pPr marL="571500" indent="-571500">
              <a:buFont typeface="Arial" panose="020B0604020202020204" pitchFamily="34" charset="0"/>
              <a:buChar char="•"/>
            </a:pPr>
            <a:r>
              <a:rPr lang="en-US" sz="3600" b="1" dirty="0" smtClean="0">
                <a:solidFill>
                  <a:srgbClr val="FFFF00"/>
                </a:solidFill>
              </a:rPr>
              <a:t>Presbyterians</a:t>
            </a:r>
          </a:p>
          <a:p>
            <a:pPr marL="571500" indent="-571500">
              <a:buFont typeface="Arial" panose="020B0604020202020204" pitchFamily="34" charset="0"/>
              <a:buChar char="•"/>
            </a:pPr>
            <a:r>
              <a:rPr lang="en-US" sz="3600" b="1" dirty="0" err="1" smtClean="0"/>
              <a:t>Millerites</a:t>
            </a:r>
            <a:endParaRPr lang="en-US" sz="3600" b="1" dirty="0" smtClean="0"/>
          </a:p>
          <a:p>
            <a:pPr marL="571500" indent="-571500">
              <a:buFont typeface="Arial" panose="020B0604020202020204" pitchFamily="34" charset="0"/>
              <a:buChar char="•"/>
            </a:pPr>
            <a:r>
              <a:rPr lang="en-US" sz="3600" b="1" dirty="0" smtClean="0"/>
              <a:t>Mormons</a:t>
            </a:r>
          </a:p>
          <a:p>
            <a:pPr marL="571500" indent="-571500">
              <a:buFont typeface="Arial" panose="020B0604020202020204" pitchFamily="34" charset="0"/>
              <a:buChar char="•"/>
            </a:pPr>
            <a:r>
              <a:rPr lang="en-US" sz="3600" b="1" dirty="0" smtClean="0"/>
              <a:t>Unitarians</a:t>
            </a:r>
          </a:p>
          <a:p>
            <a:pPr marL="571500" indent="-571500">
              <a:buFont typeface="Arial" panose="020B0604020202020204" pitchFamily="34" charset="0"/>
              <a:buChar char="•"/>
            </a:pPr>
            <a:r>
              <a:rPr lang="en-US" sz="3600" b="1" dirty="0" smtClean="0"/>
              <a:t>7</a:t>
            </a:r>
            <a:r>
              <a:rPr lang="en-US" sz="3600" b="1" baseline="30000" dirty="0" smtClean="0"/>
              <a:t>th</a:t>
            </a:r>
            <a:r>
              <a:rPr lang="en-US" sz="3600" b="1" dirty="0" smtClean="0"/>
              <a:t> Day Adventists</a:t>
            </a:r>
          </a:p>
          <a:p>
            <a:pPr marL="571500" indent="-571500">
              <a:buFont typeface="Arial" panose="020B0604020202020204" pitchFamily="34" charset="0"/>
              <a:buChar char="•"/>
            </a:pPr>
            <a:r>
              <a:rPr lang="en-US" sz="3600" b="1" dirty="0" smtClean="0"/>
              <a:t>Church of Christ</a:t>
            </a:r>
            <a:r>
              <a:rPr lang="en-US" sz="3600" dirty="0"/>
              <a:t/>
            </a:r>
            <a:br>
              <a:rPr lang="en-US" sz="3600" dirty="0"/>
            </a:br>
            <a:endParaRPr lang="en-US" sz="3600" dirty="0"/>
          </a:p>
        </p:txBody>
      </p:sp>
      <p:sp>
        <p:nvSpPr>
          <p:cNvPr id="5" name="AutoShape 2" descr="data:image/jpeg;base64,/9j/4AAQSkZJRgABAQAAAQABAAD/2wCEAAkGBxQTEhQUExQWFhUXGB0aGRgYGRgbGxsYHRoaGBkaHBwcHSggHB0lHBgYITEhJSkrLi4uHB8zODMsNygtLisBCgoKDgwOFBAQFCwcHBwsLCwsLCwsLCwsLCwsLCwsLCwsLCwsLCwsLCwsLCwsLCwsLCwsLDcsKywsLCw3NywsN//AABEIAQkAvgMBIgACEQEDEQH/xAAbAAADAAMBAQAAAAAAAAAAAAAEBQYCAwcBAP/EAD4QAAECBAQDBgUDAgUEAwEAAAECEQADITEEBRJBUWFxBhMigZGhMrHB0fBC4fEUUgcjM2JyFTRDkoKywhb/xAAXAQEBAQEAAAAAAAAAAAAAAAAAAQID/8QAGhEBAQEAAwEAAAAAAAAAAAAAAAERAiExEv/aAAwDAQACEQMRAD8A2ye0UpZ7uZLcvXXu+wfzrA2d4KQpesJQkp3TQem4iczzDImFzM0LS1BXrGlc2bKoSZkogMprgjhcVjkhjicinKIXhUFYDlQDN6E2eJ/F42YhRTNklKnq4Un2t5w1wvaGdIH+TNWk8605U5w6wnaMzVmXi5aZ2GmpYrAOtK+ezvwEUIskkd4nXKWkzK/5ZKAocDZyIVTZ8yWtSZwKTuGYn0grOOzEzDhOJw+tcggKTMSC6TwU1QedoFTjxik6Z6jrTVCqAqG6TsTvzi4NacfsCdMasRiHtZoLl5UlSCdfiZwGZ/I840SsDpI1FzukDeEwe4XBFaQJYKlGp4DqdofZb2aYap81KR/aLmNBxik6ZbM1wN+UYTcUVq8RYDjwiaKPAJkyi8p2FyKn1FfIRTZBm6JwUJbpmB+hjn+FxmoECiQL2hn2dWElwqyagPYm979IiqvGCe+pStKk1YG/SPBMlLKpiyHUmqU7bEwsm5uZhTQulJrxrTzgeYpK1ED9SCaW6U4wC/Mcp8ZXLcoNv5gvAq0pFG+8ZKxQQhMsUd3G5HSMdGpAD3uLtdvOAb4dikqT8PAbHhCouV3oYOyXBjvUS1KGlRAO16AxWZ12MlypZmIWQoD4TZXTd4uCJAdaQLHnzi5w806LlhQB6c4kcPIBUFkihs0P1TvhSk9YQau0blIUlRoWLH8/DCVS1hL6yGFiTXrDHGPRKXL7RsOWFSS5aAnpc9QqCT/c7+ghnh54JKiaGzXjCZlqkdIyRLalPzpBAON7MSMSlWlWiddJ2J4Eix5sYTTRNlASsXKYCgJsQLdfL0isno0aZiS4Nx/abw8wi5eIlBM1OvVRVahqoUk7EcoiuUTMEV6O6KQnUoDSxIFaB6VteCZkgpOpKkUOwaoYlKkijjimN2eZMcNi9SnKJZ7xBY13Fhcln/mCZqUzynvpZR3oCwQQlb8iBw2YQFLkHaCWZakpASdJ1yx8K+Kk8FXNIRZrlmFbvZKUJ10NKK3eljzhZmGAVJUnu7fpLipH1Ij44hJS6QdP/kSCNIP94GwJvXnFQvxeHShSdKyoixZhpu2q0b5OGlSU61KHFKTUAncngDBGOyhUpEtaCNCySa/AWoPOPP8AoyZoIWrxHkGB2/mAn8fj5YAKSVk1383J58IWTMxUXtUvb2gnO8lmyakOjZQsORG0KdNKxqQMMJNWqyyEu7cDD/L5ZSSlTg0ruP2iVwmIKTSKCXOXLmB2NnSSmxDgiJyFKlWkUVR1B+bQThpajoKbkaS1q/KPcnQJ0tXhbUd2pw8nhz2alJQVoUmrhm9bdYgT51K0LA3pa/8AEY4NYJYM+/Glo356gqmTDZmJf5D0jRg8GUnvPZtrQBZPipW9frHTcDMViMKiYoBS0gi7EkUPrHLnfU3oOvKLDsjmyZchlLCSCfCTtyixYymZMCWCFJVsK+cBYrs7iEainSW8QdXiO7Nxh2e1CikrQApALHUKj0sDxjdNzmStKVKLEVDO6S8OhAYXOlLmKKU0dq3pf3eH0rNaeIfnSPO0OWawrFYVLFnmWD0qoDjxEJey+DXiZySUlUsHxGrW4xBRSc5lH9BVyNI0YrES1qcSdNNjFIjIcOB/pgc3P3gxOHkp/SmAkJwTMM2WAAoVAG43A5wBgpq5UwBA8QqP9yfuKwixmO1ztR8Bo2kwfMmr1usVulex6kGjwDjtNlicXhu9T4rhSd0nf85xxjCZxNkLKFKKkpUfCr8pHZ8mzcImHV8KyygdjsWHz3Bjm3+LWTJk4oTUMETQ9LBQv5M0WIe4fEonyPA2prHcjjwMIMuCgVlIolWkpuxN0v7+cJuymZGVOCSrwr8Pn+k+sWK8rnS5s2ehIMglJVUOFltQa9+HGA25bj5fdKlMSg0Uk3RzTu3LbbhCyflXdpExEwzJbsGqpJ2FNoAxeD0+OWVXJUSRTyevT6xty7Mly11QrSaKpqSSd9O77iIHeGnd46C7hO6RUGlUkVHHrEd2gyzu1s2kGzORz08Oh94bTsFMSDMkakhXi0X0vfmQK+UEoxP9RK0K8EzYgllc0qsDyhBN5bkq1MpSkS0XdS06tO+lAJUTyaGWOy5CwpUtKksQNJqSlj4zzs7UrakCycsUpQOptlBYUC9uYPrDfC5fNlLC0gKIUSCKjil0moi2j3sliyhSkhVg4QwdRHA7U2iiwfaVKZmvSdnYircPeJTLsHM/qEfpVqAL+G5IMHjDBKlSxUofk4SS9+QiA3F4wzJpIpqL+7NBMnEUIfbfmKRPYjN0SwwBJ+/DeN+Fl4haO9KRLljdV2HBIEFNUTW/uKuL36RRdnkyZtJkxJJDgILlI4njs8IcHJT3kuYlaQkpZSHLngUi4/aGKZ6FTSZcru5gFCKauvOEDDMcomIon4V0K0eJhxIHHnD3CYLDrw4SklK0/qUfja4PB4QS89my5hoaXUQ4NKg7HhDjBZnLmKaZLCSDTSAn8EUOcNIUtC5SpaO7IIA1MSOZFPOB05KtKe7Qju0D4QFeZrDKQUJWVIUCFbPaDTjEgFSjTmD7cYuKk1KmBXdpQSX3r1hnKyuYoeMh4dqlCYjUgsSHcbwhPaFSPiA3DRMEZ2xybu50tKf1DU4LsPtSFRUqWyJjrQqzcOPFov8AtJgNS5RV+lOwsXMT2Z4dKvDpUr1px2sYiAMBhlTB4RqKbJe6evlHuORKxEkSZwdKVpKSoOpIcBQNdgT6RsGK7gApSyU3qKcSfKw9oL76ViElellNcfXjBHLO03ZleCn6EKEwBlIW4s9Dw+UUmHztX9PoLVqsJFHJ1U3PWGnaBIny/ErSpFCognwUBcDgKgiE+EycuFJcy3ZwQaEPd6U/N4u6NqceEyipSk6lF1Ucnl6R7laZcx0oBCidQBUNy508TyiTRiSmYuWoONRY3uYNmYgEOFMUmjbecQVqtLrSC5Sq/JrBqN9YVYrDhI1EUWa1t/8AF2bmLQoy/MzLK1saS1EP8LpqxG9KwUub35CyhSTvq3tQPVoDPC4pesqbUwZNaMWeu1obYVZJICS/6gPhP5xEahKCUOaWBMacdiykMDcDURvuBAHpzdEoeLxqDMkFwlqh1bno9oFX2lSxAkSmU4PhFQbuWeEWHlGYqrhPHc9OUN8NlUpQD6Q+6j+GCvMIvBqL9yZSjTWhSlN1CifZusU2My9HdITKVr1Jcl6/s5iUx2SmSAsVQos7g1vcfWDsFiSlCUgsTc/2pqTAZYECVNBmNSrAEseENkY+XOmjuwEke7V8olw6lFKfESep3aKrLMvRIS819SuG3KAZysZNDnSFSyHBdm4pIbavtGCcSZkzQhKkFQbWmobnSzxomICgNKgpJqlXsx5iF2InTpExktVqqUQCH2NwRAVmFzXRolTZZQd9RFRyNzbnFd30laA5SUHnSJTAZkJ6QiZpWwpQEil33rA8jDTSUp7xLEE6RW2zbRdFlJmS5TJQsVPwu7dOETWPwqu8X4XD3htkeC0g6kpUCXcF/R7Q9VKQqlQ3lD0KcegqWklTeF2elSeMKMVggqriu8NszlsQCxYAOL8R1EBJkKahccA3nygJHtBKQlN/EzMeD7gXhNg5glJKlU33/iHXa4oSLDowFeNqxLS5/wChNQBR3etyPOIh7MwyVFwbixsQQ7H39YO7DZbITMUkpAK3FSSWIZuFIm8LMISUKozEU/OUNcLMcpUkkLH0t7QCzNexk0Yw91q0NsWDupJdtqAwXieyaNHjlubd4nwqfiwp6xS5Tm6196kga3dIAPwnd+rxtkTClKu9qFX+8UcmzDKFYecQpRKWHdn+7UCHPAh284KwGLU4cAs1Tw5feLjtRk4mYcsQSkhaFcW+JKvKOey8OrUQR8N3Oz0MQUc6SFM/iSpvtCHNVOsg7kw3y+apKHFdv36Qrz/CkqC0WU5Dcf1J8q+0B7hJVyLAW5Q4w+Gwy9KlEpUDWnDnsICyVJXLPGoV1akPcrwa0hQQQA1SQCffhBWGa4QqQtcpQVIXoBYghMxLO29nL84T4NCVzWLjZuXCKg5eJeBNfE5FLKJLgtsan0iey6TonjvLAOd68PWAoMvw6JJ1KSApR8IAskbQTPmCaoocAAeI8OUT+MzwLmkhxZNbJAuW4mBsfimSoSVOks5rXi1IBxg56MOsJWoaSeIYg2ZrbVgjM5YUvTTS9ASxUKHbhSoiJP8AJhpg8RKAT3kxYIYFm2smu0BWYKWZcpRQxUxVUAkkCzmsZ5B2lBmJE2WxsKEF9hW20JZGdswlIZILByT9Ya4TFmY+tKeTC0BXYGelUw6VaSD4qCsO1YlzW3KI04kBCe8+I2IFxwMUOVoWhHxXrWrcoqtmcSvGRyo/TryhZNmLSFFVdmsB94z7SIKSDU6UioVdrksK/tACZ01SpZ1JMstRQqKdbW2pBEr2mQXLhxQgD513+8IiQA5YVoyi/wC/S0VHbCT3gKUtqTU0NuD/AGiWxQJSglCW4A1qOG+8RGiUXNC5FQ5YmGWFxoJYcHfnf1hchae7IIBXsWb3PKMpSdKgsWLODcG1vWAenMFywTLIBNCd22IPn7GPMHi1KJ1Ek8y8CGbuGfYbQLgpxd33gLvJtM2UqWqtIhs+ycoVrS7JLH8/Lw+wBUVAoJCuHHlBWOUuatKdOmWKrPFQsno9YKWZN2emTUh2S4Hxe3EtC/OssxWDmBZDyxwsoC7cCxpFplU0hYBLPDXOEJMooV8C6EGrKu44PAxzXFzEp/zpXwLGotx/u+hEEZZmTilKfSJVGIXInrlO6dShp21ClODs0bsqxGtel9FKC7EksCCHaos3SILZGYPKUFWBidxM4p7wk1fT5/LjHuZZNilIHclMxNCQmhu71oQ4hNnKMRLmKExK0pJcEpLGmx8zFGQmO5JNLtBODw61S1G6QRzYH+BAEmTNHi0rDi5SWI9GaCsNmBS6QQdVCLOA926wBeEweslROlIpqPsBxMGqwCJYCnCgosDV3Zy/ON8iRLmygltCwPCpy3mInsShcua0yhuOBGyhxgh7LUk0Ab0hnlSdKq2iZl4wcR6w6ynMULIQCCrZjtziKaZjj1qUmXLQVtTUGABNh5VPnFwMvlzEI8akK0gkaq235xO5QDKKgZQmPV7jz4EQ7xU1E1qlCgA5HyrFG3MsSkkHS5KRXkHYGFQnjUUqAG3hryY8NqQu/rlpnAKq6UgPZ9LxNYzMj3q1JKqk1vSztAM8/nLHhBITZjdhXYwiWoMzB22p67xnicWVAai7gMz9K19uca8UFkpYEM1RQE/KAFSgMagqINBsdxBMqUOivcAXBH5ePFS0AOtLkCzsR9xH05KgErSA4qb0B2r8oAhKQGYuAfOAUEBRFoYySlQfc18xA8+Sy1FVEqNG9fSCDpMwhiDXlFfhimbJTMCgSQXbZVj7hogkzdLkWFS/C/lGP+G2ekT1ylq8KwSAf7nrBVhJXrKat41JfqHHuPeHmDxAmo0KuzEdPw+0TYS3fAXCgoepH1EGYqdUKTdwr/3S/wD9nERXMe1+EMrFTUquFk+Si4PuI8loEwoKCymFrj084qf8RcAZol4hIJ8OlZHD9JPuPSEHZHBkzjMJ8EsEKfcmyfd/5gi0ypCkytSvCFJetDct7Qww2bBQ8BfSWU/H+KwhznNNcpQTVRcJH5yhVhl6EVNTVTn2JGzRR0mZmZYFy3B9uUI8fkMqfOSpITrfkAof7uJH8vEngsVMYhBKJe256+KgHk8NUrVLlpWpTpP6geNujwDjtVLTJCEoSkm5V8+sQ+byxOWh/iY8nHKKXL5iJqPEC6Sb34iu8See4nVPUACkywADvSpNb39oIBwGVmZMKdPhBrDnKslmSitaU60JV4gPiTWtOkO+zGaiWlPeaQhbqUQgFyd/NoboxkpCpi5NUTC6gdzSoe3MWgN+S9oQsqBSNJHgAFxtq49Yo8qwnxFYSoGwItEflploUAEhKduROzxWyscpADJ1p40d+bmKqMzglS0m50JL2sOHoIRzxr8LAEUSdtNodYs6llRdywB/2gUDmAZ5/Sqx4c4iFcoFK+7uOP1jbOFis1GwLDqR9Y3LlkLaoCRQ7EcIHmvTTQmoN68KiA0KAK33DUD2entBX9QpT6rMwH5eMJUogOpnNfKPMQnUKP8Av+fWCspMtrXFRwjGbmJmakiW5RQEEC7UL7v7QZhj4CaU22jHBJZjavvBE8vGzNC0qDXBcFxy94mUTlIWFJLKSXB5isdHzrBoWxPxAEFT7bE8WjnM5I1U39YsHUcgzgYjTMJA1jQvkprnlqAPSC1TSFaVUbwn1ce8cqy7MlyFOmr/ABA2P784tMBnqcQBVltVJNabc+R8olmKt8mxSCDLWAQXABsQbp84l8fLRIJlocIC1s/EgKHXYR6jEnjG+ZORMLTTVvUsQDyNb8ogW4NQmLaiQo6k9f1J+sNlZShXgUA5sef59YV5bgFJUSSCAdrGjvyI+8PZcmbPITKBUQQaUoC+5iiflSSZgkgjUS1Wv1i3VkgGHCCyiAymsRxHPgeUR0xEyUtS5gImhTAKuGJLfOHOWdtCPDMluOKTX3gEsx8NNKVuUs45gVHmCGgGbonS9RR3U1PiBIJStNt+l/OKfMcUnEHTKQoEF0lRAvcFtj14Rvy+WZkpUudILCgKikpId6Vq32gIDDpUqaJUvxBwAElw53CmsKXiswuXYhKlJVKJ07oSSk022fjDDLcDh8KsmVVRNSS4HIPtFLPzRK0jQTqN1g0EIJCfLL2Y8wxEP8rAmyw5IKaFvnBc2Ugv33jeynLiFGFWqRMmDV4T8PS9edfaCBp8l/R+VRAJlJF9gwhtjwozDolqYgaWDuAGel7R7gsjmzDVBQndS3A8hcwUhmLYOC49z0+0a+7JqGv9x9YtZfYxN1Tackt53pDPA9ncNKqJes8VHU/lb2gY5mJJWdISVeW+w4wYezuJYFMmYwtQ/W8dTlBKSwARyYfTaM1KP9/kAG+8UcxwPZPErNZRSngSlPzMFzOzGIlCiQviEnU3WOhzJhZhfa1Y0KxehLrBfdql9gPwRDHLMwlKEtYUgghNXobF34RGScKjWDpUnYEnwv1ZuXVo7R2oxJVgsSVS+7cJHNQ1C/ANSON4zG/5akkeFXIbW6QGnHSZQUaajxSov5pU/qIDxOH0hK0lm4bcCIIwqe9ZPdlZ4g6W6m0asTgAFFKO8BH6VpPsQPmBFiD8D2hb/U/9gL9R9oOk5qiYtKU63UoC3Es8Sq5RBZQIPA0i47GYCUJaZ7apgUfisCLFI6NUvCyDoeF7HpQPHNWrkAEj6n0aKTBYZMsMhISOX1NzEzgM2nuHDj3inw2IKgHBEGiTs7hEzVYha0pWFqsoPclX2gXNOwyPErDHST+hVugVcecE9ll9zPnSF32PEB29UkGKkNeIOLzsZMw+tCwULSagFjWj1Bsw8iYww3aIzGQAFks5YhuJJJrTo8dB7d5SmfK1JS8xHD4lI3HNrt14xzXKcrUCpQQWBDUL7We9oI97suFBRd2NrvWKWRmARLSAxJuXp5JFSYmcelUtawXTV60d6771jGRjALesEV8zOdYACTqHp94wmyjOVqJ00A6mF+VzkqctDSQhSjQeQ4QHQZCZYQhMtmCdvnAGLw1yglOq5FS9A/tCPD9qZK1OlY0sAyQ2nk3D99ofd6lgQqlK9ePD+IrTRg0TEmpKg1yAA9utYKJLgP62f6QizftVhcONK5jqFNAqX+UI1/4mSSoMjw7+MP6N9YC5VJJLliePLgKx4ZjMAkNxdh5vE7J7dYQoCjMv+muoHcEinyhngM8kzk65VWuP1J6iAaInbkN0MemeBv8AnWADiXNQQTYvX86wDnWMRLSdSgkPeoHybe8Bj2kWFSJw/uQpuoGr6RwnETTUbGOspzaXiJgkpmywP1LIcB6BPh8L9SI5f2pwfcYibKf4VEA8RcHzDGESh8MAoMdbDZ9KfaphlJ7tFV6j1Wsj5tEyVwTh5zEEgKa2qoHlaLYijmITOYoT6C45xlgsKuUoKl0INUmx5Rhl2bsHXNCB/ZLQNR6naGOIzAaH0KTw1XPltGVdR7O4lM2ShYGkm44EUI9YcIJ3jjPZ7P1y1UUz7XB6iLOX2xAAEweafnp/mCnWfoCZ8icKE+EnpUexVDlOMG20SOZZwiYhJQtKglQNDUCqS4uKKhhh8QNOtyxFSOIgHOJCV7VAel4lMTJKVq0mj/vDjC4oKTqTt8ok8+xinUUKID36teCGn9HJxACZ6QVv4V7jgDxTyhjl2EliWmWZaO7LulnHNjCHIdSwvWUlv72Ibfg0E4/HTAUpGnQwZgRT14QDeXkOHTNBQGSDVJqD0MFz8tTLUTKsqrHblAEvFhSQAQ+7w2lOpIGpj+PFHGcfK/p5ygkkMbwvxXaGaoFKVrIHMtDftRhNczTzq35yeEpwTO20RNJJswly7xrlEk9IInaSVH8e33jORK8BSJZJP6o0MpC6QZgs2MmYDKWUr2KdqQFMy8pG8B4iVpFKfaEkFYO1eLnJZU9QHAMH5OKx7KBWrVOUVsCRqJPIX5mEOVIU4awIJ+0UolkAEsyqtuwsejk+kSj1CADrSAFH9QDFje0Ef9MlT6TJdbBYJB5P+/GPkE6WAA5nZvrSD5U0BSAC4Typ+nfj+UiKDR/h0g2nKT1SFV8mhdmXYLEyn0aZwF9D6v8A1NT5PFsM1AcSwV1uCAkeZ+I9BBacev8AU1GtSm7uH4xdRxqbJUkkKBBGxDH0jUZh3JPmY6t25wMqdIExgFhqi5Tb7X2jk09Kkkg7XpFg3ycSQaFoOl5nxVCROIjYmcdmhYH8nMC9HMUWWdrZksaFMUcCzjofvEGieTc/SCELA5nhGcHXsBmKFI1ylXoUkVD8omMZmpK1AEUJD+bekaOx8496QXPhJPUWHvH2MyIArmGYo6i7oKWSSaApZ9xBWxAYEve8MhiiwSo1YcKBgBb8rAWWdj55WhSpoWgEEgFinqktFNLyhNZb6gzp1JsavXztyghBKzkylBK/GkGnEfeLXDY8GUhaS4MR03swstqmgVYUryHWKbJ8lmy5SU/E1npSCuf5xmpUsFCFF0pqphtyeEuLwM2YaqLcLD0384d4BHeJCje1N2tByMMyTzgibwuTJRzPOsMpOFYWhrIwgPxFvnHs2QAKGAQYuT70hPjcOGP5yilxUijwhzEU08SB9fpAb8skUATew/POGuIXYWYAezRq7OI8Wp20gnqbD7xumJAb8HrxgCkStIAqXanN6BuN42KlAuUEMTe1DTzN/SPsEfCtZLEANsT0N/SA5U4pWVBLVFCbbe43gHUrAEoqpQbZAPh6kUMDTMQUFlE/8hu3QvHn/UdTAMPnwcH9o04FClq1FkgX33dn6wGrMpy1SwVEhJLM4ci4J42N4lsZJ1JJt14RWZlhSHJYBVQmrs2709P2CbGJASSpqA/sBARxFTGaUDekYTTXzjbLVHQY923SDJCmtWNKjGzBKdolFV2UV/nykWK/D5qt7tFjm/Z9YV4WCQ52Hs59o5tJnlK0qFwQR5GOhSe0ktRR3xWqWsAJVUgKB+FW4Nq7xhWvDZiZaiCpwL0b2P2HtB0iYmdUTlIVspJFuBBHKN+bzJAS2gEt4QAx/wCQarQsmYRenVKIY348wW+cA3nd6BVIXzF3/Kx7gc8moDTAp67PvCTCT1pYEKZ3BQXrzg1GZaiQUmnENATeSzUha0gaUsCBz3h1qegMXeZ4VGGQDJlpCUkApoxBLP15wBjcmkzw6R3UzlSv+5NvMQTEYsVjAKgrMMCuQWmJ8xUHofpCyYsk+Gg47wH2IINPzyiczJGqYlIvf6D6w2zDFhCdSjQD8HMwt7PyitZmL/UadBUD6RUOhhFSZYG5qoG7mw9G9Y25wUKlSgmw5Mp2YvXiI3Y5izkvck/nGA5sn9FHfnWrD5iIrLFTDpQjSGG+7c+rPTgIHnT3Pl58acY8l78fpGaZe9epP5vBWnvRq+Xy2Me96Qz8bWb0rT6R6qWX/HbyhzhQnS6k+IAEKAuOHrSATFCqFZLs/lCLOl6iz0EUOPn6lvyFDCLOJTIUSecIiZUkPWNgpaPAmPhHUZg7WeMklidNnpGiYDwLDdozwsxjyPGJQx72KjI5wMtDAagplPyqk9aj0iWTLbeHGR6nXpUzAHzqHA4gfOMUWaMyWBw31Gh+/KseKzQCq1prxhdg8QVj9PMlTe0Lcy1khwFJJppDgefGIKFOfygWAodwKffzhrhMek3IZqRDmctDIQjSTvfk7w3yszNLLQU8Dxgrqmbo1y1osVJIHXb3iNyXNirwrOlaTpJJ9q+l+EVeLm13jk+KWTPXpuZhpeuo0b1gL/GArSUKIUhXxceTAWILRCZzJVh1lOoKBDpIDODahseRiwRgVpZSiQogFlNTiDy62gDtLhE4mWEFaZawfCuppYg0sfZoI5ZmWI76YlFWSXPX8+cWeWSAiS7VIYV2BBNPr1iaxeTLwkw6xZiSC6SkuygdwYvpUpBly1AulCRUWL1LebxaNk7DoErxj/MJoWAbcU3icOYaNR0gqU4TyBFSYoMzWdJUSHPA0ER+MnJXY+J+B52akQerWbk8Pz5UjYJ3h+2/5SAUuCWL/KPULI/PyloAr+rDV239od5bnDI7pQ1gmnL9hEwtbkBg0bJEwB3Hod4Bvi1DUVDc3+0TGf4hxofd7wxxeN0pJYUES0xWokvUxeMGABMbsPJ1KSl2cgR8EtU3g7JcOVzHAB0h2NBw+8atDhWSpljUFEizNbm0TWYIaYpmvta0ViEDUQAK2Ds3pSkCzOz4mEq1lJPJ6+bRmXBOyJ9CDtaGOSlRmBg5Y0D0HGkAZhhjKWUFiRYgCoNjG/JsSZUwKUQxob2vseIHlGqH0vCFZ0/qPWvmR9YbSUqlqAKgQqjHb6RnhZ+tJILg1bb+IzQHFwWsGAEYGtetKjpUVAs7h2PKGmUoVXUDWBkTkEsHDiwt7Qzwz3BaAZ5r2llII8Wonh+XEF5XlyJWpaQ8yYdSlkV/48gx41iP7NZT3kzvZlEJV6qu3tF9NWqmlJJa6mSPudtoRSXtPm4ldy4JUpRYcgKsOpB8oElT5ajME2WspKUlICTRR1aiGGzJ9TDIEyyuZMUklVfCkHSBYJdm6x5gsxYulavFVQUx87UPK3KKEeI0jDl0d6AlQsQQLKSU7sXL8zEN2czybKlLlPqAoNxpVQt0Pzjp+Z4RE8eNReoobvcEbikcfzlfcTPD8QLEEEON/lCINnYiYo+NZI2DlozSWF3hPIzFCuIN2+gg/D1SHo42hgIKz5/KPRUPt0/GjUE1v+c4zK0gXD8t/tEGKprXjBWIF3EacVO4QtXiT+CLJo35hiyRpekDy9mjxEhSiGcn8pG2XIV3iZYZ1ECtGJjXgwVeHOSBSAVAGtrM46+cYYTKiV6CoBXR/rDaVhhLQwOvlbfhGLQqxGLWC5WHOwankI2YXNlpLMVwcjChRdjzcQTRLAeEvwuIgnM9na5iTUKCWLjmSB7xplFwBz9/ekE5xK/zluLsR0YMY0y2G8a0UmU4kIQELJ5K2bhDaQgEeFX4YmcNihp0mDcLiQBpvX+IgeokkB2YcRHszWqiCA1XMacJj0gM1TsdxB+H0vVLwBX+HaSiQpy51kh+grFXiFBixqYT9mEtIR4BUFTtxNHasET8cUbJI5QUuKlqURUxpxqChLi8bv8A+jkOxISeob7+kL857SYdmKgXpRKrwQDhc9CphSpwBY2c8AfptEvn0gTgsi6lFQPN4rspkAfCWSbK38t7UiQzOQZSyjUFM9QCICNMo7iM5cxabKPR4phhJR2ECYvKwKptG/qIWS8xWKEmNn/UBGM3A7Wez/zGK8vIDxehgvEPHshZuzxsw2F8VUuOFqxS5DlviMxSApKQegV+mm7QtkBeS5foSlSkjwjUejCBEYcTZi1FNDsNq8vKDsPOJToVuo+cEowYSkUqFb8+cc9Vqw+DlrpMNqBX6k/cRni8jsQQrmCRszerQVipBcaeFeBGwPA84Ly8FizhQ2NwOEQKkSSkMoMLOTUco9RJAN78TccnhliMVrLaQ4vtXgecDpbdPyfz4QAk7K0TqqJSoUfZtgxv5QBLyVAmaVJKwoFlA6WIqTQl6Q8UNLaUlwQw2I3F2jZPw+oEpYG4qHSfLb7xRMYvI1ILyzqHA3HygVMmaCxSfeKdYUqoobEcDuIyw8g6vFaAT4eVNcU8zFHl6CQz23hlhJukAFiIOw0uWSSA3ygNuEA7lCpZAp4kE3rQj26xqzLGy7KSWLWc0O3GHmVf9snp9YEzH4h+bRcVPzpMqawRISwu6QG/fpC5eUoR/wCIOD8R23/BFZln+mY0Y/4R1+kTAr76VpDJZW7HyoIWZ7gQvxqMosG1L1BQ4PWsHSreX2gDMf8Az9PpATmZ4IJYoHAqUHKK2Y6QIAkrVUAOSGHnyh4fi80/IQGn4l9IsMKEYZYIepHsI97s/nzPOGk3fp9BGzb84wMC4TBqKkpSH1MOMUOclWGk9ykOqYztcJH1Jgns1/rI8/lG3PP+5P8Ax/8A0YgkpWK2UGMU2Gl6pQU9DufqIQY74vSKzB/9uP8AiflCgVKWvyqOIp9DGvBrNSb8+sFJsn83jWj4T+cYiMZuD1L1/KlfrGxUgs4rB0n4fIfIxqm79fvBQiMPUAu3I78ybQavLgzpUBwNa+wb3jFV09RDjF/6Q6D5QEyjCkqJcEnbam8blYbgK/loIw2/n9YJMDAEvDml/WHmSkpBCq8KQDJ2/N4dYDeLB//Z">
            <a:hlinkClick r:id="rId3"/>
          </p:cNvPr>
          <p:cNvSpPr>
            <a:spLocks noChangeAspect="1" noChangeArrowheads="1"/>
          </p:cNvSpPr>
          <p:nvPr/>
        </p:nvSpPr>
        <p:spPr bwMode="auto">
          <a:xfrm>
            <a:off x="53975" y="-1790700"/>
            <a:ext cx="267652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2" name="Picture 2" descr="http://www.buzzle.com/img/articleImages/542275-21017-5.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324" y="1537349"/>
            <a:ext cx="4156076" cy="5130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838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762000"/>
            <a:ext cx="8458200" cy="1015663"/>
          </a:xfrm>
          <a:prstGeom prst="rect">
            <a:avLst/>
          </a:prstGeom>
          <a:noFill/>
        </p:spPr>
        <p:txBody>
          <a:bodyPr wrap="square" rtlCol="0">
            <a:spAutoFit/>
          </a:bodyPr>
          <a:lstStyle/>
          <a:p>
            <a:pPr algn="ctr"/>
            <a:r>
              <a:rPr lang="en-US" sz="6000" dirty="0" smtClean="0"/>
              <a:t>Vocabulary</a:t>
            </a:r>
            <a:endParaRPr lang="en-US" sz="6000" dirty="0"/>
          </a:p>
        </p:txBody>
      </p:sp>
      <p:sp>
        <p:nvSpPr>
          <p:cNvPr id="3" name="TextBox 2"/>
          <p:cNvSpPr txBox="1"/>
          <p:nvPr/>
        </p:nvSpPr>
        <p:spPr>
          <a:xfrm>
            <a:off x="4876800" y="3124200"/>
            <a:ext cx="4087091" cy="1569660"/>
          </a:xfrm>
          <a:prstGeom prst="rect">
            <a:avLst/>
          </a:prstGeom>
          <a:noFill/>
        </p:spPr>
        <p:txBody>
          <a:bodyPr wrap="square" rtlCol="0">
            <a:spAutoFit/>
          </a:bodyPr>
          <a:lstStyle/>
          <a:p>
            <a:pPr marL="285750" indent="-285750">
              <a:buFont typeface="Arial" panose="020B0604020202020204" pitchFamily="34" charset="0"/>
              <a:buChar char="•"/>
            </a:pPr>
            <a:r>
              <a:rPr lang="en-US" sz="3200" b="1" dirty="0" smtClean="0">
                <a:solidFill>
                  <a:srgbClr val="FFFF00"/>
                </a:solidFill>
                <a:latin typeface="Times New Roman" panose="02020603050405020304" pitchFamily="18" charset="0"/>
                <a:cs typeface="Times New Roman" panose="02020603050405020304" pitchFamily="18" charset="0"/>
              </a:rPr>
              <a:t>Places where people worked to establish a perfect community</a:t>
            </a:r>
            <a:endParaRPr lang="en-US" sz="3200" b="1" dirty="0">
              <a:solidFill>
                <a:srgbClr val="FFFF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04799" y="1777663"/>
            <a:ext cx="8659091" cy="1015663"/>
          </a:xfrm>
          <a:prstGeom prst="rect">
            <a:avLst/>
          </a:prstGeom>
          <a:noFill/>
        </p:spPr>
        <p:txBody>
          <a:bodyPr wrap="square" rtlCol="0">
            <a:spAutoFit/>
          </a:bodyPr>
          <a:lstStyle/>
          <a:p>
            <a:pPr algn="ctr"/>
            <a:r>
              <a:rPr lang="en-US" sz="6000" b="1" dirty="0" smtClean="0">
                <a:solidFill>
                  <a:srgbClr val="FFFF00"/>
                </a:solidFill>
                <a:latin typeface="Times New Roman" panose="02020603050405020304" pitchFamily="18" charset="0"/>
                <a:cs typeface="Times New Roman" panose="02020603050405020304" pitchFamily="18" charset="0"/>
              </a:rPr>
              <a:t>Utopian Communities</a:t>
            </a:r>
            <a:endParaRPr lang="en-US" sz="6000" b="1" dirty="0">
              <a:solidFill>
                <a:srgbClr val="FFFF00"/>
              </a:solidFill>
              <a:latin typeface="Times New Roman" panose="02020603050405020304" pitchFamily="18" charset="0"/>
              <a:cs typeface="Times New Roman" panose="02020603050405020304" pitchFamily="18" charset="0"/>
            </a:endParaRPr>
          </a:p>
        </p:txBody>
      </p:sp>
      <p:pic>
        <p:nvPicPr>
          <p:cNvPr id="5122" name="Picture 2" descr="http://wps.ablongman.com/wps/media/objects/1298/1330114/DIVI221.jp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806"/>
          <a:stretch/>
        </p:blipFill>
        <p:spPr bwMode="auto">
          <a:xfrm>
            <a:off x="155574" y="2971800"/>
            <a:ext cx="3406730" cy="3809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782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progressivesapush4.wikispaces.com/file/view/temperance.jpg/406619518/temperanc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4" y="984417"/>
            <a:ext cx="8759825" cy="56735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5800" y="0"/>
            <a:ext cx="7772400" cy="1015663"/>
          </a:xfrm>
          <a:prstGeom prst="rect">
            <a:avLst/>
          </a:prstGeom>
          <a:noFill/>
        </p:spPr>
        <p:txBody>
          <a:bodyPr wrap="square" rtlCol="0">
            <a:spAutoFit/>
          </a:bodyPr>
          <a:lstStyle/>
          <a:p>
            <a:pPr algn="ctr"/>
            <a:r>
              <a:rPr lang="en-US" sz="6000" b="1" dirty="0" smtClean="0">
                <a:solidFill>
                  <a:srgbClr val="FFFF00"/>
                </a:solidFill>
              </a:rPr>
              <a:t>Temperance</a:t>
            </a:r>
            <a:endParaRPr lang="en-US" sz="6000" b="1" dirty="0">
              <a:solidFill>
                <a:srgbClr val="FFFF00"/>
              </a:solidFill>
            </a:endParaRPr>
          </a:p>
        </p:txBody>
      </p:sp>
    </p:spTree>
    <p:extLst>
      <p:ext uri="{BB962C8B-B14F-4D97-AF65-F5344CB8AC3E}">
        <p14:creationId xmlns:p14="http://schemas.microsoft.com/office/powerpoint/2010/main" val="18830910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28600"/>
            <a:ext cx="8576310" cy="1015663"/>
          </a:xfrm>
          <a:prstGeom prst="rect">
            <a:avLst/>
          </a:prstGeom>
          <a:noFill/>
        </p:spPr>
        <p:txBody>
          <a:bodyPr wrap="square" rtlCol="0">
            <a:spAutoFit/>
          </a:bodyPr>
          <a:lstStyle/>
          <a:p>
            <a:pPr algn="ctr"/>
            <a:r>
              <a:rPr lang="en-US" sz="6000" b="1" dirty="0" smtClean="0">
                <a:solidFill>
                  <a:srgbClr val="FFFF00"/>
                </a:solidFill>
              </a:rPr>
              <a:t>Irish Catholic Immigrants</a:t>
            </a:r>
            <a:endParaRPr lang="en-US" sz="6000" b="1" dirty="0">
              <a:solidFill>
                <a:srgbClr val="FFFF00"/>
              </a:solidFill>
            </a:endParaRPr>
          </a:p>
        </p:txBody>
      </p:sp>
      <p:pic>
        <p:nvPicPr>
          <p:cNvPr id="14338" name="Picture 2" descr="https://encrypted-tbn3.gstatic.com/images?q=tbn:ANd9GcTGqgYessTkXdFK6ceTF8p4YqCTFoMI9nU-L5T4Gp8VlxLmLNZBpQ">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600200"/>
            <a:ext cx="4495800" cy="5014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1111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unny St. Patrick's Day Ecard: I'm starting a drunken brawl with the first person today who stereotypes the Iri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236" y="1828800"/>
            <a:ext cx="8694074" cy="48482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000" y="228600"/>
            <a:ext cx="8576310" cy="1015663"/>
          </a:xfrm>
          <a:prstGeom prst="rect">
            <a:avLst/>
          </a:prstGeom>
          <a:noFill/>
        </p:spPr>
        <p:txBody>
          <a:bodyPr wrap="square" rtlCol="0">
            <a:spAutoFit/>
          </a:bodyPr>
          <a:lstStyle/>
          <a:p>
            <a:pPr algn="ctr"/>
            <a:r>
              <a:rPr lang="en-US" sz="6000" b="1" dirty="0" smtClean="0">
                <a:solidFill>
                  <a:srgbClr val="FFFF00"/>
                </a:solidFill>
              </a:rPr>
              <a:t>Irish Catholic Immigrants</a:t>
            </a:r>
            <a:endParaRPr lang="en-US" sz="6000" b="1" dirty="0">
              <a:solidFill>
                <a:srgbClr val="FFFF00"/>
              </a:solidFill>
            </a:endParaRPr>
          </a:p>
        </p:txBody>
      </p:sp>
    </p:spTree>
    <p:extLst>
      <p:ext uri="{BB962C8B-B14F-4D97-AF65-F5344CB8AC3E}">
        <p14:creationId xmlns:p14="http://schemas.microsoft.com/office/powerpoint/2010/main" val="32650764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www.beavercreek.com/~/media/Beaver%20Creek/Images/Main%20Images/Summer/Oktoberfest.ashx?&amp;bc=ffffff">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17" r="16293"/>
          <a:stretch/>
        </p:blipFill>
        <p:spPr bwMode="auto">
          <a:xfrm>
            <a:off x="228600" y="1081926"/>
            <a:ext cx="8686800" cy="57760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228600"/>
            <a:ext cx="9144000" cy="923330"/>
          </a:xfrm>
          <a:prstGeom prst="rect">
            <a:avLst/>
          </a:prstGeom>
          <a:noFill/>
        </p:spPr>
        <p:txBody>
          <a:bodyPr wrap="square" rtlCol="0">
            <a:spAutoFit/>
          </a:bodyPr>
          <a:lstStyle/>
          <a:p>
            <a:pPr algn="ctr"/>
            <a:r>
              <a:rPr lang="en-US" sz="5400" b="1" dirty="0" smtClean="0">
                <a:solidFill>
                  <a:srgbClr val="FFFF00"/>
                </a:solidFill>
              </a:rPr>
              <a:t>German Catholic Immigrants</a:t>
            </a:r>
            <a:endParaRPr lang="en-US" sz="5400" b="1" dirty="0">
              <a:solidFill>
                <a:srgbClr val="FFFF00"/>
              </a:solidFill>
            </a:endParaRPr>
          </a:p>
        </p:txBody>
      </p:sp>
    </p:spTree>
    <p:extLst>
      <p:ext uri="{BB962C8B-B14F-4D97-AF65-F5344CB8AC3E}">
        <p14:creationId xmlns:p14="http://schemas.microsoft.com/office/powerpoint/2010/main" val="15865046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28600"/>
            <a:ext cx="9144000" cy="923330"/>
          </a:xfrm>
          <a:prstGeom prst="rect">
            <a:avLst/>
          </a:prstGeom>
          <a:noFill/>
        </p:spPr>
        <p:txBody>
          <a:bodyPr wrap="square" rtlCol="0">
            <a:spAutoFit/>
          </a:bodyPr>
          <a:lstStyle/>
          <a:p>
            <a:pPr algn="ctr"/>
            <a:r>
              <a:rPr lang="en-US" sz="5400" b="1" dirty="0" smtClean="0">
                <a:solidFill>
                  <a:srgbClr val="FFFF00"/>
                </a:solidFill>
              </a:rPr>
              <a:t>German Catholic Immigrants</a:t>
            </a:r>
            <a:endParaRPr lang="en-US" sz="5400" b="1" dirty="0">
              <a:solidFill>
                <a:srgbClr val="FFFF00"/>
              </a:solidFill>
            </a:endParaRPr>
          </a:p>
        </p:txBody>
      </p:sp>
      <p:pic>
        <p:nvPicPr>
          <p:cNvPr id="15362" name="Picture 2" descr="http://4.bp.blogspot.com/-ge7VDILh-v4/Ui92CXTa9OI/AAAAAAAACD0/2_neYUqJB38/s1600/oktoberfest-munich-germany.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524000"/>
            <a:ext cx="6288924"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706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28600"/>
            <a:ext cx="9144000" cy="923330"/>
          </a:xfrm>
          <a:prstGeom prst="rect">
            <a:avLst/>
          </a:prstGeom>
          <a:noFill/>
        </p:spPr>
        <p:txBody>
          <a:bodyPr wrap="square" rtlCol="0">
            <a:spAutoFit/>
          </a:bodyPr>
          <a:lstStyle/>
          <a:p>
            <a:pPr algn="ctr"/>
            <a:r>
              <a:rPr lang="en-US" sz="5400" b="1" dirty="0" smtClean="0">
                <a:solidFill>
                  <a:srgbClr val="FFFF00"/>
                </a:solidFill>
              </a:rPr>
              <a:t>Protestant Reaction</a:t>
            </a:r>
            <a:endParaRPr lang="en-US" sz="5400" b="1" dirty="0">
              <a:solidFill>
                <a:srgbClr val="FFFF00"/>
              </a:solidFill>
            </a:endParaRPr>
          </a:p>
        </p:txBody>
      </p:sp>
      <p:pic>
        <p:nvPicPr>
          <p:cNvPr id="16386" name="Picture 2" descr="http://t2.gstatic.com/images?q=tbn:ANd9GcS3sHP8AAm-thpdeK3ZKh4YEr6iVk3w7awewnrAhSrVNUJCK_A3">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405" y="2209800"/>
            <a:ext cx="8630708" cy="4438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210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28600"/>
            <a:ext cx="9144000" cy="923330"/>
          </a:xfrm>
          <a:prstGeom prst="rect">
            <a:avLst/>
          </a:prstGeom>
          <a:noFill/>
        </p:spPr>
        <p:txBody>
          <a:bodyPr wrap="square" rtlCol="0">
            <a:spAutoFit/>
          </a:bodyPr>
          <a:lstStyle/>
          <a:p>
            <a:pPr algn="ctr"/>
            <a:r>
              <a:rPr lang="en-US" sz="5400" b="1" dirty="0" smtClean="0">
                <a:solidFill>
                  <a:srgbClr val="FFFF00"/>
                </a:solidFill>
              </a:rPr>
              <a:t>Temperance Movement</a:t>
            </a:r>
            <a:endParaRPr lang="en-US" sz="5400" b="1" dirty="0">
              <a:solidFill>
                <a:srgbClr val="FFFF00"/>
              </a:solidFill>
            </a:endParaRPr>
          </a:p>
        </p:txBody>
      </p:sp>
      <p:sp>
        <p:nvSpPr>
          <p:cNvPr id="2" name="AutoShape 2" descr="data:image/jpeg;base64,/9j/4AAQSkZJRgABAQAAAQABAAD/2wCEAAkGBxQTEhUUExQWFhUXFxwZGRgYGBwcHBsiGhodIBgaHRweHCggHBwlHhwaJjEiJSkrLy4uGB8zODMtNygtLisBCgoKBQUFDgUFDisZExkrKysrKysrKysrKysrKysrKysrKysrKysrKysrKysrKysrKysrKysrKysrKysrKysrK//AABEIALEBHAMBIgACEQEDEQH/xAAcAAACAgMBAQAAAAAAAAAAAAAFBgQHAAEDAgj/xABHEAACAQIEAwYEAgcGBAUFAQABAhEDIQAEEjEFQVEGEyJhcYEykaGxQsEHFCNSctHwM2KCsuHxNEOiwhUkc5KzFzVThMMW/8QAFAEBAAAAAAAAAAAAAAAAAAAAAP/EABQRAQAAAAAAAAAAAAAAAAAAAAD/2gAMAwEAAhEDEQA/ALpm+M1Y8nfGDAb1Y8sxxvEDjec7ui5DAPBCdSYtA/ERvHlgJpY9cYG88IeQdqcOqsoNhII589W89ec4eabyAeonAdC2NaseZxmA3qPXGaj1xoYw4Deo9ceSx6n540TjROA1qPU43rPU48zjWA33h6n540zHqfnjU44ZisADcA+eAypq64iVMz3cMTuQpI5SYGOddqkHYfP+eF/iGYqA6WAMmIE3kx1jAF340xJU2PwmDzBv6XwPz2a1fE7T1nAzK1BWqZhtRAXMAAj913IP88ejSdgQoLBajoI38AmT7T7jARs3VqoCQdQ63Pz6Yj5XitSo8KjEgQTqhR5knbGv/ENIsZEbjzwM4pxi3d07s8GAB7k4A/TpslQVqlVbWhdRFweZgdeWIFdablmoVWBZvhXYSeoJAAx14N2cptT73NnXaQGfSiz98DO0mQoAr+rMlNdmOkgauUOR03jAFaXG8vlAVV+8eSGYGWJ53OwnYYJ5TtAWTVJVTYd4YknYACSflhU7NZSj49Sh3QGWEaSDcEHmx2iLaT1xzzdClTLHvKjtplVZgdB5KwmR8uWAsbgnH9Wo1KoChRuxABmOeEnjvGRrqgmdTEqZ5Sb+4wDpZpmMbk4i8SolpabBdsBPyXFtCPG+pb+zYh8U4yXXSdueB2XoljzxwztSmpMkk9AfuT+WADZpmLG5xzoLrdFdiqllUt0BIBPsD9Md3rKzKoEajp9zt9ccn4Y81QYBpKWa87EAgRv/AKYDXHOG9xVKB9YBgN1xDpg3PT/YfXDBmNdTL0XdlCwdTsn7rMqICDc+HpzGM7MZZa9StQH/ADKLQT1QhhHv9sAt42Dj3m6DU3ZHGllMEHHgYD7Lbc4549Hc42MB5Bxs9ceWMkiNsc1Y+oP0OABcWpmnUZ0JIKklNbQDEzpnTEA2jnjdbPim2hWPgUA+u5++IfaitoZiSLKp+4wo1OK6mZifExk+pknAWRk+JhjBI9cTVqSSI259fTyxWnDOKy0E+mHjg2YDqTJLCJnpyjAFgceWqe58scovcmOmOeZrhBJ9LYDuWxk4HVeKKq6iCb8sQ34qT5en88AZepGI5zgmJF8CM5m4ALPAM2G5je+AtbjnR9A6QD/Mn3wDjUzIE3k9BeP5e+BufzetRA3m8jkR0OF8Z9KkM0nqBed5hZsbfXEw58IlOVPxkBTckwpv0sT8sAxOhYSGg9Lc/XAerRXWrmZVjIIG/JhHIX9wMcuJ9oVT4B4oieUxyHP3xCo8VSsveCzqNLgnfmrD5H54BW4vlhl8zVpi66be6TGFts2Bt9gcMnbap/5x7xNNGHnqpkR9CfbCM9WbYBhfivdtXAVHJJUFlkJLXYD97YA/3sduCcbAeawPdsCpKKARe3ICOuAOaoVO9ZgIGoMCxAHI8/PBrNcPpE1X1sKL62Q83vI0qTAVQRqcnyAnYHdszRqKBUpJVKgBRExf7Yj8Up1s3TQsaNCkrks5mDFrD8R+WEjK8Td2oqGNKp4ENSeRIGqIuY+2HXhKpxGo9as790j6KVJXImOZIv8ALnN7YCNw/h1Gi5XWa1KpeppEG9tSkEiRI8J5A7zhP41m2anSMg6wzQwBdAtQgLrAEzpkwOWH/jnAsqzd3Tp904E6kc6l/iUsZ5YQK/CKxMqlRxczpvc38O4kycBqlnFp01cMxczIj159NseqfFqjKQx8P1HviBmcq4SWUrDRBBBHsfPHKlUi59vPAEaNQyqklgDOoAAwf3iOci3vg/2T4PQqisppU3qa11lrnSwa6yN9Q2tuMZ2DygJqPVANErDzcdIjCpmgKNWogLi5AZHIlTdZ9owBLj3AMlRqgCvSRxM02ewMHTq30SY3xBzFfL0nrgAd3UYKop7aNLgkTuJYc+WBLGleKI9WZj9AYx4arTgAII9T/M4AllqRXLKCD4VZj0szspAjfxXPlgv2G7MirWNUllp0VTSVMF2K3E9AN4/eF8c6WZStln0fFoK6ecn/AFw+dhssEyVMC/iaT5hoP2j2wCL21ypp1QVWCFsWvPUTzwjVqUE7Y+g+KcLp10NOosg7HmPMHkcJOb7AUFIANRrXJPOT0HpgL1O5xk4H0+LU2RnB+EEsBMiBJHn/ALY8cJ4ylcOVVhpIsYm/OxPORgJuachSQYgb4EZHOxQarUIQNJBJgRta/OMBq/Hnr1iKLqEVtOsk92ZtynUTfATtLl6zrRFRgulGMCdIpq6pTqREyxI9iNsB1/SBxBDoZG1K+X3G0rUH8zhErZzwg7c9r+u0Ym9qopUqYDkiGEnzPLoNjGBGaVl0wlhuWNvLcA7YCdR4mAykkSN8PPZ/i+mounxalI0g/F4ZUX8wMVdVokrr2HQC3ng7kKr1KJqUgWWkq94RGlDE+KbWG/QYCxcx2rda+gqAFfSwAJJj4vz5Yi1c7UOgEyzxGpr25KpN7H64RT2kg+Czc2gAn5Cw+VsM/AM2c0q0joDpqqhjZp/CSZ8942vywBupl/AWaoSRPwG1vbfA2i1SqpamC2kwRz2388SOC1walN6jrAqMrJI0holH1fin0iQemFj/AMQemzOjadTNtYm839vvgJ2bzfeMqssNZdtMX5/1zxIy2Tp7iGXmdx5EHf35/aHw7tAK4anmEFQlf2bQJB2ufS872xxr5ZlRUNQkz4VEbagGJ/hBJA5nywDHR4Mjr4fCyiVYHc7ieot7XxGbKnu2JcylTwgraSrCARtJUHaxwwcJy6qBAZSLFSxNrFdQ21Qw26xfAXjB0Gqp272mwtyIdj+eAQM1xVySGnEnhTMx2m0npAHXkDMehPUHEzO9lqnd96FLFVBI1XIO7gbsADJFrYlcJpVKSsrOuoGGA2gbxYTOx6RGAh9pMwKuaL6YilTUhiBDKGBIvdTKwf7wwv0qFcsBp7sHmAAu37yzj32i4gXrlriFQX80UifYj6Yg5ji72Ct79Om2AkpSPeAEK5n8VwfnfBKuzOr6viM0wvKdcQI5coGA3DOKqKqNUk6XWSNzBnbabYP8GrA5tSDK/rAIPUGoCDfADKyEEqRD7REMPKN5wd7OmplopPVNFS6O6lSrMraRpm5Ai/LfFqUgs6goLHdrSPf+t8I3aepRXM1nq0w800hiTYElTpggTEXN8AOq5unQZv1fSyszDWTJb96JEwNpvscRjnV7ynWclgQ6wIkrTYaQb38Tb/3TgXxPNd1TCqVdqilgAwlbkXAElrSAx/FbA/Ov3b90JJpU9DGZlg2p48tRI89M4Bv4/wAU71AgKqGgsWUFo8gDHSASMKWY4aFqGH1oBO2lwOcqbfKcaeqSZNyf5X/l/Rx5zGa1JPO4nywBWjn2zDLQp/s6NtQBA1R1P9RiD2wNP9YPdXXQl+Ri0jyjAbL1dLeL4Gsd7T+IRzG/ntiRnqhsGJZklSTEEA+DTHLT+WAF1Jk4imoZOJlYiDiJU3wBDhbkAhSRNp9sXj2SyXd5Kgn9zV7uSx++KP4b9sXz2abVlKBP/wCNfoIH2wHQmDHPArPcaytJylWsEcRY+YkHbEzjGbFJDUa2nrz8vU4r79IOZptmKbCCGoqwPkS0YBz7T8UWmmXNcOi1NSlQSGHdkDVuCRfY8gMa4fUo0JzNOm9QUSurS7G1QBQQNmInVF7N6Yr3tNxCo7UkLGrTUOababnWwLTFiQeY64jJx/MGn+qo7tqKnu7WC2VZ3gbxPTpgH3jnauixnLBgIgkDQX1MSSB5GbkX+uPOc4s9WiyaVqawtFawqaTposGPhbcliZINyNrYQv1V0p947EjUFMC4JkqL3vpODWc4/TWhSWjpAC6RrI33doEsZJJvGAL8EahrUPTkZdmq1WcgkB6VSFg2K+BL/vMMJHF8x+0BAgfhH25csRuLVSCms6mYSbRF7WjHDi+c1MWXmovgJmVzTa1AGuoxACc/8RNgOs8sMfZ7ix4e/cMyFav7bTT/AGlN1cFSuud7RIWB3ZF5nAfgeZp5c06hVRIEjTLMCDfUzaQsjyO2BfHuLirmRWU20hQLAiC24FgZJPvOAMcQ4TpqmstqBqQPxaZEyR0kHcR9sOPAKlJGSmQrByEkXLlzB1Hn6jrivslmjqFQNF5mYiPud7bYd+BOKlCvVooEqhqUMoSUYh5jVZRYjYzq2sMAV4TlKbcQr5RllEBYXuQNOgE72FTf164m8c7FIyE5dmVgCQjeJTbafiG3U74WKPaFafEqeYCsFqIlOorfEurSrGbAgFVaRuOhti0OISKbkbhWI6SFMfXAUF+sFT0HLr1i/PDbwbiRrrJHihlMbXUEN76Y9ThRpKa6wBqdULBYu0CSepYAG2+DnZ+sO5DjxEMN2IUSWAPwkEsI3IgAbzgLb4fUDEleaofIyog/KPpgF21ACsQw1QDAInwk7jfZz8sdOw+enKKXemBfulkBu7RioLTeRAE9AvM45Z5+/pVag3URREbAN4qhtB1QRHT1OAM5ehqytKou/cJPsgH3tivc5wRq1PMmkt0ZPCOja9WmdrrsOpxZPDX7pKaGymmseXhH+3tiHwlEp5yvTUR3lNKkcpUkGPLxg4Cke0S1DU11ANdRabWsL0xFusC/mDgLTbcXJnDb+kFD+t1lP4Kh0/wuTUAHprI9sLQtTH7xJ6DmeeAgO0ff/XDR2PzQFalNoqUj6+PCvXWLHeZMbC1hgtwVDNIruKif5xgLez3FWQSpa9rXvFt7C+5wp9qM33tMEaBoABidRAA8RljsZGw388duJQKjNyMxeNr/AJfXAPtA5pk09S+JbgGYv15E2+WACU68ssmINj6Y2WMkkySZJ6zzxBHzxKR7R8vLAEqlGYE2Imf7v8z9BGIzC3QGwxOoUw1JdKszMYMf3eXkswZ88RM2L8rdNvbAQq9Mx6YxWBjrF/bb+XyxIJxFT47YDnmMQHwQzrWxBN8BO4WJNhtufyHni/8AssP/ACWXkR+yW2KB4Skn4o8sX72NqasjQPRSvL8LEcvTAcO0eVVqTsVU6RI1CYj88VFnkDFdR2UADpuYHlJOLq4pkVqqVf4fXp5fzwJ4f2Ny6pdncz8Wpb2HlgKa7T8a72tKeFU1BQDaCRt0HpgXl8wwuD4pBB6fy5Y4ZlYPtjatttgDD8Zc0WpkA66qVdXMaEqKF/h/aE+oxBfOsAADbexInl649V6PwlTqBCk2gAlQSI6AmJ8jiPm2ho6WtgPNbMFiSfaNh5XxrVYY4gTbHelUGlgRJ5eX8+WAkVHaoFHJUj5f74j1KkgeQxJoE901rIAJifiLFh03/wAoxwp933VYuSKo0Gn0I1EVB0mCpH8JwBTLU4A1SQqyekQCBtudvncXw/8A6KiTls2XsHqJpJsCQG1heRIlbDqMI3FgVRU8ln5CB/pi2ewGVWnwmizU0clalS8RDVHYSxFhESb7c8AidtqWmuEgAsCxAvGs2k9YAPS/ubV7K8WGayaVDdtPd1BadS2b01DxejDFMcY40cxXaqQovA0iF0iywOkdb4tH9FNMfqAcG9WrUY+zd2PWyT74Cn86r5Ws6BiHo1GQMDfwkrM+Y++DvZCurUqilgiKFYmwiNcgXAEeGTf0wq8bc99V1EljVfUT11md/PEjheeKUgB+KUYdQag1D1gCMAy8P4nUGUKOwaiWbQpmAA06lJWY1atiDtjdbi9SogDsdKr4QTEdTAj0uPvgNxTPvo08hYKNlA2Hmx+mIuUzTaTz/ejb3MEs3kIAwH0JlKXeZag4+IUkPr4BIwlcOz5TidAsYBZqd9wHVgq3NvGVtHLlg/2a4wFo5fWYSpQpMCbaSyDfy5HpHrit+13EIzDOphlql1jkQ2oH1sMB2/S/S7vPho8NSgh9SpdT9h88KYEUUhiCSxtFvFAF/Q7Rvho/S3xWlWrotOp3jUjWV4EKupxpQGPFGk38/PCtUtRp8pSf/cSQfrgBVU+I3nzwy9iaYLsT+ASPLVIJ9QPvhXJwd7J5wLUqA/iT2sQb4Bi4mxclUlpaJgR7c5wD4wysxOgrFhERgpm3bXLMsAEwpWNreECZPU4AVyDfrfn/ALn54Dnlae5Owtc8z/X1xpcSHGkBJvz9/wCWI2vAMnZ6WoVQX0gMtp6gzb/CL+3PHBwrExcAch9bDHPgcFK0kADQTN5jVFpvvPyx4ztcnyXkB9zEYCGrXbEevYgjGCrBMXxxzFTAes2Z+eIeOj1Zj0x5GAmcOA5i8+cYur9GVYNlGWbpUMjkNQBEesH3nFMZawG/++H39FnE9GaajNqqW/ip3H/TrwD52pbTl6tTUVWmjPbmVUlQfKYtgN2a7RVa9HUqtY6W8KkTpUmPELX6Ym9vs7RTKVUq1VQ1EZUDG7GLADfCL2M7eZfJ5fuqlKoz6yxKxFwB18sAudtuAdxm2oUgzFaSM6/EQe7VqhMCwE+wjAbLcKrVKD1kps1Kn8dQDwifPnfpi/ONcPy9IValUqoa9R2NzFgXbdrRbnYDkMIR4w/EapyuXFU02UTqqd2iqsQdABECBA3J9zgEbh1HWw6Lc+kbfPEbPp4mm3l77f10xc2X7EihTVcrTSpV1APVrMREXJAG17eHYTece8h+jjLUiamYfvWIMqEUUxeTpWC3Lrz88BSOTy5MuVOkAmYIG8bjpf5Ym5bhFQlxpBKgwisrMSADyJgAXJ9Bi3OFdmMq4JbVWCEqgbwpaLhFgbdZ35Y6ZnsrlnASnRp00Mlu7UKzR+EMFJW/PffAVlmMmy0ihiAE8xOkyLb+s4GcI4BWzVQ0qSgmDJLBVW03J8uWLx4P2NytCmUFFWLkFtf7S42EtsBJ6eeCVfgFEqw0gBlZDoAXwtZlEARPXfAVN2j7M1/1hKNECs9RdSmmZCCYJqEgaBM3/un0wf7d58ZXJ5fIZd9Q7rS73MqLWO0OdXWACMNQ7N0lV0bWyuxZkWoyBj/eKkMw3J1Ei5OFDiOTyeYcUctSqP3aaA1I/sqa6i16jnS3iZttXQYCujO2w54ubsnxNU4MlVAWNKnUMc9SM+oH6n0vgDw39GYkmrWZr/CgC+xYzPsBhiyPB0oUnpoW7sA65dtAB3FjJJBvG9pO0BROdqljJ3Jk+pMk/PG6Lwqno0/IjFmcT4BlGGkZdVHIgOp9QEIt/EcIXGKGWQ6aTuYP4YcfOw+TNgNcbcA+HmSZ9Yj749ZOWp6i3MiFJhY6pESd79cDsw47umAZPiJ5cwFH/ST74L8PpRlk2lmcjbaY/wC04B37GrmczltJVO5oPCVWYoQJDOkBWDoJ8omAbYB9rcsFqaadVK5aZNP/AJd9nBgrPUi+G3s5nalLJ08vl6LvUuXcXpeJiSwcwrGDyJEiJOMznZnvVJ7vxu0nVWjyAIRG5X33Ji2Ap+qhDaQJaYAF5PIDrP54PcUytLUtMV9BVQv7RGC+BQCCy6iNreH5YMtws5HMd4zJ3gWECy4BYETqcDxxMAcpaQBgRxThVas2oJa/iZe7kciNRvNzblHXAK5OJ3BXIrLHMMD6aT/LHmvw+ou6NHUeIfNZGDXZbKKGFYjU+vTRUglSfxOVF3C3hRALCCcAUp03em2nUVCzYkgeo+exwGyOXNSoOYvAvy5+QnFiihmMxTFN2NOmECywVqjEG7sijQnzMWxmW4JlKOzVHYDTey3OwiCTvecBXndXY/uzJOIq0YUGMWuvZzLw00kVLSSzNM++/vAxzzHZGi6z3C0qciGNRwR7at/LngK74a0d4DHiTfnYjboTJviPmqxPv/Xytiyct+j2koNZqtQUwrHQAA7ALMqSTHLcEn64RO0/ChSqFU1ML2cAMIOxANzgAUicc6tsdMrTliOgj643maeneIAwEXVNsYzYI8M7N5nMXo0KjLvrjSnrraF+Rwwf/TjMqneVWpAi4pqxZ2/uzAUE+pwCxU1ixm3kfyxZP6N+zJpumbzMKShagmq5BHiqN0ABsD+9flgFQ7DZl1WQisz6iS10G0GxDW5A4c+0HD3zFEUaLgVO7Wk7hYVVUguEAsCxAtNguAVf0p9paeYHdUiGWm4LODaYIAXrzk+QwCrdjK4FM66cvTVyGJUqWE6SINxgq3ZgZYOAwzR8LGgiEksh8HiGwEmRzEjEzgSZ6sjtVpMX7wiXptOwPlYTA9MBF7d9oWrFaOrwKxY+ZEqs9YEn38hjr2B4gKJeAJZudtgIH1Pzwl5up4jO/P15+m2C2VpLQyv6zU1a6lQLl1BgRTINWq3VZ8AHWTywF1cL4wmhBqBlVk+ZkuT0uVHtgf2g7RxqRTHhNx6kQfImBiq+H8ccQysQJIifIFR9Ppjznc+zGodUFRKg8wWkqP8A3A+gOAbOHdpAljyM2JG97nlhm7O8dGYqHTPgCqbyDJPi/r64pLMZo6jDGBYcuWGLsJ2hGXrjvDCVBDMeUfDPlP3wF2V+JU6ZIZwIWYkSBvOPYzivBBtb67e3n54rPt/xc0StBQAzKtSu0TLFQKaTyCqASBuTON5Ljx7o1VZBTZGCL4i8pKkMdgS0b7zywB7tlxQ1DTy9JrVYNQ89BMJT6gOZJ8gBzwU4ZQSjSimAICx0k7H1AIP+IDliu8txFnrNUMyGWFiD4QNIP0wez3G1WmoBPiKQeUd1t9MA9UKmhCTcEzBEGAIiPNrD1wMz1YXBaYu3IEm43sQLfTFecI7QA19VZjBqqBBMeFWs0EeEapj06YYavFv2TeJW1VWMhpOnlPUARfyPXALvb3i5H7BSQzDVWYbhSfCg6TufKBscKzZZQmwjkft6emO/GM53mar1THiqsoG8BTpX6AYiZ3MeBVB2ERzEflGAjcL4U1eqtJLuzRfZRuWJ6ASfbzxdPZrs/Sy1Naa3InxMJJPM+QJ2At9SUf8ARggVqtQ3LlaYJG0EM5/6qeLHpZpZEC0kWIkBTAm8efzwBJVUA9Ik8zM7n8sc3QWiJN/bz53/AJ455iuJMNM7Rt8+cDEYZweJpvyv5YDnmk0+ECW5e83v74WOJZEbkiY1EnYDrvAFsHHzEAsx6jfoJYz629sJHbDieqmKIMFyWqfwrso8iRHop64DlwY/rNZhTtRp/HVIu8myKCIUHrvEm0jD3k8kFMhRJsNIifKeQGF/srkhTy6KN2AqH+J40yfIaPlhxpRTkmPDYHzP8zgJKUAAY32J3md4HTEAcEY31TeADJnEls94TED4d+rTF/UYlUKgLBFuB/R/rzwHlcmVALRCkRbf0G0ch88RgrVCXqGVmEQEhd9/63wQztYNUCjYf7k/Ye+OWcrBoVdhzH1+4HzwCzx/NtTosXqqGquFNQqyqBVrlnImR4aaIJB5YSO0nFP1iuz0TAGsao31VXbwz+GGF+cYJdpswc1VdgGOWonQpA8JbYsTtM2Hl64EPS2AHOPnzwGuC9na+ZeEaRzLC08hYSTzxZ3ZzsPlsuFdlFapzqPcT/dWdKgbTv54l9kMgtGgosCwn25n+uuDWZpgwPwjkDsPTAecxUnwqJG0j8scDlBF7kczv7Y60wRN7ch0jGqrSAZtzGAgZijO5hRsBz/0wPzGXLmCdNMbheflOCVVtRibc8RqzTtYR/pgA+bq6QVpxTQC5i5jeSfvOK/zfaSirsE7xxPxAwD6Sb+uPf6QeOanOWptKr/aEbMR+H0HPz9MJgOAZ+0/ClWoEpDxsdIF7sWgTPtgt2so0O8ejBKZOitGnpciSgOskebEnrjxwUh8yK77UP2pnqo8A+enAHPrUIMmSxOo8zJ5/P64CTluzDVMuKtKshZhPcmxjUR8Wo353AxCr5PM0Tqq0qqwsElSRBsJIkR94x24fxCpTAAAIiI6xcenP2wf/XBWpVNRM93TU3kH4uXywCl+pa6dWup0ojKIO5LfhBiLY5cIyYr16VEmBUdVY9AT4j7LJ9sEXQjJso2FXUfOZX/tGIvBDo72rzSm2n+JhAP1GA7doOPvmMzVqmCGdoH93V4B7KAJxGy3FtKlY8N4G8T/AEcC9sbOAMUOKkuwkgVDeDEnr5Y3mswxIpTqcEBYMyR8I+RKn+EYCacGOG5cqpZmu4CrtI1i7TvOn74DxnXNNkEhlkP4fbV9v6nBB+Mk6rklrk8yefpgNmA8tsRO1rDYAT02tiKwYbgj1BH3wBNIqVCP3mn5kSbH1+eOS1lV4YeE7Ha209cQVqXnBnhPCa2bY6KZImC8WBjrPp6TgCnZziQpU9MG1Qtbnanp9Np35YYs7x8pSDEDSHNubKZF/wDEb+hwjcRyhotpWotQlb6Q3hMeL+IAE+IHl8+tHNF6RUmSpLgCbhgdS+dz9sA28K43YRc85bofpYgx5eeJ9fiI7jVO7bk7eMj6fniv+G57QxE6QyETyBsQT5b/ADxLpcQLUiuqQG+HpJmfrgGWvxY6Alrqv1N8KfE87rd3EWAQTB+EDlsbzj1nc4WCExYBfdT/ACxBq1Ae882kfL/cYCyOz2dOkaovUVbjkLAAdMT6/Gl7g6oDO20zEEST5bYROE8XHcEajKaWj+AgyPM+Ix0XEzP5+mEqU31FwxZGUTKVAtmJmCCGMH2OAaaPFp0Cbkr76ST/AF64l8L44dRm+5Pl5/PFe8PJWqgL+EsLm+50z5rPP64I8M4tBcCzXAM23JO/WPtgLDynFRdgNwFt6SSf65Yhcc4stOjVqAkMqFUHmbL9ZOF7L8VUUiQQG1C/sJ5bTgbx3iIaiF2loI8wWt9J98AV4HNPI10mfCSR01KkGD5D6YA5Oo1Wo2iJRfhLQxJ6Dn7XvicufZFdBZXFzB8rX9Tt5YX+DOf1ggb61+pF/rgLt4e7GqygQqFaYPkqyfuLeWJqVQ1Romwv+VvQYQuzvH8yzt3kBZrCYi6ARMG9h9MGMpx8I1SVJadMzsZgLpPI3wDHUqRPQCJ6SfpjgtU7SD5jzwJ4txA92GB06tRN94G1uWI2b4jpVfFspG/TAGnqAKdIgn+e+APabioy2VqVAZaIX+JrL7CZxKGcCppILArBI5Tzwg9v+Kd6KVNbSxY36AAff6YBRpUSynmTJJMknmeXzJxvL5dCJZr9BFvr/U4s7IUo4DmG60qvID8TLy9L4qd2vawwF68Z7DGjl3GVDvqKlwSC8LOwX4ptYDkcV9XypmCCsHxLEQfMHY+UY+idcwbi/wC7fEXivDaWYptSqLM3mBqBGzDzGAoajTpspFSmoIO4BAA3OwmJ07Tvtjuey1VlmnEE7FvDbo4kEibgxE3xaVLsjTpFmKhwTImwEnmMTcnoBhAAJvpAg/zvgKPfhbrSq0mgMqrI5TLH5RHzxEzfC2p5VQRBdjNjMLtPLkMW9xequtXCeJXVpIkEAwZETFxIvsca43lVZSK9OTaO7uT10hQWHyPnGAoWrkTyGPVPhxO4Mdfti4uF5PhwYioYY27uuyrBN9+vTUcSONdhkcassFYN+DUFAHUHVJ9Z+eApXLZAs6pyYiZHK2q/UCcSc3XldUGO8MRtEWj029sM+e4XUy2patNlqEECxVTvsTvaBMnmbbYHplVCgELtqJM9NoCks029J6YBbrUpgxEjV1tMAyNtucY2tRgQVNxEbXjy2PLBA8OGuNQUk/CTBFt/S3Tpghk+zVIgB6jioSdOlTcxsbdSPESJta+ACB4J1qjT1UWncyNsFsjnFpABNY1BiwR7CLiFYNuAOm2BDZdgoadxz2PoeYOMoZgrq1IWBVlmT+IQN+gNhgC9DLU+8Wolc6pkqxamTB+EtT1GLbwBvcYiZvK13qtWp0FAkkikQ6jlJVCWAM7kXxGaugDRuNJAYcx8S3tuT8sby1M1GpgbltNrRAF7c4O/lgC9DJIvDqrVEUOxlSV8SkMIg7iwiOes9MK9OrG/vht7XOQq0x8IN+fwjf56zPlhTzVEBiJ/EdrDcjmSeh98B078aWB1TAKkdZvIPIifeMcEqb35c5v/AK+uNUqcmCyrYmWmDAJiwNzsOW1xjnoJ5fLAd8pXKNIuLyORBEEH2wUOdDqIMNYA7GVNiY3JUkX5jfAS+C3ZXL95mqYPwqS7eiCfvGA69ocr+rZgIjGUVSb7Nuw3sJ5Y6cJ4ine+IAK4KkeswSY5dYwHzWZNV2dviclj73xwkjbAGcvmAEqKzeKfCevLkbYkVeIh0A56wZ/rlfngElS98dS0TGxwDjWOpBYSdJm9lax9pCk+mFupme7ruy9eRkSP9cEeGV9SE6tJUGPJuameTT6TPXArimVKb2Nyfc4BjyfE9FYuQTTLy7TIAqLCmJkRJ5chgpluMK9XMw40lg4IIIlDI+/LCBl81AZTMMun0vKH2Ij3OCNDJVs7XXuE11KgnSCBGiAxJMDz9DgHvtTnAEpNBVbCPIj/AEOIXGeLqxEsbq0WiY2t1gYUsznyyANMiRCsSAVP7pMC07c8Q8znmYCTsOQj1wFg/wDjOsldtSjr1scJnFM1NanI+Ebdb4hvxFjoabqI9umPGZrz3bCJuInaDacBZuT4nSPA61NqlIVWSqopmoNZJqMQNJM7GwGKmYkHBIr4dUG7TqDDTbf5eWI1XLHUdPiE7xgPpPh3BcyjOyEUjI3bwNAj4BbDHRWrPjKEeQM+nTfCq/byGIOX3jT+2BksbCO78PPfpiBmP0iQ3/DhTH4q5A9JCwOdzG2AsIeZxwfLLuAAb7QJ9cJOV/SLT0zUpMp1AELUkiTYgMBIi8yOWGvg/GaOZQvRbVFmBsVPQjlgBlbgT69RCssaYnZQrSL7kk8vLA3tGf2dxBRdRkbXFx09cNxrRvI9Z/IYHcZ4VSzKaXHhPMSDG/xAbetsBUb5zXSIIWqgH/M8TCOXeAipEhhGoC4643keIPQJShWehYFVvVpmbr+ElT4TureuGDivYipSH/lfFTKFWLVF30xIMbHzgAzsIwsZ7IVaSCm9Miqy6h4hsthDLMzJETzwDPle0WZqJOYNKoiyf2aBgbW1EEhZuIZVJ5HrEfP5Wqo/ZU6WqVDgvSAAB3dZUkm0QN5thXpK2ospYEkIpSQV1BlBDC4kjfcY618yR4npJUZn8DkEPMwGbTAcxfxqxlTgGZMpw4xqSmNTKQC5BYAxqkmSZkSpvz5YMcO7MUXRtFJqBt4+8esGCggfEwM33mbCdhhJp5NKpFPLqHqrSNd2rAMQCAQgVLMQesEhQdMGzXw7iw0jUpVr6gPEkQJBaxW1xKnTt1wC9xjsytA1FqhGK6WUqCqQ/hBIYyWkSVAYXE8pX6XCUYHR8Z/ACCdWoBgogRAkiRMHbbFz5etTqhSPFTEHSyoQOViQAtvQweeOXF+EUaqVDQo5fvty7U1d1ax2AkmJvO554ClKnDG0srBdJ+EkCQRuZIkzEfPHLhfDe6dnOoFQY85sDHOxn2w21OCVKZUANTdiNTOG0nr4NN58oiPPEPN0DJUqGvpim52JIB1NF5ImwwClxOvV7xiRIkxIIMQR9idx1wGNXxT0Ngb7cvTDpxLKVNTFQWBUtsfhAm5a9hiBW4HKh20qGjSSRFzFzO5EnyjzwC2ij52/ljqqeQtP1tifm+DBWIDAwYttY7TiFVyjr198BLpRpqAiSqkgHl6TzgRg5wbLKlLMVlUA91oESIsA3O5JvMYWW1LIKm4vBPQifrhsLhOHj8PeMPX4r/l8sACz/AkUKabMZYLDFQQdLE3sCPD0G+IGc4S9MKZUysmLRva++24wxcVqBkUqJ0FWaNo0Pz5/Fy6YgZ83K8oY9IIVpjy/064ACMu5uEYxuQpI+YxpljcR64Z+z1Tuq5pklSxVk6SRYH1nf+752KZ3NsBqqJRY3/ZuJJuI0wNRsdvLbAI+XrlSYvIgjr64k1MypQDxSNgb/ng6mRy1YErSZSWI8L2WGMgKQNUKQdwZnkMQszwFNFWpTrqQjQFKxIvLai2kX/DJJwABje2H/sTmP1bI53PmO9IGXpT1YSx63OkW/dwl18kRACOSbiCHB/8AbMfPB3tETRy9HKWBUB3E3kyYj+Jm9owC9TrAMSAACIi5An1M/PHMRsTHtjwcecB7nHpapBUjddvYzjmMZOAmHME6uYa5B2nc25e2NNUHMRPTbHCg0G+2J2WUgeFrT+6D98A9cRrRVIiS1iJ1c99MWJt88DhmTq0kDYkqpj33g8tt4GCvFeFVKdNarCKbtCsGUgxflsbGxHLC3nFOkLGoA/FvPz5e2A7ZnNWZfi2JMQQfO0bmN+mC3B+09TLuGolV/CWaW1TzZJN4EW2674WqzygHMA6msZnrA2iOuONSoZv8WxJvBgRvN8BbHB/0i1q1QJWWlTVlgFW0MJi41sY9lJtEYLJx5QZ7/vEC6iO8WqRHUJfTaZ0rHMYpVszqYMw0mAR4iRIgX1mYseZjbbHXKZnQZgah1GoehEwVP5YD6Cy/aCnU0ixDLIC72PiOn4rR5Xx3r5HL1Y1QbyATI8QiRO2+4jFHcL4tUpFVMMuqdLM2gyLfDcbm4MXuLYsDs1xbvaTMSKJDCFYakMwBbQD/AIpNxgCfFexCg6qDaIUAK3iXcxB3EE+eEXiHAquXpKKqw47wqDc2MroYGCbiRNpxbmR4grwFZGPNQbgDmswSMceKcLp5mm1N9QIgaoGtb7q24PmMBVfZahFatUBKKURAbzK0oYiIIOxt5RhxHd1aWqoveQoOq4bl+IHVuJ8U8rTjKXYejT1rTzFRSWLE1ArgzE2BBtESegN8DeMcPr5YgQGpnUdS89oYgEkATFxG9+oeaWcoqw01WpM9xqAIgEizqNzAmQIi/XBPLZUKNRpkkfCyaRJn99bCLeeFWjmlJCkzuCYFpMeGesnBzg9SsdZUmWILMbgm4bmQAOQ6zgGXK1asfHUBFwGqBgb7Sym0fngBUydOtms1+sCjApoFPiAU+xDFoiSMS+KOwptB0t3bmR1i3h2M4X6OeoBkqZcJXqE6WSs6o5Yc1VhBUzYicBMXszSEVKdTWNqigq4KkNYeFpEx4WB23JjHP/8AwK5k02qV2SP+WtBUgXgC9rWMj2GMzvHYUpUybUTay1SrT/CVjfkRiaMuxQPlSKICnWvhWqDpEeO0jaZv54CNxH9HlSmAcs9J4YtoqJpF1AtDcrnlFr4rXMB6b1FcamUcoIBmJ1A2UXMz0xcPZ7jLinUXM1NRCjSzKHQhlgamTe+4N4wuUuwpam1SlXDzypUpvN9QdwYAJtPPyuCfS4GzNoKTCksVIK2XV4WB0kAFZEzjv2noStKnHhUSemD2R4LWoOVdWhlOoENFjaIWF+ogYjca4exrS/7JNPhZ1PdkgAwxtyPIkgx7AjLlymrSLHe2I9Si2qQseQ2w5LlAAKmjWtgYIDXG4FyFmY9L4iNkx67xt+WAVamYbUGggrF5vaw5Y7ZvPCrV1sd43nwiNh5b/wBHBLOcPLTH2wNq8OO0GcB2y+ZgyAIWoWBA5kNBMeUQPLGqlVlUwQFJBjpaJHS08sRVyzDacdak7ET5j+WAn9mZbN0z4hoUksCZOkRdt4mLeuOXEuMaqrvpRpLfGoYQeRkTy64mcDqCnQzFXqCinyiT9SMLLGx6nngPVRBPiWJJ+E2F/OfL5481cqsAq8zaCpEHpMkHle2+MpNcTcT98dajEQehkT/LARkybmdKkx0uem2++OWg87eWJjVbCJBH2nHdWDNJEn5z6jADQMdhhm4ZQoXNWirT6gi0Wg2vfGJ2fBkrl82wmxVLH0lMAz1v+Z/EfywFqf2a+3541jMAMbY+v5Yit8I/iP2GMxmA5Ddf654lP8FP0b/McZjMAQobUv4T/mOLHynxJ/X4RjMZgDvYz+2P8B+4w25rdvbGsZgOH4m9Fxvj39ifb7jGYzAVXxr/AIkf1+AYdOGf2K+h/wDkbGYzACuK/wBm/wDAfzxUnEtz/XTGYzAXpQ/s8n/X4cJPav8A4mp6t/mxmMwDd2V/sF9R/lxA4l/xn+JMbxmAce0v/CVPT+WKz7Y/2H/7S/8AwnGYzABOF/2Ff0p/58SuD7f4T/lGMxmAE1/ho/8Ap/8A9mxwzHx4zGYAafzOOVb4h/CftjMZgJI/+3t7/dcKeMxmA7Zb4vcY8vtjMZgN5b8X8J/LEyjuvp/3YzGYBt7Jf29P/wBRfti98zuPTGsZgP/Z">
            <a:hlinkClick r:id="rId2"/>
          </p:cNvPr>
          <p:cNvSpPr>
            <a:spLocks noChangeAspect="1" noChangeArrowheads="1"/>
          </p:cNvSpPr>
          <p:nvPr/>
        </p:nvSpPr>
        <p:spPr bwMode="auto">
          <a:xfrm>
            <a:off x="53975" y="-1309688"/>
            <a:ext cx="4381500" cy="27336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01170"/>
            <a:ext cx="8686800" cy="5413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45535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28600"/>
            <a:ext cx="9144000" cy="923330"/>
          </a:xfrm>
          <a:prstGeom prst="rect">
            <a:avLst/>
          </a:prstGeom>
          <a:noFill/>
        </p:spPr>
        <p:txBody>
          <a:bodyPr wrap="square" rtlCol="0">
            <a:spAutoFit/>
          </a:bodyPr>
          <a:lstStyle/>
          <a:p>
            <a:pPr algn="ctr"/>
            <a:r>
              <a:rPr lang="en-US" sz="5400" b="1" dirty="0" smtClean="0">
                <a:solidFill>
                  <a:srgbClr val="FFFF00"/>
                </a:solidFill>
              </a:rPr>
              <a:t>Temperance Movement</a:t>
            </a:r>
            <a:endParaRPr lang="en-US" sz="5400" b="1" dirty="0">
              <a:solidFill>
                <a:srgbClr val="FFFF00"/>
              </a:solidFill>
            </a:endParaRPr>
          </a:p>
        </p:txBody>
      </p:sp>
      <p:sp>
        <p:nvSpPr>
          <p:cNvPr id="2" name="AutoShape 2" descr="data:image/jpeg;base64,/9j/4AAQSkZJRgABAQAAAQABAAD/2wCEAAkGBxQTEhUUExQWFhUXFxwZGRgYGBwcHBsiGhodIBgaHRweHCggHBwlHhwaJjEiJSkrLy4uGB8zODMtNygtLisBCgoKBQUFDgUFDisZExkrKysrKysrKysrKysrKysrKysrKysrKysrKysrKysrKysrKysrKysrKysrKysrKysrK//AABEIALEBHAMBIgACEQEDEQH/xAAcAAACAgMBAQAAAAAAAAAAAAAFBgQHAAEDAgj/xABHEAACAQIEAwYEAgcGBAUFAQABAhEDIQAEEjEFQVEGEyJhcYEykaGxQsEHFCNSctHwM2KCsuHxNEOiwhUkc5KzFzVThMMW/8QAFAEBAAAAAAAAAAAAAAAAAAAAAP/EABQRAQAAAAAAAAAAAAAAAAAAAAD/2gAMAwEAAhEDEQA/ALpm+M1Y8nfGDAb1Y8sxxvEDjec7ui5DAPBCdSYtA/ERvHlgJpY9cYG88IeQdqcOqsoNhII589W89ec4eabyAeonAdC2NaseZxmA3qPXGaj1xoYw4Deo9ceSx6n540TjROA1qPU43rPU48zjWA33h6n540zHqfnjU44ZisADcA+eAypq64iVMz3cMTuQpI5SYGOddqkHYfP+eF/iGYqA6WAMmIE3kx1jAF340xJU2PwmDzBv6XwPz2a1fE7T1nAzK1BWqZhtRAXMAAj913IP88ejSdgQoLBajoI38AmT7T7jARs3VqoCQdQ63Pz6Yj5XitSo8KjEgQTqhR5knbGv/ENIsZEbjzwM4pxi3d07s8GAB7k4A/TpslQVqlVbWhdRFweZgdeWIFdablmoVWBZvhXYSeoJAAx14N2cptT73NnXaQGfSiz98DO0mQoAr+rMlNdmOkgauUOR03jAFaXG8vlAVV+8eSGYGWJ53OwnYYJ5TtAWTVJVTYd4YknYACSflhU7NZSj49Sh3QGWEaSDcEHmx2iLaT1xzzdClTLHvKjtplVZgdB5KwmR8uWAsbgnH9Wo1KoChRuxABmOeEnjvGRrqgmdTEqZ5Sb+4wDpZpmMbk4i8SolpabBdsBPyXFtCPG+pb+zYh8U4yXXSdueB2XoljzxwztSmpMkk9AfuT+WADZpmLG5xzoLrdFdiqllUt0BIBPsD9Md3rKzKoEajp9zt9ccn4Y81QYBpKWa87EAgRv/AKYDXHOG9xVKB9YBgN1xDpg3PT/YfXDBmNdTL0XdlCwdTsn7rMqICDc+HpzGM7MZZa9StQH/ADKLQT1QhhHv9sAt42Dj3m6DU3ZHGllMEHHgYD7Lbc4549Hc42MB5Bxs9ceWMkiNsc1Y+oP0OABcWpmnUZ0JIKklNbQDEzpnTEA2jnjdbPim2hWPgUA+u5++IfaitoZiSLKp+4wo1OK6mZifExk+pknAWRk+JhjBI9cTVqSSI259fTyxWnDOKy0E+mHjg2YDqTJLCJnpyjAFgceWqe58scovcmOmOeZrhBJ9LYDuWxk4HVeKKq6iCb8sQ34qT5en88AZepGI5zgmJF8CM5m4ALPAM2G5je+AtbjnR9A6QD/Mn3wDjUzIE3k9BeP5e+BufzetRA3m8jkR0OF8Z9KkM0nqBed5hZsbfXEw58IlOVPxkBTckwpv0sT8sAxOhYSGg9Lc/XAerRXWrmZVjIIG/JhHIX9wMcuJ9oVT4B4oieUxyHP3xCo8VSsveCzqNLgnfmrD5H54BW4vlhl8zVpi66be6TGFts2Bt9gcMnbap/5x7xNNGHnqpkR9CfbCM9WbYBhfivdtXAVHJJUFlkJLXYD97YA/3sduCcbAeawPdsCpKKARe3ICOuAOaoVO9ZgIGoMCxAHI8/PBrNcPpE1X1sKL62Q83vI0qTAVQRqcnyAnYHdszRqKBUpJVKgBRExf7Yj8Up1s3TQsaNCkrks5mDFrD8R+WEjK8Td2oqGNKp4ENSeRIGqIuY+2HXhKpxGo9as790j6KVJXImOZIv8ALnN7YCNw/h1Gi5XWa1KpeppEG9tSkEiRI8J5A7zhP41m2anSMg6wzQwBdAtQgLrAEzpkwOWH/jnAsqzd3Tp904E6kc6l/iUsZ5YQK/CKxMqlRxczpvc38O4kycBqlnFp01cMxczIj159NseqfFqjKQx8P1HviBmcq4SWUrDRBBBHsfPHKlUi59vPAEaNQyqklgDOoAAwf3iOci3vg/2T4PQqisppU3qa11lrnSwa6yN9Q2tuMZ2DygJqPVANErDzcdIjCpmgKNWogLi5AZHIlTdZ9owBLj3AMlRqgCvSRxM02ewMHTq30SY3xBzFfL0nrgAd3UYKop7aNLgkTuJYc+WBLGleKI9WZj9AYx4arTgAII9T/M4AllqRXLKCD4VZj0szspAjfxXPlgv2G7MirWNUllp0VTSVMF2K3E9AN4/eF8c6WZStln0fFoK6ecn/AFw+dhssEyVMC/iaT5hoP2j2wCL21ypp1QVWCFsWvPUTzwjVqUE7Y+g+KcLp10NOosg7HmPMHkcJOb7AUFIANRrXJPOT0HpgL1O5xk4H0+LU2RnB+EEsBMiBJHn/ALY8cJ4ylcOVVhpIsYm/OxPORgJuachSQYgb4EZHOxQarUIQNJBJgRta/OMBq/Hnr1iKLqEVtOsk92ZtynUTfATtLl6zrRFRgulGMCdIpq6pTqREyxI9iNsB1/SBxBDoZG1K+X3G0rUH8zhErZzwg7c9r+u0Ym9qopUqYDkiGEnzPLoNjGBGaVl0wlhuWNvLcA7YCdR4mAykkSN8PPZ/i+mounxalI0g/F4ZUX8wMVdVokrr2HQC3ng7kKr1KJqUgWWkq94RGlDE+KbWG/QYCxcx2rda+gqAFfSwAJJj4vz5Yi1c7UOgEyzxGpr25KpN7H64RT2kg+Czc2gAn5Cw+VsM/AM2c0q0joDpqqhjZp/CSZ8942vywBupl/AWaoSRPwG1vbfA2i1SqpamC2kwRz2388SOC1walN6jrAqMrJI0holH1fin0iQemFj/AMQemzOjadTNtYm839vvgJ2bzfeMqssNZdtMX5/1zxIy2Tp7iGXmdx5EHf35/aHw7tAK4anmEFQlf2bQJB2ufS872xxr5ZlRUNQkz4VEbagGJ/hBJA5nywDHR4Mjr4fCyiVYHc7ieot7XxGbKnu2JcylTwgraSrCARtJUHaxwwcJy6qBAZSLFSxNrFdQ21Qw26xfAXjB0Gqp272mwtyIdj+eAQM1xVySGnEnhTMx2m0npAHXkDMehPUHEzO9lqnd96FLFVBI1XIO7gbsADJFrYlcJpVKSsrOuoGGA2gbxYTOx6RGAh9pMwKuaL6YilTUhiBDKGBIvdTKwf7wwv0qFcsBp7sHmAAu37yzj32i4gXrlriFQX80UifYj6Yg5ji72Ct79Om2AkpSPeAEK5n8VwfnfBKuzOr6viM0wvKdcQI5coGA3DOKqKqNUk6XWSNzBnbabYP8GrA5tSDK/rAIPUGoCDfADKyEEqRD7REMPKN5wd7OmplopPVNFS6O6lSrMraRpm5Ai/LfFqUgs6goLHdrSPf+t8I3aepRXM1nq0w800hiTYElTpggTEXN8AOq5unQZv1fSyszDWTJb96JEwNpvscRjnV7ynWclgQ6wIkrTYaQb38Tb/3TgXxPNd1TCqVdqilgAwlbkXAElrSAx/FbA/Ov3b90JJpU9DGZlg2p48tRI89M4Bv4/wAU71AgKqGgsWUFo8gDHSASMKWY4aFqGH1oBO2lwOcqbfKcaeqSZNyf5X/l/Rx5zGa1JPO4nywBWjn2zDLQp/s6NtQBA1R1P9RiD2wNP9YPdXXQl+Ri0jyjAbL1dLeL4Gsd7T+IRzG/ntiRnqhsGJZklSTEEA+DTHLT+WAF1Jk4imoZOJlYiDiJU3wBDhbkAhSRNp9sXj2SyXd5Kgn9zV7uSx++KP4b9sXz2abVlKBP/wCNfoIH2wHQmDHPArPcaytJylWsEcRY+YkHbEzjGbFJDUa2nrz8vU4r79IOZptmKbCCGoqwPkS0YBz7T8UWmmXNcOi1NSlQSGHdkDVuCRfY8gMa4fUo0JzNOm9QUSurS7G1QBQQNmInVF7N6Yr3tNxCo7UkLGrTUOababnWwLTFiQeY64jJx/MGn+qo7tqKnu7WC2VZ3gbxPTpgH3jnauixnLBgIgkDQX1MSSB5GbkX+uPOc4s9WiyaVqawtFawqaTposGPhbcliZINyNrYQv1V0p947EjUFMC4JkqL3vpODWc4/TWhSWjpAC6RrI33doEsZJJvGAL8EahrUPTkZdmq1WcgkB6VSFg2K+BL/vMMJHF8x+0BAgfhH25csRuLVSCms6mYSbRF7WjHDi+c1MWXmovgJmVzTa1AGuoxACc/8RNgOs8sMfZ7ix4e/cMyFav7bTT/AGlN1cFSuud7RIWB3ZF5nAfgeZp5c06hVRIEjTLMCDfUzaQsjyO2BfHuLirmRWU20hQLAiC24FgZJPvOAMcQ4TpqmstqBqQPxaZEyR0kHcR9sOPAKlJGSmQrByEkXLlzB1Hn6jrivslmjqFQNF5mYiPud7bYd+BOKlCvVooEqhqUMoSUYh5jVZRYjYzq2sMAV4TlKbcQr5RllEBYXuQNOgE72FTf164m8c7FIyE5dmVgCQjeJTbafiG3U74WKPaFafEqeYCsFqIlOorfEurSrGbAgFVaRuOhti0OISKbkbhWI6SFMfXAUF+sFT0HLr1i/PDbwbiRrrJHihlMbXUEN76Y9ThRpKa6wBqdULBYu0CSepYAG2+DnZ+sO5DjxEMN2IUSWAPwkEsI3IgAbzgLb4fUDEleaofIyog/KPpgF21ACsQw1QDAInwk7jfZz8sdOw+enKKXemBfulkBu7RioLTeRAE9AvM45Z5+/pVag3URREbAN4qhtB1QRHT1OAM5ehqytKou/cJPsgH3tivc5wRq1PMmkt0ZPCOja9WmdrrsOpxZPDX7pKaGymmseXhH+3tiHwlEp5yvTUR3lNKkcpUkGPLxg4Cke0S1DU11ANdRabWsL0xFusC/mDgLTbcXJnDb+kFD+t1lP4Kh0/wuTUAHprI9sLQtTH7xJ6DmeeAgO0ff/XDR2PzQFalNoqUj6+PCvXWLHeZMbC1hgtwVDNIruKif5xgLez3FWQSpa9rXvFt7C+5wp9qM33tMEaBoABidRAA8RljsZGw388duJQKjNyMxeNr/AJfXAPtA5pk09S+JbgGYv15E2+WACU68ssmINj6Y2WMkkySZJ6zzxBHzxKR7R8vLAEqlGYE2Imf7v8z9BGIzC3QGwxOoUw1JdKszMYMf3eXkswZ88RM2L8rdNvbAQq9Mx6YxWBjrF/bb+XyxIJxFT47YDnmMQHwQzrWxBN8BO4WJNhtufyHni/8AssP/ACWXkR+yW2KB4Skn4o8sX72NqasjQPRSvL8LEcvTAcO0eVVqTsVU6RI1CYj88VFnkDFdR2UADpuYHlJOLq4pkVqqVf4fXp5fzwJ4f2Ny6pdncz8Wpb2HlgKa7T8a72tKeFU1BQDaCRt0HpgXl8wwuD4pBB6fy5Y4ZlYPtjatttgDD8Zc0WpkA66qVdXMaEqKF/h/aE+oxBfOsAADbexInl649V6PwlTqBCk2gAlQSI6AmJ8jiPm2ho6WtgPNbMFiSfaNh5XxrVYY4gTbHelUGlgRJ5eX8+WAkVHaoFHJUj5f74j1KkgeQxJoE901rIAJifiLFh03/wAoxwp933VYuSKo0Gn0I1EVB0mCpH8JwBTLU4A1SQqyekQCBtudvncXw/8A6KiTls2XsHqJpJsCQG1heRIlbDqMI3FgVRU8ln5CB/pi2ewGVWnwmizU0clalS8RDVHYSxFhESb7c8AidtqWmuEgAsCxAvGs2k9YAPS/ubV7K8WGayaVDdtPd1BadS2b01DxejDFMcY40cxXaqQovA0iF0iywOkdb4tH9FNMfqAcG9WrUY+zd2PWyT74Cn86r5Ws6BiHo1GQMDfwkrM+Y++DvZCurUqilgiKFYmwiNcgXAEeGTf0wq8bc99V1EljVfUT11md/PEjheeKUgB+KUYdQag1D1gCMAy8P4nUGUKOwaiWbQpmAA06lJWY1atiDtjdbi9SogDsdKr4QTEdTAj0uPvgNxTPvo08hYKNlA2Hmx+mIuUzTaTz/ejb3MEs3kIAwH0JlKXeZag4+IUkPr4BIwlcOz5TidAsYBZqd9wHVgq3NvGVtHLlg/2a4wFo5fWYSpQpMCbaSyDfy5HpHrit+13EIzDOphlql1jkQ2oH1sMB2/S/S7vPho8NSgh9SpdT9h88KYEUUhiCSxtFvFAF/Q7Rvho/S3xWlWrotOp3jUjWV4EKupxpQGPFGk38/PCtUtRp8pSf/cSQfrgBVU+I3nzwy9iaYLsT+ASPLVIJ9QPvhXJwd7J5wLUqA/iT2sQb4Bi4mxclUlpaJgR7c5wD4wysxOgrFhERgpm3bXLMsAEwpWNreECZPU4AVyDfrfn/ALn54Dnlae5Owtc8z/X1xpcSHGkBJvz9/wCWI2vAMnZ6WoVQX0gMtp6gzb/CL+3PHBwrExcAch9bDHPgcFK0kADQTN5jVFpvvPyx4ztcnyXkB9zEYCGrXbEevYgjGCrBMXxxzFTAes2Z+eIeOj1Zj0x5GAmcOA5i8+cYur9GVYNlGWbpUMjkNQBEesH3nFMZawG/++H39FnE9GaajNqqW/ip3H/TrwD52pbTl6tTUVWmjPbmVUlQfKYtgN2a7RVa9HUqtY6W8KkTpUmPELX6Ym9vs7RTKVUq1VQ1EZUDG7GLADfCL2M7eZfJ5fuqlKoz6yxKxFwB18sAudtuAdxm2oUgzFaSM6/EQe7VqhMCwE+wjAbLcKrVKD1kps1Kn8dQDwifPnfpi/ONcPy9IValUqoa9R2NzFgXbdrRbnYDkMIR4w/EapyuXFU02UTqqd2iqsQdABECBA3J9zgEbh1HWw6Lc+kbfPEbPp4mm3l77f10xc2X7EihTVcrTSpV1APVrMREXJAG17eHYTece8h+jjLUiamYfvWIMqEUUxeTpWC3Lrz88BSOTy5MuVOkAmYIG8bjpf5Ym5bhFQlxpBKgwisrMSADyJgAXJ9Bi3OFdmMq4JbVWCEqgbwpaLhFgbdZ35Y6ZnsrlnASnRp00Mlu7UKzR+EMFJW/PffAVlmMmy0ihiAE8xOkyLb+s4GcI4BWzVQ0qSgmDJLBVW03J8uWLx4P2NytCmUFFWLkFtf7S42EtsBJ6eeCVfgFEqw0gBlZDoAXwtZlEARPXfAVN2j7M1/1hKNECs9RdSmmZCCYJqEgaBM3/un0wf7d58ZXJ5fIZd9Q7rS73MqLWO0OdXWACMNQ7N0lV0bWyuxZkWoyBj/eKkMw3J1Ei5OFDiOTyeYcUctSqP3aaA1I/sqa6i16jnS3iZttXQYCujO2w54ubsnxNU4MlVAWNKnUMc9SM+oH6n0vgDw39GYkmrWZr/CgC+xYzPsBhiyPB0oUnpoW7sA65dtAB3FjJJBvG9pO0BROdqljJ3Jk+pMk/PG6Lwqno0/IjFmcT4BlGGkZdVHIgOp9QEIt/EcIXGKGWQ6aTuYP4YcfOw+TNgNcbcA+HmSZ9Yj749ZOWp6i3MiFJhY6pESd79cDsw47umAZPiJ5cwFH/ST74L8PpRlk2lmcjbaY/wC04B37GrmczltJVO5oPCVWYoQJDOkBWDoJ8omAbYB9rcsFqaadVK5aZNP/AJd9nBgrPUi+G3s5nalLJ08vl6LvUuXcXpeJiSwcwrGDyJEiJOMznZnvVJ7vxu0nVWjyAIRG5X33Ji2Ap+qhDaQJaYAF5PIDrP54PcUytLUtMV9BVQv7RGC+BQCCy6iNreH5YMtws5HMd4zJ3gWECy4BYETqcDxxMAcpaQBgRxThVas2oJa/iZe7kciNRvNzblHXAK5OJ3BXIrLHMMD6aT/LHmvw+ou6NHUeIfNZGDXZbKKGFYjU+vTRUglSfxOVF3C3hRALCCcAUp03em2nUVCzYkgeo+exwGyOXNSoOYvAvy5+QnFiihmMxTFN2NOmECywVqjEG7sijQnzMWxmW4JlKOzVHYDTey3OwiCTvecBXndXY/uzJOIq0YUGMWuvZzLw00kVLSSzNM++/vAxzzHZGi6z3C0qciGNRwR7at/LngK74a0d4DHiTfnYjboTJviPmqxPv/Xytiyct+j2koNZqtQUwrHQAA7ALMqSTHLcEn64RO0/ChSqFU1ML2cAMIOxANzgAUicc6tsdMrTliOgj643maeneIAwEXVNsYzYI8M7N5nMXo0KjLvrjSnrraF+Rwwf/TjMqneVWpAi4pqxZ2/uzAUE+pwCxU1ixm3kfyxZP6N+zJpumbzMKShagmq5BHiqN0ABsD+9flgFQ7DZl1WQisz6iS10G0GxDW5A4c+0HD3zFEUaLgVO7Wk7hYVVUguEAsCxAtNguAVf0p9paeYHdUiGWm4LODaYIAXrzk+QwCrdjK4FM66cvTVyGJUqWE6SINxgq3ZgZYOAwzR8LGgiEksh8HiGwEmRzEjEzgSZ6sjtVpMX7wiXptOwPlYTA9MBF7d9oWrFaOrwKxY+ZEqs9YEn38hjr2B4gKJeAJZudtgIH1Pzwl5up4jO/P15+m2C2VpLQyv6zU1a6lQLl1BgRTINWq3VZ8AHWTywF1cL4wmhBqBlVk+ZkuT0uVHtgf2g7RxqRTHhNx6kQfImBiq+H8ccQysQJIifIFR9Ppjznc+zGodUFRKg8wWkqP8A3A+gOAbOHdpAljyM2JG97nlhm7O8dGYqHTPgCqbyDJPi/r64pLMZo6jDGBYcuWGLsJ2hGXrjvDCVBDMeUfDPlP3wF2V+JU6ZIZwIWYkSBvOPYzivBBtb67e3n54rPt/xc0StBQAzKtSu0TLFQKaTyCqASBuTON5Ljx7o1VZBTZGCL4i8pKkMdgS0b7zywB7tlxQ1DTy9JrVYNQ89BMJT6gOZJ8gBzwU4ZQSjSimAICx0k7H1AIP+IDliu8txFnrNUMyGWFiD4QNIP0wez3G1WmoBPiKQeUd1t9MA9UKmhCTcEzBEGAIiPNrD1wMz1YXBaYu3IEm43sQLfTFecI7QA19VZjBqqBBMeFWs0EeEapj06YYavFv2TeJW1VWMhpOnlPUARfyPXALvb3i5H7BSQzDVWYbhSfCg6TufKBscKzZZQmwjkft6emO/GM53mar1THiqsoG8BTpX6AYiZ3MeBVB2ERzEflGAjcL4U1eqtJLuzRfZRuWJ6ASfbzxdPZrs/Sy1Naa3InxMJJPM+QJ2At9SUf8ARggVqtQ3LlaYJG0EM5/6qeLHpZpZEC0kWIkBTAm8efzwBJVUA9Ik8zM7n8sc3QWiJN/bz53/AJ455iuJMNM7Rt8+cDEYZweJpvyv5YDnmk0+ECW5e83v74WOJZEbkiY1EnYDrvAFsHHzEAsx6jfoJYz629sJHbDieqmKIMFyWqfwrso8iRHop64DlwY/rNZhTtRp/HVIu8myKCIUHrvEm0jD3k8kFMhRJsNIifKeQGF/srkhTy6KN2AqH+J40yfIaPlhxpRTkmPDYHzP8zgJKUAAY32J3md4HTEAcEY31TeADJnEls94TED4d+rTF/UYlUKgLBFuB/R/rzwHlcmVALRCkRbf0G0ch88RgrVCXqGVmEQEhd9/63wQztYNUCjYf7k/Ye+OWcrBoVdhzH1+4HzwCzx/NtTosXqqGquFNQqyqBVrlnImR4aaIJB5YSO0nFP1iuz0TAGsao31VXbwz+GGF+cYJdpswc1VdgGOWonQpA8JbYsTtM2Hl64EPS2AHOPnzwGuC9na+ZeEaRzLC08hYSTzxZ3ZzsPlsuFdlFapzqPcT/dWdKgbTv54l9kMgtGgosCwn25n+uuDWZpgwPwjkDsPTAecxUnwqJG0j8scDlBF7kczv7Y60wRN7ch0jGqrSAZtzGAgZijO5hRsBz/0wPzGXLmCdNMbheflOCVVtRibc8RqzTtYR/pgA+bq6QVpxTQC5i5jeSfvOK/zfaSirsE7xxPxAwD6Sb+uPf6QeOanOWptKr/aEbMR+H0HPz9MJgOAZ+0/ClWoEpDxsdIF7sWgTPtgt2so0O8ejBKZOitGnpciSgOskebEnrjxwUh8yK77UP2pnqo8A+enAHPrUIMmSxOo8zJ5/P64CTluzDVMuKtKshZhPcmxjUR8Wo353AxCr5PM0Tqq0qqwsElSRBsJIkR94x24fxCpTAAAIiI6xcenP2wf/XBWpVNRM93TU3kH4uXywCl+pa6dWup0ojKIO5LfhBiLY5cIyYr16VEmBUdVY9AT4j7LJ9sEXQjJso2FXUfOZX/tGIvBDo72rzSm2n+JhAP1GA7doOPvmMzVqmCGdoH93V4B7KAJxGy3FtKlY8N4G8T/AEcC9sbOAMUOKkuwkgVDeDEnr5Y3mswxIpTqcEBYMyR8I+RKn+EYCacGOG5cqpZmu4CrtI1i7TvOn74DxnXNNkEhlkP4fbV9v6nBB+Mk6rklrk8yefpgNmA8tsRO1rDYAT02tiKwYbgj1BH3wBNIqVCP3mn5kSbH1+eOS1lV4YeE7Ha209cQVqXnBnhPCa2bY6KZImC8WBjrPp6TgCnZziQpU9MG1Qtbnanp9Np35YYs7x8pSDEDSHNubKZF/wDEb+hwjcRyhotpWotQlb6Q3hMeL+IAE+IHl8+tHNF6RUmSpLgCbhgdS+dz9sA28K43YRc85bofpYgx5eeJ9fiI7jVO7bk7eMj6fniv+G57QxE6QyETyBsQT5b/ADxLpcQLUiuqQG+HpJmfrgGWvxY6Alrqv1N8KfE87rd3EWAQTB+EDlsbzj1nc4WCExYBfdT/ACxBq1Ae882kfL/cYCyOz2dOkaovUVbjkLAAdMT6/Gl7g6oDO20zEEST5bYROE8XHcEajKaWj+AgyPM+Ix0XEzP5+mEqU31FwxZGUTKVAtmJmCCGMH2OAaaPFp0Cbkr76ST/AF64l8L44dRm+5Pl5/PFe8PJWqgL+EsLm+50z5rPP64I8M4tBcCzXAM23JO/WPtgLDynFRdgNwFt6SSf65Yhcc4stOjVqAkMqFUHmbL9ZOF7L8VUUiQQG1C/sJ5bTgbx3iIaiF2loI8wWt9J98AV4HNPI10mfCSR01KkGD5D6YA5Oo1Wo2iJRfhLQxJ6Dn7XvicufZFdBZXFzB8rX9Tt5YX+DOf1ggb61+pF/rgLt4e7GqygQqFaYPkqyfuLeWJqVQ1Romwv+VvQYQuzvH8yzt3kBZrCYi6ARMG9h9MGMpx8I1SVJadMzsZgLpPI3wDHUqRPQCJ6SfpjgtU7SD5jzwJ4txA92GB06tRN94G1uWI2b4jpVfFspG/TAGnqAKdIgn+e+APabioy2VqVAZaIX+JrL7CZxKGcCppILArBI5Tzwg9v+Kd6KVNbSxY36AAff6YBRpUSynmTJJMknmeXzJxvL5dCJZr9BFvr/U4s7IUo4DmG60qvID8TLy9L4qd2vawwF68Z7DGjl3GVDvqKlwSC8LOwX4ptYDkcV9XypmCCsHxLEQfMHY+UY+idcwbi/wC7fEXivDaWYptSqLM3mBqBGzDzGAoajTpspFSmoIO4BAA3OwmJ07Tvtjuey1VlmnEE7FvDbo4kEibgxE3xaVLsjTpFmKhwTImwEnmMTcnoBhAAJvpAg/zvgKPfhbrSq0mgMqrI5TLH5RHzxEzfC2p5VQRBdjNjMLtPLkMW9xequtXCeJXVpIkEAwZETFxIvsca43lVZSK9OTaO7uT10hQWHyPnGAoWrkTyGPVPhxO4Mdfti4uF5PhwYioYY27uuyrBN9+vTUcSONdhkcassFYN+DUFAHUHVJ9Z+eApXLZAs6pyYiZHK2q/UCcSc3XldUGO8MRtEWj029sM+e4XUy2patNlqEECxVTvsTvaBMnmbbYHplVCgELtqJM9NoCks029J6YBbrUpgxEjV1tMAyNtucY2tRgQVNxEbXjy2PLBA8OGuNQUk/CTBFt/S3Tpghk+zVIgB6jioSdOlTcxsbdSPESJta+ACB4J1qjT1UWncyNsFsjnFpABNY1BiwR7CLiFYNuAOm2BDZdgoadxz2PoeYOMoZgrq1IWBVlmT+IQN+gNhgC9DLU+8Wolc6pkqxamTB+EtT1GLbwBvcYiZvK13qtWp0FAkkikQ6jlJVCWAM7kXxGaugDRuNJAYcx8S3tuT8sby1M1GpgbltNrRAF7c4O/lgC9DJIvDqrVEUOxlSV8SkMIg7iwiOes9MK9OrG/vht7XOQq0x8IN+fwjf56zPlhTzVEBiJ/EdrDcjmSeh98B078aWB1TAKkdZvIPIifeMcEqb35c5v/AK+uNUqcmCyrYmWmDAJiwNzsOW1xjnoJ5fLAd8pXKNIuLyORBEEH2wUOdDqIMNYA7GVNiY3JUkX5jfAS+C3ZXL95mqYPwqS7eiCfvGA69ocr+rZgIjGUVSb7Nuw3sJ5Y6cJ4ine+IAK4KkeswSY5dYwHzWZNV2dviclj73xwkjbAGcvmAEqKzeKfCevLkbYkVeIh0A56wZ/rlfngElS98dS0TGxwDjWOpBYSdJm9lax9pCk+mFupme7ruy9eRkSP9cEeGV9SE6tJUGPJuameTT6TPXArimVKb2Nyfc4BjyfE9FYuQTTLy7TIAqLCmJkRJ5chgpluMK9XMw40lg4IIIlDI+/LCBl81AZTMMun0vKH2Ij3OCNDJVs7XXuE11KgnSCBGiAxJMDz9DgHvtTnAEpNBVbCPIj/AEOIXGeLqxEsbq0WiY2t1gYUsznyyANMiRCsSAVP7pMC07c8Q8znmYCTsOQj1wFg/wDjOsldtSjr1scJnFM1NanI+Ebdb4hvxFjoabqI9umPGZrz3bCJuInaDacBZuT4nSPA61NqlIVWSqopmoNZJqMQNJM7GwGKmYkHBIr4dUG7TqDDTbf5eWI1XLHUdPiE7xgPpPh3BcyjOyEUjI3bwNAj4BbDHRWrPjKEeQM+nTfCq/byGIOX3jT+2BksbCO78PPfpiBmP0iQ3/DhTH4q5A9JCwOdzG2AsIeZxwfLLuAAb7QJ9cJOV/SLT0zUpMp1AELUkiTYgMBIi8yOWGvg/GaOZQvRbVFmBsVPQjlgBlbgT69RCssaYnZQrSL7kk8vLA3tGf2dxBRdRkbXFx09cNxrRvI9Z/IYHcZ4VSzKaXHhPMSDG/xAbetsBUb5zXSIIWqgH/M8TCOXeAipEhhGoC4643keIPQJShWehYFVvVpmbr+ElT4TureuGDivYipSH/lfFTKFWLVF30xIMbHzgAzsIwsZ7IVaSCm9Miqy6h4hsthDLMzJETzwDPle0WZqJOYNKoiyf2aBgbW1EEhZuIZVJ5HrEfP5Wqo/ZU6WqVDgvSAAB3dZUkm0QN5thXpK2ospYEkIpSQV1BlBDC4kjfcY618yR4npJUZn8DkEPMwGbTAcxfxqxlTgGZMpw4xqSmNTKQC5BYAxqkmSZkSpvz5YMcO7MUXRtFJqBt4+8esGCggfEwM33mbCdhhJp5NKpFPLqHqrSNd2rAMQCAQgVLMQesEhQdMGzXw7iw0jUpVr6gPEkQJBaxW1xKnTt1wC9xjsytA1FqhGK6WUqCqQ/hBIYyWkSVAYXE8pX6XCUYHR8Z/ACCdWoBgogRAkiRMHbbFz5etTqhSPFTEHSyoQOViQAtvQweeOXF+EUaqVDQo5fvty7U1d1ax2AkmJvO554ClKnDG0srBdJ+EkCQRuZIkzEfPHLhfDe6dnOoFQY85sDHOxn2w21OCVKZUANTdiNTOG0nr4NN58oiPPEPN0DJUqGvpim52JIB1NF5ImwwClxOvV7xiRIkxIIMQR9idx1wGNXxT0Ngb7cvTDpxLKVNTFQWBUtsfhAm5a9hiBW4HKh20qGjSSRFzFzO5EnyjzwC2ij52/ljqqeQtP1tifm+DBWIDAwYttY7TiFVyjr198BLpRpqAiSqkgHl6TzgRg5wbLKlLMVlUA91oESIsA3O5JvMYWW1LIKm4vBPQifrhsLhOHj8PeMPX4r/l8sACz/AkUKabMZYLDFQQdLE3sCPD0G+IGc4S9MKZUysmLRva++24wxcVqBkUqJ0FWaNo0Pz5/Fy6YgZ83K8oY9IIVpjy/064ACMu5uEYxuQpI+YxpljcR64Z+z1Tuq5pklSxVk6SRYH1nf+752KZ3NsBqqJRY3/ZuJJuI0wNRsdvLbAI+XrlSYvIgjr64k1MypQDxSNgb/ng6mRy1YErSZSWI8L2WGMgKQNUKQdwZnkMQszwFNFWpTrqQjQFKxIvLai2kX/DJJwABje2H/sTmP1bI53PmO9IGXpT1YSx63OkW/dwl18kRACOSbiCHB/8AbMfPB3tETRy9HKWBUB3E3kyYj+Jm9owC9TrAMSAACIi5An1M/PHMRsTHtjwcecB7nHpapBUjddvYzjmMZOAmHME6uYa5B2nc25e2NNUHMRPTbHCg0G+2J2WUgeFrT+6D98A9cRrRVIiS1iJ1c99MWJt88DhmTq0kDYkqpj33g8tt4GCvFeFVKdNarCKbtCsGUgxflsbGxHLC3nFOkLGoA/FvPz5e2A7ZnNWZfi2JMQQfO0bmN+mC3B+09TLuGolV/CWaW1TzZJN4EW2674WqzygHMA6msZnrA2iOuONSoZv8WxJvBgRvN8BbHB/0i1q1QJWWlTVlgFW0MJi41sY9lJtEYLJx5QZ7/vEC6iO8WqRHUJfTaZ0rHMYpVszqYMw0mAR4iRIgX1mYseZjbbHXKZnQZgah1GoehEwVP5YD6Cy/aCnU0ixDLIC72PiOn4rR5Xx3r5HL1Y1QbyATI8QiRO2+4jFHcL4tUpFVMMuqdLM2gyLfDcbm4MXuLYsDs1xbvaTMSKJDCFYakMwBbQD/AIpNxgCfFexCg6qDaIUAK3iXcxB3EE+eEXiHAquXpKKqw47wqDc2MroYGCbiRNpxbmR4grwFZGPNQbgDmswSMceKcLp5mm1N9QIgaoGtb7q24PmMBVfZahFatUBKKURAbzK0oYiIIOxt5RhxHd1aWqoveQoOq4bl+IHVuJ8U8rTjKXYejT1rTzFRSWLE1ArgzE2BBtESegN8DeMcPr5YgQGpnUdS89oYgEkATFxG9+oeaWcoqw01WpM9xqAIgEizqNzAmQIi/XBPLZUKNRpkkfCyaRJn99bCLeeFWjmlJCkzuCYFpMeGesnBzg9SsdZUmWILMbgm4bmQAOQ6zgGXK1asfHUBFwGqBgb7Sym0fngBUydOtms1+sCjApoFPiAU+xDFoiSMS+KOwptB0t3bmR1i3h2M4X6OeoBkqZcJXqE6WSs6o5Yc1VhBUzYicBMXszSEVKdTWNqigq4KkNYeFpEx4WB23JjHP/8AwK5k02qV2SP+WtBUgXgC9rWMj2GMzvHYUpUybUTay1SrT/CVjfkRiaMuxQPlSKICnWvhWqDpEeO0jaZv54CNxH9HlSmAcs9J4YtoqJpF1AtDcrnlFr4rXMB6b1FcamUcoIBmJ1A2UXMz0xcPZ7jLinUXM1NRCjSzKHQhlgamTe+4N4wuUuwpam1SlXDzypUpvN9QdwYAJtPPyuCfS4GzNoKTCksVIK2XV4WB0kAFZEzjv2noStKnHhUSemD2R4LWoOVdWhlOoENFjaIWF+ogYjca4exrS/7JNPhZ1PdkgAwxtyPIkgx7AjLlymrSLHe2I9Si2qQseQ2w5LlAAKmjWtgYIDXG4FyFmY9L4iNkx67xt+WAVamYbUGggrF5vaw5Y7ZvPCrV1sd43nwiNh5b/wBHBLOcPLTH2wNq8OO0GcB2y+ZgyAIWoWBA5kNBMeUQPLGqlVlUwQFJBjpaJHS08sRVyzDacdak7ET5j+WAn9mZbN0z4hoUksCZOkRdt4mLeuOXEuMaqrvpRpLfGoYQeRkTy64mcDqCnQzFXqCinyiT9SMLLGx6nngPVRBPiWJJ+E2F/OfL5481cqsAq8zaCpEHpMkHle2+MpNcTcT98dajEQehkT/LARkybmdKkx0uem2++OWg87eWJjVbCJBH2nHdWDNJEn5z6jADQMdhhm4ZQoXNWirT6gi0Wg2vfGJ2fBkrl82wmxVLH0lMAz1v+Z/EfywFqf2a+3541jMAMbY+v5Yit8I/iP2GMxmA5Ddf654lP8FP0b/McZjMAQobUv4T/mOLHynxJ/X4RjMZgDvYz+2P8B+4w25rdvbGsZgOH4m9Fxvj39ifb7jGYzAVXxr/AIkf1+AYdOGf2K+h/wDkbGYzACuK/wBm/wDAfzxUnEtz/XTGYzAXpQ/s8n/X4cJPav8A4mp6t/mxmMwDd2V/sF9R/lxA4l/xn+JMbxmAce0v/CVPT+WKz7Y/2H/7S/8AwnGYzABOF/2Ff0p/58SuD7f4T/lGMxmAE1/ho/8Ap/8A9mxwzHx4zGYAafzOOVb4h/CftjMZgJI/+3t7/dcKeMxmA7Zb4vcY8vtjMZgN5b8X8J/LEyjuvp/3YzGYBt7Jf29P/wBRfti98zuPTGsZgP/Z">
            <a:hlinkClick r:id="rId2"/>
          </p:cNvPr>
          <p:cNvSpPr>
            <a:spLocks noChangeAspect="1" noChangeArrowheads="1"/>
          </p:cNvSpPr>
          <p:nvPr/>
        </p:nvSpPr>
        <p:spPr bwMode="auto">
          <a:xfrm>
            <a:off x="53975" y="-1309688"/>
            <a:ext cx="4381500" cy="27336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434" name="Picture 2" descr="http://2.bp.blogspot.com/_vgqb9zN9UCs/Scyqa6ZM2vI/AAAAAAAAAPo/B-RPA3ZqjO8/s400/ProhibitionPoster.121214525_std.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4724" y="1133475"/>
            <a:ext cx="4308475" cy="5539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63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28600"/>
            <a:ext cx="9144000" cy="923330"/>
          </a:xfrm>
          <a:prstGeom prst="rect">
            <a:avLst/>
          </a:prstGeom>
          <a:noFill/>
        </p:spPr>
        <p:txBody>
          <a:bodyPr wrap="square" rtlCol="0">
            <a:spAutoFit/>
          </a:bodyPr>
          <a:lstStyle/>
          <a:p>
            <a:pPr algn="ctr"/>
            <a:r>
              <a:rPr lang="en-US" sz="5400" b="1" dirty="0" smtClean="0">
                <a:solidFill>
                  <a:srgbClr val="FFFF00"/>
                </a:solidFill>
              </a:rPr>
              <a:t>Temperance Movement</a:t>
            </a:r>
            <a:endParaRPr lang="en-US" sz="5400" b="1" dirty="0">
              <a:solidFill>
                <a:srgbClr val="FFFF00"/>
              </a:solidFill>
            </a:endParaRPr>
          </a:p>
        </p:txBody>
      </p:sp>
      <p:sp>
        <p:nvSpPr>
          <p:cNvPr id="2" name="AutoShape 2" descr="data:image/jpeg;base64,/9j/4AAQSkZJRgABAQAAAQABAAD/2wCEAAkGBxQTEhUUExQWFhUXFxwZGRgYGBwcHBsiGhodIBgaHRweHCggHBwlHhwaJjEiJSkrLy4uGB8zODMtNygtLisBCgoKBQUFDgUFDisZExkrKysrKysrKysrKysrKysrKysrKysrKysrKysrKysrKysrKysrKysrKysrKysrKysrK//AABEIALEBHAMBIgACEQEDEQH/xAAcAAACAgMBAQAAAAAAAAAAAAAFBgQHAAEDAgj/xABHEAACAQIEAwYEAgcGBAUFAQABAhEDIQAEEjEFQVEGEyJhcYEykaGxQsEHFCNSctHwM2KCsuHxNEOiwhUkc5KzFzVThMMW/8QAFAEBAAAAAAAAAAAAAAAAAAAAAP/EABQRAQAAAAAAAAAAAAAAAAAAAAD/2gAMAwEAAhEDEQA/ALpm+M1Y8nfGDAb1Y8sxxvEDjec7ui5DAPBCdSYtA/ERvHlgJpY9cYG88IeQdqcOqsoNhII589W89ec4eabyAeonAdC2NaseZxmA3qPXGaj1xoYw4Deo9ceSx6n540TjROA1qPU43rPU48zjWA33h6n540zHqfnjU44ZisADcA+eAypq64iVMz3cMTuQpI5SYGOddqkHYfP+eF/iGYqA6WAMmIE3kx1jAF340xJU2PwmDzBv6XwPz2a1fE7T1nAzK1BWqZhtRAXMAAj913IP88ejSdgQoLBajoI38AmT7T7jARs3VqoCQdQ63Pz6Yj5XitSo8KjEgQTqhR5knbGv/ENIsZEbjzwM4pxi3d07s8GAB7k4A/TpslQVqlVbWhdRFweZgdeWIFdablmoVWBZvhXYSeoJAAx14N2cptT73NnXaQGfSiz98DO0mQoAr+rMlNdmOkgauUOR03jAFaXG8vlAVV+8eSGYGWJ53OwnYYJ5TtAWTVJVTYd4YknYACSflhU7NZSj49Sh3QGWEaSDcEHmx2iLaT1xzzdClTLHvKjtplVZgdB5KwmR8uWAsbgnH9Wo1KoChRuxABmOeEnjvGRrqgmdTEqZ5Sb+4wDpZpmMbk4i8SolpabBdsBPyXFtCPG+pb+zYh8U4yXXSdueB2XoljzxwztSmpMkk9AfuT+WADZpmLG5xzoLrdFdiqllUt0BIBPsD9Md3rKzKoEajp9zt9ccn4Y81QYBpKWa87EAgRv/AKYDXHOG9xVKB9YBgN1xDpg3PT/YfXDBmNdTL0XdlCwdTsn7rMqICDc+HpzGM7MZZa9StQH/ADKLQT1QhhHv9sAt42Dj3m6DU3ZHGllMEHHgYD7Lbc4549Hc42MB5Bxs9ceWMkiNsc1Y+oP0OABcWpmnUZ0JIKklNbQDEzpnTEA2jnjdbPim2hWPgUA+u5++IfaitoZiSLKp+4wo1OK6mZifExk+pknAWRk+JhjBI9cTVqSSI259fTyxWnDOKy0E+mHjg2YDqTJLCJnpyjAFgceWqe58scovcmOmOeZrhBJ9LYDuWxk4HVeKKq6iCb8sQ34qT5en88AZepGI5zgmJF8CM5m4ALPAM2G5je+AtbjnR9A6QD/Mn3wDjUzIE3k9BeP5e+BufzetRA3m8jkR0OF8Z9KkM0nqBed5hZsbfXEw58IlOVPxkBTckwpv0sT8sAxOhYSGg9Lc/XAerRXWrmZVjIIG/JhHIX9wMcuJ9oVT4B4oieUxyHP3xCo8VSsveCzqNLgnfmrD5H54BW4vlhl8zVpi66be6TGFts2Bt9gcMnbap/5x7xNNGHnqpkR9CfbCM9WbYBhfivdtXAVHJJUFlkJLXYD97YA/3sduCcbAeawPdsCpKKARe3ICOuAOaoVO9ZgIGoMCxAHI8/PBrNcPpE1X1sKL62Q83vI0qTAVQRqcnyAnYHdszRqKBUpJVKgBRExf7Yj8Up1s3TQsaNCkrks5mDFrD8R+WEjK8Td2oqGNKp4ENSeRIGqIuY+2HXhKpxGo9as790j6KVJXImOZIv8ALnN7YCNw/h1Gi5XWa1KpeppEG9tSkEiRI8J5A7zhP41m2anSMg6wzQwBdAtQgLrAEzpkwOWH/jnAsqzd3Tp904E6kc6l/iUsZ5YQK/CKxMqlRxczpvc38O4kycBqlnFp01cMxczIj159NseqfFqjKQx8P1HviBmcq4SWUrDRBBBHsfPHKlUi59vPAEaNQyqklgDOoAAwf3iOci3vg/2T4PQqisppU3qa11lrnSwa6yN9Q2tuMZ2DygJqPVANErDzcdIjCpmgKNWogLi5AZHIlTdZ9owBLj3AMlRqgCvSRxM02ewMHTq30SY3xBzFfL0nrgAd3UYKop7aNLgkTuJYc+WBLGleKI9WZj9AYx4arTgAII9T/M4AllqRXLKCD4VZj0szspAjfxXPlgv2G7MirWNUllp0VTSVMF2K3E9AN4/eF8c6WZStln0fFoK6ecn/AFw+dhssEyVMC/iaT5hoP2j2wCL21ypp1QVWCFsWvPUTzwjVqUE7Y+g+KcLp10NOosg7HmPMHkcJOb7AUFIANRrXJPOT0HpgL1O5xk4H0+LU2RnB+EEsBMiBJHn/ALY8cJ4ylcOVVhpIsYm/OxPORgJuachSQYgb4EZHOxQarUIQNJBJgRta/OMBq/Hnr1iKLqEVtOsk92ZtynUTfATtLl6zrRFRgulGMCdIpq6pTqREyxI9iNsB1/SBxBDoZG1K+X3G0rUH8zhErZzwg7c9r+u0Ym9qopUqYDkiGEnzPLoNjGBGaVl0wlhuWNvLcA7YCdR4mAykkSN8PPZ/i+mounxalI0g/F4ZUX8wMVdVokrr2HQC3ng7kKr1KJqUgWWkq94RGlDE+KbWG/QYCxcx2rda+gqAFfSwAJJj4vz5Yi1c7UOgEyzxGpr25KpN7H64RT2kg+Czc2gAn5Cw+VsM/AM2c0q0joDpqqhjZp/CSZ8942vywBupl/AWaoSRPwG1vbfA2i1SqpamC2kwRz2388SOC1walN6jrAqMrJI0holH1fin0iQemFj/AMQemzOjadTNtYm839vvgJ2bzfeMqssNZdtMX5/1zxIy2Tp7iGXmdx5EHf35/aHw7tAK4anmEFQlf2bQJB2ufS872xxr5ZlRUNQkz4VEbagGJ/hBJA5nywDHR4Mjr4fCyiVYHc7ieot7XxGbKnu2JcylTwgraSrCARtJUHaxwwcJy6qBAZSLFSxNrFdQ21Qw26xfAXjB0Gqp272mwtyIdj+eAQM1xVySGnEnhTMx2m0npAHXkDMehPUHEzO9lqnd96FLFVBI1XIO7gbsADJFrYlcJpVKSsrOuoGGA2gbxYTOx6RGAh9pMwKuaL6YilTUhiBDKGBIvdTKwf7wwv0qFcsBp7sHmAAu37yzj32i4gXrlriFQX80UifYj6Yg5ji72Ct79Om2AkpSPeAEK5n8VwfnfBKuzOr6viM0wvKdcQI5coGA3DOKqKqNUk6XWSNzBnbabYP8GrA5tSDK/rAIPUGoCDfADKyEEqRD7REMPKN5wd7OmplopPVNFS6O6lSrMraRpm5Ai/LfFqUgs6goLHdrSPf+t8I3aepRXM1nq0w800hiTYElTpggTEXN8AOq5unQZv1fSyszDWTJb96JEwNpvscRjnV7ynWclgQ6wIkrTYaQb38Tb/3TgXxPNd1TCqVdqilgAwlbkXAElrSAx/FbA/Ov3b90JJpU9DGZlg2p48tRI89M4Bv4/wAU71AgKqGgsWUFo8gDHSASMKWY4aFqGH1oBO2lwOcqbfKcaeqSZNyf5X/l/Rx5zGa1JPO4nywBWjn2zDLQp/s6NtQBA1R1P9RiD2wNP9YPdXXQl+Ri0jyjAbL1dLeL4Gsd7T+IRzG/ntiRnqhsGJZklSTEEA+DTHLT+WAF1Jk4imoZOJlYiDiJU3wBDhbkAhSRNp9sXj2SyXd5Kgn9zV7uSx++KP4b9sXz2abVlKBP/wCNfoIH2wHQmDHPArPcaytJylWsEcRY+YkHbEzjGbFJDUa2nrz8vU4r79IOZptmKbCCGoqwPkS0YBz7T8UWmmXNcOi1NSlQSGHdkDVuCRfY8gMa4fUo0JzNOm9QUSurS7G1QBQQNmInVF7N6Yr3tNxCo7UkLGrTUOababnWwLTFiQeY64jJx/MGn+qo7tqKnu7WC2VZ3gbxPTpgH3jnauixnLBgIgkDQX1MSSB5GbkX+uPOc4s9WiyaVqawtFawqaTposGPhbcliZINyNrYQv1V0p947EjUFMC4JkqL3vpODWc4/TWhSWjpAC6RrI33doEsZJJvGAL8EahrUPTkZdmq1WcgkB6VSFg2K+BL/vMMJHF8x+0BAgfhH25csRuLVSCms6mYSbRF7WjHDi+c1MWXmovgJmVzTa1AGuoxACc/8RNgOs8sMfZ7ix4e/cMyFav7bTT/AGlN1cFSuud7RIWB3ZF5nAfgeZp5c06hVRIEjTLMCDfUzaQsjyO2BfHuLirmRWU20hQLAiC24FgZJPvOAMcQ4TpqmstqBqQPxaZEyR0kHcR9sOPAKlJGSmQrByEkXLlzB1Hn6jrivslmjqFQNF5mYiPud7bYd+BOKlCvVooEqhqUMoSUYh5jVZRYjYzq2sMAV4TlKbcQr5RllEBYXuQNOgE72FTf164m8c7FIyE5dmVgCQjeJTbafiG3U74WKPaFafEqeYCsFqIlOorfEurSrGbAgFVaRuOhti0OISKbkbhWI6SFMfXAUF+sFT0HLr1i/PDbwbiRrrJHihlMbXUEN76Y9ThRpKa6wBqdULBYu0CSepYAG2+DnZ+sO5DjxEMN2IUSWAPwkEsI3IgAbzgLb4fUDEleaofIyog/KPpgF21ACsQw1QDAInwk7jfZz8sdOw+enKKXemBfulkBu7RioLTeRAE9AvM45Z5+/pVag3URREbAN4qhtB1QRHT1OAM5ehqytKou/cJPsgH3tivc5wRq1PMmkt0ZPCOja9WmdrrsOpxZPDX7pKaGymmseXhH+3tiHwlEp5yvTUR3lNKkcpUkGPLxg4Cke0S1DU11ANdRabWsL0xFusC/mDgLTbcXJnDb+kFD+t1lP4Kh0/wuTUAHprI9sLQtTH7xJ6DmeeAgO0ff/XDR2PzQFalNoqUj6+PCvXWLHeZMbC1hgtwVDNIruKif5xgLez3FWQSpa9rXvFt7C+5wp9qM33tMEaBoABidRAA8RljsZGw388duJQKjNyMxeNr/AJfXAPtA5pk09S+JbgGYv15E2+WACU68ssmINj6Y2WMkkySZJ6zzxBHzxKR7R8vLAEqlGYE2Imf7v8z9BGIzC3QGwxOoUw1JdKszMYMf3eXkswZ88RM2L8rdNvbAQq9Mx6YxWBjrF/bb+XyxIJxFT47YDnmMQHwQzrWxBN8BO4WJNhtufyHni/8AssP/ACWXkR+yW2KB4Skn4o8sX72NqasjQPRSvL8LEcvTAcO0eVVqTsVU6RI1CYj88VFnkDFdR2UADpuYHlJOLq4pkVqqVf4fXp5fzwJ4f2Ny6pdncz8Wpb2HlgKa7T8a72tKeFU1BQDaCRt0HpgXl8wwuD4pBB6fy5Y4ZlYPtjatttgDD8Zc0WpkA66qVdXMaEqKF/h/aE+oxBfOsAADbexInl649V6PwlTqBCk2gAlQSI6AmJ8jiPm2ho6WtgPNbMFiSfaNh5XxrVYY4gTbHelUGlgRJ5eX8+WAkVHaoFHJUj5f74j1KkgeQxJoE901rIAJifiLFh03/wAoxwp933VYuSKo0Gn0I1EVB0mCpH8JwBTLU4A1SQqyekQCBtudvncXw/8A6KiTls2XsHqJpJsCQG1heRIlbDqMI3FgVRU8ln5CB/pi2ewGVWnwmizU0clalS8RDVHYSxFhESb7c8AidtqWmuEgAsCxAvGs2k9YAPS/ubV7K8WGayaVDdtPd1BadS2b01DxejDFMcY40cxXaqQovA0iF0iywOkdb4tH9FNMfqAcG9WrUY+zd2PWyT74Cn86r5Ws6BiHo1GQMDfwkrM+Y++DvZCurUqilgiKFYmwiNcgXAEeGTf0wq8bc99V1EljVfUT11md/PEjheeKUgB+KUYdQag1D1gCMAy8P4nUGUKOwaiWbQpmAA06lJWY1atiDtjdbi9SogDsdKr4QTEdTAj0uPvgNxTPvo08hYKNlA2Hmx+mIuUzTaTz/ejb3MEs3kIAwH0JlKXeZag4+IUkPr4BIwlcOz5TidAsYBZqd9wHVgq3NvGVtHLlg/2a4wFo5fWYSpQpMCbaSyDfy5HpHrit+13EIzDOphlql1jkQ2oH1sMB2/S/S7vPho8NSgh9SpdT9h88KYEUUhiCSxtFvFAF/Q7Rvho/S3xWlWrotOp3jUjWV4EKupxpQGPFGk38/PCtUtRp8pSf/cSQfrgBVU+I3nzwy9iaYLsT+ASPLVIJ9QPvhXJwd7J5wLUqA/iT2sQb4Bi4mxclUlpaJgR7c5wD4wysxOgrFhERgpm3bXLMsAEwpWNreECZPU4AVyDfrfn/ALn54Dnlae5Owtc8z/X1xpcSHGkBJvz9/wCWI2vAMnZ6WoVQX0gMtp6gzb/CL+3PHBwrExcAch9bDHPgcFK0kADQTN5jVFpvvPyx4ztcnyXkB9zEYCGrXbEevYgjGCrBMXxxzFTAes2Z+eIeOj1Zj0x5GAmcOA5i8+cYur9GVYNlGWbpUMjkNQBEesH3nFMZawG/++H39FnE9GaajNqqW/ip3H/TrwD52pbTl6tTUVWmjPbmVUlQfKYtgN2a7RVa9HUqtY6W8KkTpUmPELX6Ym9vs7RTKVUq1VQ1EZUDG7GLADfCL2M7eZfJ5fuqlKoz6yxKxFwB18sAudtuAdxm2oUgzFaSM6/EQe7VqhMCwE+wjAbLcKrVKD1kps1Kn8dQDwifPnfpi/ONcPy9IValUqoa9R2NzFgXbdrRbnYDkMIR4w/EapyuXFU02UTqqd2iqsQdABECBA3J9zgEbh1HWw6Lc+kbfPEbPp4mm3l77f10xc2X7EihTVcrTSpV1APVrMREXJAG17eHYTece8h+jjLUiamYfvWIMqEUUxeTpWC3Lrz88BSOTy5MuVOkAmYIG8bjpf5Ym5bhFQlxpBKgwisrMSADyJgAXJ9Bi3OFdmMq4JbVWCEqgbwpaLhFgbdZ35Y6ZnsrlnASnRp00Mlu7UKzR+EMFJW/PffAVlmMmy0ihiAE8xOkyLb+s4GcI4BWzVQ0qSgmDJLBVW03J8uWLx4P2NytCmUFFWLkFtf7S42EtsBJ6eeCVfgFEqw0gBlZDoAXwtZlEARPXfAVN2j7M1/1hKNECs9RdSmmZCCYJqEgaBM3/un0wf7d58ZXJ5fIZd9Q7rS73MqLWO0OdXWACMNQ7N0lV0bWyuxZkWoyBj/eKkMw3J1Ei5OFDiOTyeYcUctSqP3aaA1I/sqa6i16jnS3iZttXQYCujO2w54ubsnxNU4MlVAWNKnUMc9SM+oH6n0vgDw39GYkmrWZr/CgC+xYzPsBhiyPB0oUnpoW7sA65dtAB3FjJJBvG9pO0BROdqljJ3Jk+pMk/PG6Lwqno0/IjFmcT4BlGGkZdVHIgOp9QEIt/EcIXGKGWQ6aTuYP4YcfOw+TNgNcbcA+HmSZ9Yj749ZOWp6i3MiFJhY6pESd79cDsw47umAZPiJ5cwFH/ST74L8PpRlk2lmcjbaY/wC04B37GrmczltJVO5oPCVWYoQJDOkBWDoJ8omAbYB9rcsFqaadVK5aZNP/AJd9nBgrPUi+G3s5nalLJ08vl6LvUuXcXpeJiSwcwrGDyJEiJOMznZnvVJ7vxu0nVWjyAIRG5X33Ji2Ap+qhDaQJaYAF5PIDrP54PcUytLUtMV9BVQv7RGC+BQCCy6iNreH5YMtws5HMd4zJ3gWECy4BYETqcDxxMAcpaQBgRxThVas2oJa/iZe7kciNRvNzblHXAK5OJ3BXIrLHMMD6aT/LHmvw+ou6NHUeIfNZGDXZbKKGFYjU+vTRUglSfxOVF3C3hRALCCcAUp03em2nUVCzYkgeo+exwGyOXNSoOYvAvy5+QnFiihmMxTFN2NOmECywVqjEG7sijQnzMWxmW4JlKOzVHYDTey3OwiCTvecBXndXY/uzJOIq0YUGMWuvZzLw00kVLSSzNM++/vAxzzHZGi6z3C0qciGNRwR7at/LngK74a0d4DHiTfnYjboTJviPmqxPv/Xytiyct+j2koNZqtQUwrHQAA7ALMqSTHLcEn64RO0/ChSqFU1ML2cAMIOxANzgAUicc6tsdMrTliOgj643maeneIAwEXVNsYzYI8M7N5nMXo0KjLvrjSnrraF+Rwwf/TjMqneVWpAi4pqxZ2/uzAUE+pwCxU1ixm3kfyxZP6N+zJpumbzMKShagmq5BHiqN0ABsD+9flgFQ7DZl1WQisz6iS10G0GxDW5A4c+0HD3zFEUaLgVO7Wk7hYVVUguEAsCxAtNguAVf0p9paeYHdUiGWm4LODaYIAXrzk+QwCrdjK4FM66cvTVyGJUqWE6SINxgq3ZgZYOAwzR8LGgiEksh8HiGwEmRzEjEzgSZ6sjtVpMX7wiXptOwPlYTA9MBF7d9oWrFaOrwKxY+ZEqs9YEn38hjr2B4gKJeAJZudtgIH1Pzwl5up4jO/P15+m2C2VpLQyv6zU1a6lQLl1BgRTINWq3VZ8AHWTywF1cL4wmhBqBlVk+ZkuT0uVHtgf2g7RxqRTHhNx6kQfImBiq+H8ccQysQJIifIFR9Ppjznc+zGodUFRKg8wWkqP8A3A+gOAbOHdpAljyM2JG97nlhm7O8dGYqHTPgCqbyDJPi/r64pLMZo6jDGBYcuWGLsJ2hGXrjvDCVBDMeUfDPlP3wF2V+JU6ZIZwIWYkSBvOPYzivBBtb67e3n54rPt/xc0StBQAzKtSu0TLFQKaTyCqASBuTON5Ljx7o1VZBTZGCL4i8pKkMdgS0b7zywB7tlxQ1DTy9JrVYNQ89BMJT6gOZJ8gBzwU4ZQSjSimAICx0k7H1AIP+IDliu8txFnrNUMyGWFiD4QNIP0wez3G1WmoBPiKQeUd1t9MA9UKmhCTcEzBEGAIiPNrD1wMz1YXBaYu3IEm43sQLfTFecI7QA19VZjBqqBBMeFWs0EeEapj06YYavFv2TeJW1VWMhpOnlPUARfyPXALvb3i5H7BSQzDVWYbhSfCg6TufKBscKzZZQmwjkft6emO/GM53mar1THiqsoG8BTpX6AYiZ3MeBVB2ERzEflGAjcL4U1eqtJLuzRfZRuWJ6ASfbzxdPZrs/Sy1Naa3InxMJJPM+QJ2At9SUf8ARggVqtQ3LlaYJG0EM5/6qeLHpZpZEC0kWIkBTAm8efzwBJVUA9Ik8zM7n8sc3QWiJN/bz53/AJ455iuJMNM7Rt8+cDEYZweJpvyv5YDnmk0+ECW5e83v74WOJZEbkiY1EnYDrvAFsHHzEAsx6jfoJYz629sJHbDieqmKIMFyWqfwrso8iRHop64DlwY/rNZhTtRp/HVIu8myKCIUHrvEm0jD3k8kFMhRJsNIifKeQGF/srkhTy6KN2AqH+J40yfIaPlhxpRTkmPDYHzP8zgJKUAAY32J3md4HTEAcEY31TeADJnEls94TED4d+rTF/UYlUKgLBFuB/R/rzwHlcmVALRCkRbf0G0ch88RgrVCXqGVmEQEhd9/63wQztYNUCjYf7k/Ye+OWcrBoVdhzH1+4HzwCzx/NtTosXqqGquFNQqyqBVrlnImR4aaIJB5YSO0nFP1iuz0TAGsao31VXbwz+GGF+cYJdpswc1VdgGOWonQpA8JbYsTtM2Hl64EPS2AHOPnzwGuC9na+ZeEaRzLC08hYSTzxZ3ZzsPlsuFdlFapzqPcT/dWdKgbTv54l9kMgtGgosCwn25n+uuDWZpgwPwjkDsPTAecxUnwqJG0j8scDlBF7kczv7Y60wRN7ch0jGqrSAZtzGAgZijO5hRsBz/0wPzGXLmCdNMbheflOCVVtRibc8RqzTtYR/pgA+bq6QVpxTQC5i5jeSfvOK/zfaSirsE7xxPxAwD6Sb+uPf6QeOanOWptKr/aEbMR+H0HPz9MJgOAZ+0/ClWoEpDxsdIF7sWgTPtgt2so0O8ejBKZOitGnpciSgOskebEnrjxwUh8yK77UP2pnqo8A+enAHPrUIMmSxOo8zJ5/P64CTluzDVMuKtKshZhPcmxjUR8Wo353AxCr5PM0Tqq0qqwsElSRBsJIkR94x24fxCpTAAAIiI6xcenP2wf/XBWpVNRM93TU3kH4uXywCl+pa6dWup0ojKIO5LfhBiLY5cIyYr16VEmBUdVY9AT4j7LJ9sEXQjJso2FXUfOZX/tGIvBDo72rzSm2n+JhAP1GA7doOPvmMzVqmCGdoH93V4B7KAJxGy3FtKlY8N4G8T/AEcC9sbOAMUOKkuwkgVDeDEnr5Y3mswxIpTqcEBYMyR8I+RKn+EYCacGOG5cqpZmu4CrtI1i7TvOn74DxnXNNkEhlkP4fbV9v6nBB+Mk6rklrk8yefpgNmA8tsRO1rDYAT02tiKwYbgj1BH3wBNIqVCP3mn5kSbH1+eOS1lV4YeE7Ha209cQVqXnBnhPCa2bY6KZImC8WBjrPp6TgCnZziQpU9MG1Qtbnanp9Np35YYs7x8pSDEDSHNubKZF/wDEb+hwjcRyhotpWotQlb6Q3hMeL+IAE+IHl8+tHNF6RUmSpLgCbhgdS+dz9sA28K43YRc85bofpYgx5eeJ9fiI7jVO7bk7eMj6fniv+G57QxE6QyETyBsQT5b/ADxLpcQLUiuqQG+HpJmfrgGWvxY6Alrqv1N8KfE87rd3EWAQTB+EDlsbzj1nc4WCExYBfdT/ACxBq1Ae882kfL/cYCyOz2dOkaovUVbjkLAAdMT6/Gl7g6oDO20zEEST5bYROE8XHcEajKaWj+AgyPM+Ix0XEzP5+mEqU31FwxZGUTKVAtmJmCCGMH2OAaaPFp0Cbkr76ST/AF64l8L44dRm+5Pl5/PFe8PJWqgL+EsLm+50z5rPP64I8M4tBcCzXAM23JO/WPtgLDynFRdgNwFt6SSf65Yhcc4stOjVqAkMqFUHmbL9ZOF7L8VUUiQQG1C/sJ5bTgbx3iIaiF2loI8wWt9J98AV4HNPI10mfCSR01KkGD5D6YA5Oo1Wo2iJRfhLQxJ6Dn7XvicufZFdBZXFzB8rX9Tt5YX+DOf1ggb61+pF/rgLt4e7GqygQqFaYPkqyfuLeWJqVQ1Romwv+VvQYQuzvH8yzt3kBZrCYi6ARMG9h9MGMpx8I1SVJadMzsZgLpPI3wDHUqRPQCJ6SfpjgtU7SD5jzwJ4txA92GB06tRN94G1uWI2b4jpVfFspG/TAGnqAKdIgn+e+APabioy2VqVAZaIX+JrL7CZxKGcCppILArBI5Tzwg9v+Kd6KVNbSxY36AAff6YBRpUSynmTJJMknmeXzJxvL5dCJZr9BFvr/U4s7IUo4DmG60qvID8TLy9L4qd2vawwF68Z7DGjl3GVDvqKlwSC8LOwX4ptYDkcV9XypmCCsHxLEQfMHY+UY+idcwbi/wC7fEXivDaWYptSqLM3mBqBGzDzGAoajTpspFSmoIO4BAA3OwmJ07Tvtjuey1VlmnEE7FvDbo4kEibgxE3xaVLsjTpFmKhwTImwEnmMTcnoBhAAJvpAg/zvgKPfhbrSq0mgMqrI5TLH5RHzxEzfC2p5VQRBdjNjMLtPLkMW9xequtXCeJXVpIkEAwZETFxIvsca43lVZSK9OTaO7uT10hQWHyPnGAoWrkTyGPVPhxO4Mdfti4uF5PhwYioYY27uuyrBN9+vTUcSONdhkcassFYN+DUFAHUHVJ9Z+eApXLZAs6pyYiZHK2q/UCcSc3XldUGO8MRtEWj029sM+e4XUy2patNlqEECxVTvsTvaBMnmbbYHplVCgELtqJM9NoCks029J6YBbrUpgxEjV1tMAyNtucY2tRgQVNxEbXjy2PLBA8OGuNQUk/CTBFt/S3Tpghk+zVIgB6jioSdOlTcxsbdSPESJta+ACB4J1qjT1UWncyNsFsjnFpABNY1BiwR7CLiFYNuAOm2BDZdgoadxz2PoeYOMoZgrq1IWBVlmT+IQN+gNhgC9DLU+8Wolc6pkqxamTB+EtT1GLbwBvcYiZvK13qtWp0FAkkikQ6jlJVCWAM7kXxGaugDRuNJAYcx8S3tuT8sby1M1GpgbltNrRAF7c4O/lgC9DJIvDqrVEUOxlSV8SkMIg7iwiOes9MK9OrG/vht7XOQq0x8IN+fwjf56zPlhTzVEBiJ/EdrDcjmSeh98B078aWB1TAKkdZvIPIifeMcEqb35c5v/AK+uNUqcmCyrYmWmDAJiwNzsOW1xjnoJ5fLAd8pXKNIuLyORBEEH2wUOdDqIMNYA7GVNiY3JUkX5jfAS+C3ZXL95mqYPwqS7eiCfvGA69ocr+rZgIjGUVSb7Nuw3sJ5Y6cJ4ine+IAK4KkeswSY5dYwHzWZNV2dviclj73xwkjbAGcvmAEqKzeKfCevLkbYkVeIh0A56wZ/rlfngElS98dS0TGxwDjWOpBYSdJm9lax9pCk+mFupme7ruy9eRkSP9cEeGV9SE6tJUGPJuameTT6TPXArimVKb2Nyfc4BjyfE9FYuQTTLy7TIAqLCmJkRJ5chgpluMK9XMw40lg4IIIlDI+/LCBl81AZTMMun0vKH2Ij3OCNDJVs7XXuE11KgnSCBGiAxJMDz9DgHvtTnAEpNBVbCPIj/AEOIXGeLqxEsbq0WiY2t1gYUsznyyANMiRCsSAVP7pMC07c8Q8znmYCTsOQj1wFg/wDjOsldtSjr1scJnFM1NanI+Ebdb4hvxFjoabqI9umPGZrz3bCJuInaDacBZuT4nSPA61NqlIVWSqopmoNZJqMQNJM7GwGKmYkHBIr4dUG7TqDDTbf5eWI1XLHUdPiE7xgPpPh3BcyjOyEUjI3bwNAj4BbDHRWrPjKEeQM+nTfCq/byGIOX3jT+2BksbCO78PPfpiBmP0iQ3/DhTH4q5A9JCwOdzG2AsIeZxwfLLuAAb7QJ9cJOV/SLT0zUpMp1AELUkiTYgMBIi8yOWGvg/GaOZQvRbVFmBsVPQjlgBlbgT69RCssaYnZQrSL7kk8vLA3tGf2dxBRdRkbXFx09cNxrRvI9Z/IYHcZ4VSzKaXHhPMSDG/xAbetsBUb5zXSIIWqgH/M8TCOXeAipEhhGoC4643keIPQJShWehYFVvVpmbr+ElT4TureuGDivYipSH/lfFTKFWLVF30xIMbHzgAzsIwsZ7IVaSCm9Miqy6h4hsthDLMzJETzwDPle0WZqJOYNKoiyf2aBgbW1EEhZuIZVJ5HrEfP5Wqo/ZU6WqVDgvSAAB3dZUkm0QN5thXpK2ospYEkIpSQV1BlBDC4kjfcY618yR4npJUZn8DkEPMwGbTAcxfxqxlTgGZMpw4xqSmNTKQC5BYAxqkmSZkSpvz5YMcO7MUXRtFJqBt4+8esGCggfEwM33mbCdhhJp5NKpFPLqHqrSNd2rAMQCAQgVLMQesEhQdMGzXw7iw0jUpVr6gPEkQJBaxW1xKnTt1wC9xjsytA1FqhGK6WUqCqQ/hBIYyWkSVAYXE8pX6XCUYHR8Z/ACCdWoBgogRAkiRMHbbFz5etTqhSPFTEHSyoQOViQAtvQweeOXF+EUaqVDQo5fvty7U1d1ax2AkmJvO554ClKnDG0srBdJ+EkCQRuZIkzEfPHLhfDe6dnOoFQY85sDHOxn2w21OCVKZUANTdiNTOG0nr4NN58oiPPEPN0DJUqGvpim52JIB1NF5ImwwClxOvV7xiRIkxIIMQR9idx1wGNXxT0Ngb7cvTDpxLKVNTFQWBUtsfhAm5a9hiBW4HKh20qGjSSRFzFzO5EnyjzwC2ij52/ljqqeQtP1tifm+DBWIDAwYttY7TiFVyjr198BLpRpqAiSqkgHl6TzgRg5wbLKlLMVlUA91oESIsA3O5JvMYWW1LIKm4vBPQifrhsLhOHj8PeMPX4r/l8sACz/AkUKabMZYLDFQQdLE3sCPD0G+IGc4S9MKZUysmLRva++24wxcVqBkUqJ0FWaNo0Pz5/Fy6YgZ83K8oY9IIVpjy/064ACMu5uEYxuQpI+YxpljcR64Z+z1Tuq5pklSxVk6SRYH1nf+752KZ3NsBqqJRY3/ZuJJuI0wNRsdvLbAI+XrlSYvIgjr64k1MypQDxSNgb/ng6mRy1YErSZSWI8L2WGMgKQNUKQdwZnkMQszwFNFWpTrqQjQFKxIvLai2kX/DJJwABje2H/sTmP1bI53PmO9IGXpT1YSx63OkW/dwl18kRACOSbiCHB/8AbMfPB3tETRy9HKWBUB3E3kyYj+Jm9owC9TrAMSAACIi5An1M/PHMRsTHtjwcecB7nHpapBUjddvYzjmMZOAmHME6uYa5B2nc25e2NNUHMRPTbHCg0G+2J2WUgeFrT+6D98A9cRrRVIiS1iJ1c99MWJt88DhmTq0kDYkqpj33g8tt4GCvFeFVKdNarCKbtCsGUgxflsbGxHLC3nFOkLGoA/FvPz5e2A7ZnNWZfi2JMQQfO0bmN+mC3B+09TLuGolV/CWaW1TzZJN4EW2674WqzygHMA6msZnrA2iOuONSoZv8WxJvBgRvN8BbHB/0i1q1QJWWlTVlgFW0MJi41sY9lJtEYLJx5QZ7/vEC6iO8WqRHUJfTaZ0rHMYpVszqYMw0mAR4iRIgX1mYseZjbbHXKZnQZgah1GoehEwVP5YD6Cy/aCnU0ixDLIC72PiOn4rR5Xx3r5HL1Y1QbyATI8QiRO2+4jFHcL4tUpFVMMuqdLM2gyLfDcbm4MXuLYsDs1xbvaTMSKJDCFYakMwBbQD/AIpNxgCfFexCg6qDaIUAK3iXcxB3EE+eEXiHAquXpKKqw47wqDc2MroYGCbiRNpxbmR4grwFZGPNQbgDmswSMceKcLp5mm1N9QIgaoGtb7q24PmMBVfZahFatUBKKURAbzK0oYiIIOxt5RhxHd1aWqoveQoOq4bl+IHVuJ8U8rTjKXYejT1rTzFRSWLE1ArgzE2BBtESegN8DeMcPr5YgQGpnUdS89oYgEkATFxG9+oeaWcoqw01WpM9xqAIgEizqNzAmQIi/XBPLZUKNRpkkfCyaRJn99bCLeeFWjmlJCkzuCYFpMeGesnBzg9SsdZUmWILMbgm4bmQAOQ6zgGXK1asfHUBFwGqBgb7Sym0fngBUydOtms1+sCjApoFPiAU+xDFoiSMS+KOwptB0t3bmR1i3h2M4X6OeoBkqZcJXqE6WSs6o5Yc1VhBUzYicBMXszSEVKdTWNqigq4KkNYeFpEx4WB23JjHP/8AwK5k02qV2SP+WtBUgXgC9rWMj2GMzvHYUpUybUTay1SrT/CVjfkRiaMuxQPlSKICnWvhWqDpEeO0jaZv54CNxH9HlSmAcs9J4YtoqJpF1AtDcrnlFr4rXMB6b1FcamUcoIBmJ1A2UXMz0xcPZ7jLinUXM1NRCjSzKHQhlgamTe+4N4wuUuwpam1SlXDzypUpvN9QdwYAJtPPyuCfS4GzNoKTCksVIK2XV4WB0kAFZEzjv2noStKnHhUSemD2R4LWoOVdWhlOoENFjaIWF+ogYjca4exrS/7JNPhZ1PdkgAwxtyPIkgx7AjLlymrSLHe2I9Si2qQseQ2w5LlAAKmjWtgYIDXG4FyFmY9L4iNkx67xt+WAVamYbUGggrF5vaw5Y7ZvPCrV1sd43nwiNh5b/wBHBLOcPLTH2wNq8OO0GcB2y+ZgyAIWoWBA5kNBMeUQPLGqlVlUwQFJBjpaJHS08sRVyzDacdak7ET5j+WAn9mZbN0z4hoUksCZOkRdt4mLeuOXEuMaqrvpRpLfGoYQeRkTy64mcDqCnQzFXqCinyiT9SMLLGx6nngPVRBPiWJJ+E2F/OfL5481cqsAq8zaCpEHpMkHle2+MpNcTcT98dajEQehkT/LARkybmdKkx0uem2++OWg87eWJjVbCJBH2nHdWDNJEn5z6jADQMdhhm4ZQoXNWirT6gi0Wg2vfGJ2fBkrl82wmxVLH0lMAz1v+Z/EfywFqf2a+3541jMAMbY+v5Yit8I/iP2GMxmA5Ddf654lP8FP0b/McZjMAQobUv4T/mOLHynxJ/X4RjMZgDvYz+2P8B+4w25rdvbGsZgOH4m9Fxvj39ifb7jGYzAVXxr/AIkf1+AYdOGf2K+h/wDkbGYzACuK/wBm/wDAfzxUnEtz/XTGYzAXpQ/s8n/X4cJPav8A4mp6t/mxmMwDd2V/sF9R/lxA4l/xn+JMbxmAce0v/CVPT+WKz7Y/2H/7S/8AwnGYzABOF/2Ff0p/58SuD7f4T/lGMxmAE1/ho/8Ap/8A9mxwzHx4zGYAafzOOVb4h/CftjMZgJI/+3t7/dcKeMxmA7Zb4vcY8vtjMZgN5b8X8J/LEyjuvp/3YzGYBt7Jf29P/wBRfti98zuPTGsZgP/Z">
            <a:hlinkClick r:id="rId2"/>
          </p:cNvPr>
          <p:cNvSpPr>
            <a:spLocks noChangeAspect="1" noChangeArrowheads="1"/>
          </p:cNvSpPr>
          <p:nvPr/>
        </p:nvSpPr>
        <p:spPr bwMode="auto">
          <a:xfrm>
            <a:off x="53975" y="-1309688"/>
            <a:ext cx="4381500" cy="27336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458" name="Picture 2" descr="http://connecticuthistory.org/wp-content/uploads/2011/09/TemperanceConvention-e1316806174207-631x1024.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6332" y="1196902"/>
            <a:ext cx="3732068" cy="5442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696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28600"/>
            <a:ext cx="9144000" cy="923330"/>
          </a:xfrm>
          <a:prstGeom prst="rect">
            <a:avLst/>
          </a:prstGeom>
          <a:noFill/>
        </p:spPr>
        <p:txBody>
          <a:bodyPr wrap="square" rtlCol="0">
            <a:spAutoFit/>
          </a:bodyPr>
          <a:lstStyle/>
          <a:p>
            <a:pPr algn="ctr"/>
            <a:r>
              <a:rPr lang="en-US" sz="5400" b="1" dirty="0" smtClean="0">
                <a:solidFill>
                  <a:srgbClr val="FFFF00"/>
                </a:solidFill>
              </a:rPr>
              <a:t>Prison Reform</a:t>
            </a:r>
            <a:endParaRPr lang="en-US" sz="5400" b="1" dirty="0">
              <a:solidFill>
                <a:srgbClr val="FFFF00"/>
              </a:solidFill>
            </a:endParaRPr>
          </a:p>
        </p:txBody>
      </p:sp>
      <p:sp>
        <p:nvSpPr>
          <p:cNvPr id="4" name="AutoShape 2" descr="data:image/jpeg;base64,/9j/4AAQSkZJRgABAQAAAQABAAD/2wCEAAkGBxQTEhUUExQUFhUXFxgYGBgYGBQaFxcXFxcXFxcVGBgYHCggGBolHBQXITEhJSkrLi4uFx8zODMsNygtLisBCgoKBQUFDgUFDisZExkrKysrKysrKysrKysrKysrKysrKysrKysrKysrKysrKysrKysrKysrKysrKysrKysrK//AABEIAOAA4QMBIgACEQEDEQH/xAAcAAAABwEBAAAAAAAAAAAAAAAAAQIDBAUGBwj/xAA6EAABAwIEBAQEBQQCAQUAAAABAAIRAyEEEjFBBQZRYRMicYEHkaGxFDJC0fBSYsHhI/GSFRYzNIL/xAAUAQEAAAAAAAAAAAAAAAAAAAAA/8QAFBEBAAAAAAAAAAAAAAAAAAAAAP/aAAwDAQACEQMRAD8A2RSWgJeWeybdKAPog2PWU4QjElB5hAAEkovG7KLiq8AyD7IE18T1/wC1XY3ECCS8NAEkkwB+6r+NcdpUgc5iBIlcq4xxipiqhAcQ0mwJAF9yg2PE+LOqvyYWk1+k1HOIE9kr/wBv4vLJa2Ynyume07FZyrybimYbx80NiQ0Egx1tbdP8K4xj8SzwqbvK38zzfKAgfq8NxLJJpu6zt7I+HNc9xF7Rodbd903hON4g1hRbVNVv5SS0ROlummvZa6lgzSNo9xJBjUIGcHgToTpfU27Eqyp0KR8peARfX5oxh3PBk+zbX7qsr8If5iHgHe+g++wQXJ4dSIltUT3M/SU3VovpwCx1RpnM5h/LHVqx2Nc+mbmROonKToJhGOazScDmdMydenyQa2rjAbUagNvMCQHBMYfHVGyHgwNFQ4mk3FMNfDuy1wZc2bO7BuxUzlLjv4h3g1mQ9st3tFhrreUGuwFebm0hWQrB1h81QY3COowW/l36hPYXHg7iUFqWa390GWUV1X+5KqEndBIrV7Hr6pFN1hf+FR3tvMyfVOUxYE6IHs9yAjc9JaU24SUCnnooNZ5OuylF0WUatvCCFmd2RpeQ9ESDVBJEQlu0TbBCBQPRN13JYt0UfEukII7611S8SxbgDeVJrFzSZJuqLmR2WkXT8t0HPeYaNSo9z3utcCSdOqpcNWyPa43hwPYwZhSuJcTdVJBsJ+yr2idEGs45zlXxYbRYS1pgFojzaWtsrfizGcPwTaId/wA9US4NNwDe/S0LL8PwT6VM4htWmC0wGk+YnsFUYvEvqvL3ulztSg1nKlelRZ4kg1J3N/Ra6hzEwtzH80zrOh2n2XInP6FONxL4iTEzv80HYaPMrRAk9zYg9gFc0sSKgkES422/2uF0Mc7Nckjp3/7XQuBcWNNoLtSLyNBtfYoNFj+Dh5gCZOggQOpWV47ydYlhkgb6nt2C0GE5gFgTABNz+6s248GQSLnXrbRByfhlSrhaocWOsdDMe3Xr7LbcY4NVqZcbhRBaBnAtmF/N7Sr+lg6davlLBcARaw6np0W8wOGbSYGNEAbWHyhBhaPGhWo6tLo8wcAD3g7rOs4oGPnVp06g9CtvzVyg2oxzqEsqQYA/K4xv09Vxt+LqUa3h4hpBEZmG2k3B021QdMwXEA+BaTf27qyq1RG1liOH1/MCCCIsR0Nx91osM6QAbu/wgsaMONyJUmdoUVgDdNdj2Uo1N51QLaOqQ4poyLSgSfVAh7plMEgWA9UuqToB81BmLSSUEnxAiUWW9fqgg2SSSB6o3mExlvJKBWqiVnwblS3vCrMQ7VBFxroM6hZbmImpTc1t9/4Fe42v5TBPoqLEQfyzNgf8oOf8vYFlbEsp1XZad8xkCwF4J6q15rpYZpLMI0lo3uTb2VRx/BGhWIFgbi866+im8vcWZQpVy6C+o3KJvAA2+cIM64IkZRBACECfdG4EIigewz4cPVWjuLnMdY7zNtNFTB3ZHUbBj00+aDQ0eLifM4gGNNfefZWFTmNzAGgh5HXv0+ixxK13w15fOLxbAZ8NpzPtsOqDqPwz4LUZS/EYifEqCAD+lmo+a27Hftbf1QGHDYaJygAADsE9TbqO/wD2gbdpJ+qzfN/J1PH0zIyVQPI8RM7ZuoWpOnoia2yDzzgsLUw7nUaoLXscRfpNiOxWnwdZxAEn2/wr74ncKFq7RBsHdTrBWV4RVBAO4QaOicsTJ0Uoukxp3UDD1T+Yx1KcfWJBjSdUFgHTAme6XTaYuotERrp6qTmFhdAiq3odFBxLJN/+1YARsotYT7fdBF//ACEEqHIINcQmMyfL7WUWu60dUDOJrhQ6xkaIYx4g33ULEVpEt6/NBExMRA1CrawIExaVZVN5GqqsVIJvYzaNEGO5ycHPa72M6z0WZcdOi2XHMEXMkWIv6rLuwToBix3QQyhKerUoTSAkZCKECEAJQQRtQKY1ei/hdy9+GwTSRFSr53HsR5R8lwrlThwr4qhSIkOqNB9Jv9AV6YxGOZTGXQAfQdEEuo6NTCcNYC65nzR8R6NEkUyHvBu2bWIImNFVcB+KtSpUyVaNPKf1MJke26DsHii/pKJxUXDV8zA4bxr/ACyy3PnN7MGyB5qpAOWYAE6k7ILzmbCirh6jTH5TG94JHouQcMcGuIN/ZaLlfnKpiXAOq0AMplsGZuYknoNVm6+Ja+s8tmC8+mp+iDU4YtDLzNuqkUmbx8lR4fHgAaR/NFaYXFA676ILV9IQhn2TdGtIjcWJSKjzPugfzDRMvFkGVJCAjcoCk9EEM/dBBoarTFioVaQpVd2yhVKgA6oKyu6QZtdQ6xuSLdFOxAPVVePJmCSAPr6IEYmsREEdVH4nYR/DKXhwI11O90qpTGpF0FbUw/l9rg7LF8Ucab8o7/dbupIvePZZLmXCGzxdBmiZN1074c8t4X8L+KxLPEc9xaxpEgAGAQ3qSFzFy7H8MMW12CaDE06jhHQE2P1QUHxB4FhcviYZoY8fnpgRbrHVc3cup/EzH0qNRuQTVePMRoGyucYzCOHmynKbix36oIWyACX6K45b5cq4ysKVJpvdzv0tA1JKDQ/CbgtSrivGAOSkJJ6uIMC+63/GuICrUdh2Z6jzIyU4zEbgvmGa6lajlrlylhcMKLBpOZ2he7RzjHVWVHh9KldrGtvq0Xg6ydUHnHmk1vFNA4ZjMpgNY0l1hu/9R7pngvB8QHU6wpPLAYJgxbUHp0XpV+FYX5i1hdsS0THSSo2LoRZrQAZkQBPsLIE8MJ8NsjUA6bwuV8zUnOxFbE1KJqinLW5mnw2wC0DL+t0newldewjoEC5ITOJphzS2BBtBAIN9wg4RR4nWdSfWfhqdMDytqU2ZBJN2m5mxMKu4fWI912vnDhIq4KqwNaCG5hlAAlt9lxOgIsgvsHUzaW9VbYZ9u8qgwVWd4VxhTP7IL3BVzadSbwpdQzbuqvAPIMeqkmqTvcToglBzW2O+qBqC5+m6Yyyye8ymw0gmTZAr8R/agjQQXuJf1VZisWMsm3ZSOIVhoqfE1ZiW2GiBWIxLBff3VZjHkzvO46JcguzbaXUepiZdN/lYIDZUcGifQTrdD8QYE+nok16oIBm8pjE1b6jqgRWxJ6+6iYupmblIt+6VXqieoKiYmoUGV4hQyO7FaL4e8Z8DEhjv/jq+UibB36XJniNIVB0/l1WDhxjMHQRcdQdkHS+dOWm13eK0EuDcrhJMdHAdFneG1WvApPzNqMGVzSNRa4/2tvyLzIzFU2sqQMQ0Q6bZo/UOvopPOeBYKZrQA9o1ESRpHogwWF4LSDzDAYvp99vZdM5QoNos8rQwO2Ai/fusPgKecW/VFs3Q/dazgzajWzE3Iuemh+iDc0XDcGO6cb3VRgsU4/Y7j2PupzKpm4/7QSMpP7qNiAIvb5fNP+IO6pOI46mKjGPdlFyCSQDESJ63QT6LxIEQU68dvks+7mjBh2Q16WaYy5gSSrqlj2PaCx7Xeh1QM8UJ8J4F5afllNl57NXzu9dPddz53xwo4So6YOUgdST5QPmVwtjJMoJ2HBsVa0Hnoq2ibDoprK1u8b6ILmk/8vqn7i47/NQGPloiD/hP4aqTA9evzQW2HxMiCITlVwhRGvIsb9P3Ts5gSB8/qgL+bIJH4fsEEFm+52mN1TYmv+3t1U+oCc19+uyo8U4a/wAsgS86kGw2/wApNV8tEEbqDWcOtvVNmuUC6T5nNpP8CKvVBnoPmoNbE3Auo1aqb3/dBJc+Bc2TGNrzoLBRxW219U3WcTM2QKqVYIhRqxgykvMbkpqu+blAk1nMcH03lrheRYztor53NeJxFLwazs1rGwJ9eqzNQ6omVYcNRfVBteCYqAJIkRNxE2IW95fxzakgPl0RBBHltoRquSYavAcIjS14N9bLScv8SLCJMdRrtoY9UHYKbfLYj1uemvRS2sOUEk/5VFwzFNc1pB/Nba/Q6rQB1uw/YoA0RvrKyHxD4B+MbTa15Y5pc4EE6GxCueO8eZh2zkqPJ2Y0uPssbjPiXQ/KcPibzmGUAj0koMVW5Ny1KIzFxe9oM/3Eb69V2/hHL1DD08lJveSSZPuucYPn/DVKgDsPVzNu1uUFxOwAH37roPCOZGV3Bnh1qT8s5ajHN66HRyDMfFKuW4djY1eR8lzHDgdLrefF2v56NMEQAXR3O6w2HKCTQcQYGhKfm8RbsmQUthvZBLpuM20BVrQeZDp7Qq1jraQp+HcABqZQWRda5i3ul0RGhJ6SqzNrPTvZTKdSQLoJHiHoESZjuUEAx9cQ7eQsviK+wspuMrG6p6wnRAvxJFrQkueSIEqPm7pv8URYIH3iLnZRKxvdCo/uotauT7ICNQAykGreURcE09yBb3hNGoiJTdV1kCHOukvYYnb6Is2nVXNfg5ZhBVdOZ5t0HRvrughULRvYe8KywlW5B32JMwYlVuGJy+m+0Hqnn1IIPpaIGn20Qbjl3mDLLehkaeWJG+91vuB8dFU2/cXH2XEaVYtfmgXAOhjzSZ+ivOD8YfSP5rgGx0gBB2j8Q0NJdcamL+yyfGuONw7vEDM0/wBsiBpf5/NDgXHqbzEiIn/S2FCpTeIhhBGtnW79kGV5b50o4isGNwzhUIHna0RGk6WC3eJe0NzONgL+kXTODbTb+VrWzGghcz+KXN7wThaRhv63Dedh0QZ7nXi7cRiXPa4ZRDR6NEf4VQO3RVbQptN5j+aIJ/imNrp5nyUGjVlSmGRogmtfaNVKpvmIsFCYIvMp2g+6CY58u6dU9TN+1tUxSN5IvqnQ4k20/ZBPzD+SiUXx3dUaCs4kRCpMRWgWT+Nrk6aKuqydCEBV6g1TIqj2TbwTZNgIFVnXKZcYslOBmUkoCckSlPISCUBOKaeZSnuSB7oA1um19dh3XXOMcKL+EOi76dz6NjT2XKcNTl7QJ1H3Xo7htJvnpES2owGOoc3KUHn/AAYOSInoRv8AyEukwuHmBJtaNhpP+lZYrhJw+Jq0HTDHHLEflddpv6wpuFwbrxHXrFtfRBU1aRgOAHedIAvAHqUxiMU0OmSHHXpBWgxGHlgnUfvB+yoeJcOME36n/KCI3iJBPnf2iP8AOyvOA8UxDyKYrvaSYAGx2sNlnPwTrGxk/wAldE+HnKhdUFZ8QDpBn1CDovLvBqlEf8tZ1Qke37qj+I3Kwq0XVqbR4rQC6P1NGvutxsB/PZM8Qe1lJ7nAloa6R1ABQebA0zClMb/hTOKYJjQKzSPCqEkdRfQpDqAbBaZBvpceqA6GsbKULdAo7QBvdODa6CQxs3+yk0hdR2PFoKk0Tr/CgktY6x1UrD1YiwGpKYpDQTbbVPVSc20IHfFZ1CCf8Md0EGKxl5Oirqj+ilYiuLXlVtapdAguKSHWRFyQXGUDspuUnMkkoA4pD3IFybN0AKNp9P2RAI2lBfcqYI1aroAkNJA31uR3C7Fg8RFChXl00zlfO7TYrjvJvFPw+KpvMZScrpjR32C7nhsEAKlI3Y+SL6A9CgpOf+DNqBuJaJIEGNwbNdPbRZrCUABoItOsz/Pst3wepmY7D1RJbLb7s291nOL8O8BwETJhuoBHqgq20/Nk0aQSTBv6E6KIcGSZi4uJjorTDOvBM5ehsJsWxqfVWJY1wBImd9h2j2QUPDeAhxabEz3i+p7D9l0/hWCFNoaLNGnpoqnguDIyxdu3WZP0WmaEBpFWnIIN5F/dKROdA1Qcr5o4FSw/jUwQGOGZrToHOBs33VVwrl4v/DlxIOU5hPoWzPRT+eOJtrYnwm3yuEmbDKPMfW5UivzCyjSaBGd3lps/t030CCFV4K0vcZmNCLFUbqRghpBuRcjr0WvxOJbRw8vILgLiCL9lRDh+Z2doADhm9T8rIK5mnspNGvbf0Tdao0S02OrTPzEKpr8TDbNQaBmIaAOuis+HvESblYbC4kvNzqtJwx0WKDReL2+qJQZHU/NBBg8RfrKgvN1MxDrqFVcgacUUoiUTigBckOcSgDKB9UBEoQgUSA0AUaKUCx/P9LvfIfGBisLTdP8AyUwGP6kjdcCWx+GvHxhsU0PMU6sMd2kw0/MoOyY3DRUFYAgjW23WVKxmCbXp5XXafmPdSnMkQhhmFoLSbT/Ag51iuFCk5zCCNmkwTGuYeytOGYMOIG22l/5daLmDhYrN6PaLGNRqR6KJypw5zcz3kzo0E2H7oLvDYcMEDVSBYJSSSgaxNSAI3MfusZ8Qebm4VhpNP/M5th/SDue52T/OfNIw9qY8SrEMYP6ibE7hcjxgPiOr4l2epM5dy46NvsOiBunjnFzi4jM67nRdjdDHqj4FVNXEZonI3yDZsWbPb91T16xM9XEl3qTorDheFf4bnNcWA2J/tF9e/wDhBNxuKrZ3CqQS8gRJIF9p0hbrhlHw2NDyPyyd/T0XLqYz1BBJvrv2Pf0Wyq8SqMpi8gNvHTT130QMY/BOq4t3kHhxJ79PRY+oDJ7ErYcF4rmqZGl2Zo6a2uD2TdLh7XPdm0JnTqgzOCqeYQtrhaXlB7KuxXLYEGmSd/8ASl4KsQzI4afVBN8UolG8T+36oIMdVqSobyU5WKZcLT1QEUhxlEYQCA0CiKAQEjCIoyEARIwiKBxzYAN7og5IQlB6E+GXMH4rCNDj/wAtPyOHYfld7grWOC4B8LeLihjm5nZWVAWu6E/on3XoByDnnMHxKGGxT6Pg52sMZg6CTF7LRclc0Usax/hsezIRmzaea8AzdKxXJ2EqVXVnUxnd+YzM7TCseB8Do4Vrm0WZQ45ndz1QWCqeY+NU8LSL3m2wvLnbAKTxXiLKFN1R5gAT39B3XCeZuYauKc6tUPlJLKLNg3cn1AF0CsTx013yf/sEmCP0gzN+w+ypOJYhzyXg+Vhyg/1OMku7lOYJuTDVa36nHw222P5iD6WUdrYtPlpiSOryDHrsEEIjT+o6q4xYLcPTEHLfcXPW3uqgEkzuT21PRa3E0s1Jt7houdzHTogzuBrZH9vkdleYjiWUF5BIfvbTpdZ6sYd/I7qbXM0gDci/t0n5oF8D8+JGW35jf0/gWtwYyuEz2J07yspyuIqOcLQCJ7ELa8N85dImwIsPUiEE6hQkdLSCLprGcMzt6PguB69irXBU4cREWkdCpeJp+UEwI9umqDBfgqv9KC3/AIjf6foEEHCwJMdSpnMGF8Ispgz5QT6lRaNnNPQj7qx5uxGesD/Y3RBRkJISg07JJQBHP1RokBBBABBAAg4QlBBwuECAnKjRsdfokOCMt32KCw4UMtRrrHKQTNwQvR/L+ObWoMeLiIn00+i81YepDmn27LtHwq4pTdRfRkeI05o/t7eiDfuamq9cMaXEgBDEVmsbmcYjVcp+IHPDpNOkQAR3+coK/wCIPOD6lR1FhGQWMGTfaRaVgsS7Rv8ASI1Ou/1TfiS4kzrM90ltygtMTxFpo0qYaAWkuOl7CB16qDXkAX/N5j3vY9t0MQyXEDRoUvGUHf8AH5coDBc76yUDFH84tIGn+ld4vivlLY+1tj3myoMKPNN9zb3TmIeSdf4UDBPt+yfrOPhj6903RbBEgwpNCmXuAvlF9z7ILngNKGAbuudre2oWn4FRMxMDQkT7RKpeHwdJgWBO4tNoWo4W/wAsACTG+2lx0QXlKmZJJB0kn0Cllkt+2iq2OMjY+uin4e2pQRPwiCn+Xq5BBwSqEviNbOGOJP5YPtaE7Xom8KE51oPsgQ4EdQY+4t9EhG695J+9rBEBsgUfuiRkJbIJ6BA05AlSq2H3kG23tE9FGhASco3ciaZMmO8I6JGbsgdx1AtgxYpj9KnVwDTgTY2+Wir2hAoGyvuUuOfhcTTr3gGHgalp/MI+SoAzVX/CsHlaXlnliZMRpMDug13OfPjarQ2mXCQT3bOgPU/Zc1rVnOOY6lTeLY2lULfDpeHAOYzdxMXPpBVcgMFKpi49UZdaBuipNuPVBKwR8zpvb/Kn8WxssaDOYWOthtCiYAgZnX7bn5KNWfMnT/KAqD4nXTVAOmJumt0qYQOsfrqrTBv8oIIBmCBrbeO6phdSsJJI1jp76d0G84DTbEASR9J39ICtYi4EewvpH1lUPCKwbTkSCJgTcfRON4lJaS7MT76aCUGwwzhubn7pZxQM+qpBj9M3ra+iZHEgHZwYFvU7THvogvvxf938+SCrv/UG/wBTv/FBB//Z">
            <a:hlinkClick r:id="rId2"/>
          </p:cNvPr>
          <p:cNvSpPr>
            <a:spLocks noChangeAspect="1" noChangeArrowheads="1"/>
          </p:cNvSpPr>
          <p:nvPr/>
        </p:nvSpPr>
        <p:spPr bwMode="auto">
          <a:xfrm>
            <a:off x="53975" y="-1309688"/>
            <a:ext cx="2752725" cy="2743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4" y="1296979"/>
            <a:ext cx="5356226" cy="5332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867400" y="1296979"/>
            <a:ext cx="2971800" cy="1446550"/>
          </a:xfrm>
          <a:prstGeom prst="rect">
            <a:avLst/>
          </a:prstGeom>
          <a:noFill/>
        </p:spPr>
        <p:txBody>
          <a:bodyPr wrap="square" rtlCol="0">
            <a:spAutoFit/>
          </a:bodyPr>
          <a:lstStyle/>
          <a:p>
            <a:pPr marL="285750" indent="-285750">
              <a:buFont typeface="Arial" panose="020B0604020202020204" pitchFamily="34" charset="0"/>
              <a:buChar char="•"/>
            </a:pPr>
            <a:r>
              <a:rPr lang="en-US" sz="4400" b="1" dirty="0" smtClean="0">
                <a:solidFill>
                  <a:srgbClr val="FFFF00"/>
                </a:solidFill>
              </a:rPr>
              <a:t>Dorothea Dix</a:t>
            </a:r>
          </a:p>
        </p:txBody>
      </p:sp>
    </p:spTree>
    <p:extLst>
      <p:ext uri="{BB962C8B-B14F-4D97-AF65-F5344CB8AC3E}">
        <p14:creationId xmlns:p14="http://schemas.microsoft.com/office/powerpoint/2010/main" val="644407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762000"/>
            <a:ext cx="8458200" cy="1015663"/>
          </a:xfrm>
          <a:prstGeom prst="rect">
            <a:avLst/>
          </a:prstGeom>
          <a:noFill/>
        </p:spPr>
        <p:txBody>
          <a:bodyPr wrap="square" rtlCol="0">
            <a:spAutoFit/>
          </a:bodyPr>
          <a:lstStyle/>
          <a:p>
            <a:pPr algn="ctr"/>
            <a:r>
              <a:rPr lang="en-US" sz="6000" dirty="0" smtClean="0"/>
              <a:t>Vocabulary</a:t>
            </a:r>
            <a:endParaRPr lang="en-US" sz="6000" dirty="0"/>
          </a:p>
        </p:txBody>
      </p:sp>
      <p:sp>
        <p:nvSpPr>
          <p:cNvPr id="3" name="TextBox 2"/>
          <p:cNvSpPr txBox="1"/>
          <p:nvPr/>
        </p:nvSpPr>
        <p:spPr>
          <a:xfrm>
            <a:off x="4876800" y="3124200"/>
            <a:ext cx="4087091" cy="2062103"/>
          </a:xfrm>
          <a:prstGeom prst="rect">
            <a:avLst/>
          </a:prstGeom>
          <a:noFill/>
        </p:spPr>
        <p:txBody>
          <a:bodyPr wrap="square" rtlCol="0">
            <a:spAutoFit/>
          </a:bodyPr>
          <a:lstStyle/>
          <a:p>
            <a:pPr marL="285750" indent="-285750">
              <a:buFont typeface="Arial" panose="020B0604020202020204" pitchFamily="34" charset="0"/>
              <a:buChar char="•"/>
            </a:pPr>
            <a:r>
              <a:rPr lang="en-US" sz="3200" b="1" dirty="0" smtClean="0">
                <a:solidFill>
                  <a:srgbClr val="FFFF00"/>
                </a:solidFill>
                <a:latin typeface="Times New Roman" panose="02020603050405020304" pitchFamily="18" charset="0"/>
                <a:cs typeface="Times New Roman" panose="02020603050405020304" pitchFamily="18" charset="0"/>
              </a:rPr>
              <a:t>A period of religious evangelism that became widespread by the 1830s</a:t>
            </a:r>
            <a:endParaRPr lang="en-US" sz="3200" b="1" dirty="0">
              <a:solidFill>
                <a:srgbClr val="FFFF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04799" y="1777663"/>
            <a:ext cx="8659091" cy="1015663"/>
          </a:xfrm>
          <a:prstGeom prst="rect">
            <a:avLst/>
          </a:prstGeom>
          <a:noFill/>
        </p:spPr>
        <p:txBody>
          <a:bodyPr wrap="square" rtlCol="0">
            <a:spAutoFit/>
          </a:bodyPr>
          <a:lstStyle/>
          <a:p>
            <a:pPr algn="ctr"/>
            <a:r>
              <a:rPr lang="en-US" sz="6000" b="1" dirty="0" smtClean="0">
                <a:solidFill>
                  <a:srgbClr val="FFFF00"/>
                </a:solidFill>
                <a:latin typeface="Times New Roman" panose="02020603050405020304" pitchFamily="18" charset="0"/>
                <a:cs typeface="Times New Roman" panose="02020603050405020304" pitchFamily="18" charset="0"/>
              </a:rPr>
              <a:t>Second Great Awakening</a:t>
            </a:r>
            <a:endParaRPr lang="en-US" sz="6000" b="1" dirty="0">
              <a:solidFill>
                <a:srgbClr val="FFFF00"/>
              </a:solidFill>
              <a:latin typeface="Times New Roman" panose="02020603050405020304" pitchFamily="18" charset="0"/>
              <a:cs typeface="Times New Roman" panose="02020603050405020304" pitchFamily="18" charset="0"/>
            </a:endParaRPr>
          </a:p>
        </p:txBody>
      </p:sp>
      <p:pic>
        <p:nvPicPr>
          <p:cNvPr id="6146" name="Picture 2" descr="http://upload.wikimedia.org/wikipedia/commons/5/52/Growth_of_Denominations_in_America_1780_to_1860.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20" y="2736790"/>
            <a:ext cx="4735080" cy="3959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9080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28600"/>
            <a:ext cx="9144000" cy="923330"/>
          </a:xfrm>
          <a:prstGeom prst="rect">
            <a:avLst/>
          </a:prstGeom>
          <a:noFill/>
        </p:spPr>
        <p:txBody>
          <a:bodyPr wrap="square" rtlCol="0">
            <a:spAutoFit/>
          </a:bodyPr>
          <a:lstStyle/>
          <a:p>
            <a:pPr algn="ctr"/>
            <a:r>
              <a:rPr lang="en-US" sz="5400" b="1" dirty="0" smtClean="0">
                <a:solidFill>
                  <a:srgbClr val="FFFF00"/>
                </a:solidFill>
              </a:rPr>
              <a:t>Prison Reform</a:t>
            </a:r>
            <a:endParaRPr lang="en-US" sz="5400" b="1" dirty="0">
              <a:solidFill>
                <a:srgbClr val="FFFF00"/>
              </a:solidFill>
            </a:endParaRPr>
          </a:p>
        </p:txBody>
      </p:sp>
      <p:sp>
        <p:nvSpPr>
          <p:cNvPr id="4" name="AutoShape 2" descr="data:image/jpeg;base64,/9j/4AAQSkZJRgABAQAAAQABAAD/2wCEAAkGBxQTEhUUExQUFhUXFxgYGBgYGBQaFxcXFxcXFxcVGBgYHCggGBolHBQXITEhJSkrLi4uFx8zODMsNygtLisBCgoKBQUFDgUFDisZExkrKysrKysrKysrKysrKysrKysrKysrKysrKysrKysrKysrKysrKysrKysrKysrKysrK//AABEIAOAA4QMBIgACEQEDEQH/xAAcAAAABwEBAAAAAAAAAAAAAAAAAQIDBAUGBwj/xAA6EAABAwIEBAQEBQQCAQUAAAABAAIRAyEEEjFBBQZRYRMicYEHkaGxFDJC0fBSYsHhI/GSFRYzNIL/xAAUAQEAAAAAAAAAAAAAAAAAAAAA/8QAFBEBAAAAAAAAAAAAAAAAAAAAAP/aAAwDAQACEQMRAD8A2RSWgJeWeybdKAPog2PWU4QjElB5hAAEkovG7KLiq8AyD7IE18T1/wC1XY3ECCS8NAEkkwB+6r+NcdpUgc5iBIlcq4xxipiqhAcQ0mwJAF9yg2PE+LOqvyYWk1+k1HOIE9kr/wBv4vLJa2Ynyume07FZyrybimYbx80NiQ0Egx1tbdP8K4xj8SzwqbvK38zzfKAgfq8NxLJJpu6zt7I+HNc9xF7Rodbd903hON4g1hRbVNVv5SS0ROlummvZa6lgzSNo9xJBjUIGcHgToTpfU27Eqyp0KR8peARfX5oxh3PBk+zbX7qsr8If5iHgHe+g++wQXJ4dSIltUT3M/SU3VovpwCx1RpnM5h/LHVqx2Nc+mbmROonKToJhGOazScDmdMydenyQa2rjAbUagNvMCQHBMYfHVGyHgwNFQ4mk3FMNfDuy1wZc2bO7BuxUzlLjv4h3g1mQ9st3tFhrreUGuwFebm0hWQrB1h81QY3COowW/l36hPYXHg7iUFqWa390GWUV1X+5KqEndBIrV7Hr6pFN1hf+FR3tvMyfVOUxYE6IHs9yAjc9JaU24SUCnnooNZ5OuylF0WUatvCCFmd2RpeQ9ESDVBJEQlu0TbBCBQPRN13JYt0UfEukII7611S8SxbgDeVJrFzSZJuqLmR2WkXT8t0HPeYaNSo9z3utcCSdOqpcNWyPa43hwPYwZhSuJcTdVJBsJ+yr2idEGs45zlXxYbRYS1pgFojzaWtsrfizGcPwTaId/wA9US4NNwDe/S0LL8PwT6VM4htWmC0wGk+YnsFUYvEvqvL3ulztSg1nKlelRZ4kg1J3N/Ra6hzEwtzH80zrOh2n2XInP6FONxL4iTEzv80HYaPMrRAk9zYg9gFc0sSKgkES422/2uF0Mc7Nckjp3/7XQuBcWNNoLtSLyNBtfYoNFj+Dh5gCZOggQOpWV47ydYlhkgb6nt2C0GE5gFgTABNz+6s248GQSLnXrbRByfhlSrhaocWOsdDMe3Xr7LbcY4NVqZcbhRBaBnAtmF/N7Sr+lg6davlLBcARaw6np0W8wOGbSYGNEAbWHyhBhaPGhWo6tLo8wcAD3g7rOs4oGPnVp06g9CtvzVyg2oxzqEsqQYA/K4xv09Vxt+LqUa3h4hpBEZmG2k3B021QdMwXEA+BaTf27qyq1RG1liOH1/MCCCIsR0Nx91osM6QAbu/wgsaMONyJUmdoUVgDdNdj2Uo1N51QLaOqQ4poyLSgSfVAh7plMEgWA9UuqToB81BmLSSUEnxAiUWW9fqgg2SSSB6o3mExlvJKBWqiVnwblS3vCrMQ7VBFxroM6hZbmImpTc1t9/4Fe42v5TBPoqLEQfyzNgf8oOf8vYFlbEsp1XZad8xkCwF4J6q15rpYZpLMI0lo3uTb2VRx/BGhWIFgbi866+im8vcWZQpVy6C+o3KJvAA2+cIM64IkZRBACECfdG4EIigewz4cPVWjuLnMdY7zNtNFTB3ZHUbBj00+aDQ0eLifM4gGNNfefZWFTmNzAGgh5HXv0+ixxK13w15fOLxbAZ8NpzPtsOqDqPwz4LUZS/EYifEqCAD+lmo+a27Hftbf1QGHDYaJygAADsE9TbqO/wD2gbdpJ+qzfN/J1PH0zIyVQPI8RM7ZuoWpOnoia2yDzzgsLUw7nUaoLXscRfpNiOxWnwdZxAEn2/wr74ncKFq7RBsHdTrBWV4RVBAO4QaOicsTJ0Uoukxp3UDD1T+Yx1KcfWJBjSdUFgHTAme6XTaYuotERrp6qTmFhdAiq3odFBxLJN/+1YARsotYT7fdBF//ACEEqHIINcQmMyfL7WUWu60dUDOJrhQ6xkaIYx4g33ULEVpEt6/NBExMRA1CrawIExaVZVN5GqqsVIJvYzaNEGO5ycHPa72M6z0WZcdOi2XHMEXMkWIv6rLuwToBix3QQyhKerUoTSAkZCKECEAJQQRtQKY1ei/hdy9+GwTSRFSr53HsR5R8lwrlThwr4qhSIkOqNB9Jv9AV6YxGOZTGXQAfQdEEuo6NTCcNYC65nzR8R6NEkUyHvBu2bWIImNFVcB+KtSpUyVaNPKf1MJke26DsHii/pKJxUXDV8zA4bxr/ACyy3PnN7MGyB5qpAOWYAE6k7ILzmbCirh6jTH5TG94JHouQcMcGuIN/ZaLlfnKpiXAOq0AMplsGZuYknoNVm6+Ja+s8tmC8+mp+iDU4YtDLzNuqkUmbx8lR4fHgAaR/NFaYXFA676ILV9IQhn2TdGtIjcWJSKjzPugfzDRMvFkGVJCAjcoCk9EEM/dBBoarTFioVaQpVd2yhVKgA6oKyu6QZtdQ6xuSLdFOxAPVVePJmCSAPr6IEYmsREEdVH4nYR/DKXhwI11O90qpTGpF0FbUw/l9rg7LF8Ucab8o7/dbupIvePZZLmXCGzxdBmiZN1074c8t4X8L+KxLPEc9xaxpEgAGAQ3qSFzFy7H8MMW12CaDE06jhHQE2P1QUHxB4FhcviYZoY8fnpgRbrHVc3cup/EzH0qNRuQTVePMRoGyucYzCOHmynKbix36oIWyACX6K45b5cq4ysKVJpvdzv0tA1JKDQ/CbgtSrivGAOSkJJ6uIMC+63/GuICrUdh2Z6jzIyU4zEbgvmGa6lajlrlylhcMKLBpOZ2he7RzjHVWVHh9KldrGtvq0Xg6ydUHnHmk1vFNA4ZjMpgNY0l1hu/9R7pngvB8QHU6wpPLAYJgxbUHp0XpV+FYX5i1hdsS0THSSo2LoRZrQAZkQBPsLIE8MJ8NsjUA6bwuV8zUnOxFbE1KJqinLW5mnw2wC0DL+t0newldewjoEC5ITOJphzS2BBtBAIN9wg4RR4nWdSfWfhqdMDytqU2ZBJN2m5mxMKu4fWI912vnDhIq4KqwNaCG5hlAAlt9lxOgIsgvsHUzaW9VbYZ9u8qgwVWd4VxhTP7IL3BVzadSbwpdQzbuqvAPIMeqkmqTvcToglBzW2O+qBqC5+m6Yyyye8ymw0gmTZAr8R/agjQQXuJf1VZisWMsm3ZSOIVhoqfE1ZiW2GiBWIxLBff3VZjHkzvO46JcguzbaXUepiZdN/lYIDZUcGifQTrdD8QYE+nok16oIBm8pjE1b6jqgRWxJ6+6iYupmblIt+6VXqieoKiYmoUGV4hQyO7FaL4e8Z8DEhjv/jq+UibB36XJniNIVB0/l1WDhxjMHQRcdQdkHS+dOWm13eK0EuDcrhJMdHAdFneG1WvApPzNqMGVzSNRa4/2tvyLzIzFU2sqQMQ0Q6bZo/UOvopPOeBYKZrQA9o1ESRpHogwWF4LSDzDAYvp99vZdM5QoNos8rQwO2Ai/fusPgKecW/VFs3Q/dazgzajWzE3Iuemh+iDc0XDcGO6cb3VRgsU4/Y7j2PupzKpm4/7QSMpP7qNiAIvb5fNP+IO6pOI46mKjGPdlFyCSQDESJ63QT6LxIEQU68dvks+7mjBh2Q16WaYy5gSSrqlj2PaCx7Xeh1QM8UJ8J4F5afllNl57NXzu9dPddz53xwo4So6YOUgdST5QPmVwtjJMoJ2HBsVa0Hnoq2ibDoprK1u8b6ILmk/8vqn7i47/NQGPloiD/hP4aqTA9evzQW2HxMiCITlVwhRGvIsb9P3Ts5gSB8/qgL+bIJH4fsEEFm+52mN1TYmv+3t1U+oCc19+uyo8U4a/wAsgS86kGw2/wApNV8tEEbqDWcOtvVNmuUC6T5nNpP8CKvVBnoPmoNbE3Auo1aqb3/dBJc+Bc2TGNrzoLBRxW219U3WcTM2QKqVYIhRqxgykvMbkpqu+blAk1nMcH03lrheRYztor53NeJxFLwazs1rGwJ9eqzNQ6omVYcNRfVBteCYqAJIkRNxE2IW95fxzakgPl0RBBHltoRquSYavAcIjS14N9bLScv8SLCJMdRrtoY9UHYKbfLYj1uemvRS2sOUEk/5VFwzFNc1pB/Nba/Q6rQB1uw/YoA0RvrKyHxD4B+MbTa15Y5pc4EE6GxCueO8eZh2zkqPJ2Y0uPssbjPiXQ/KcPibzmGUAj0koMVW5Ny1KIzFxe9oM/3Eb69V2/hHL1DD08lJveSSZPuucYPn/DVKgDsPVzNu1uUFxOwAH37roPCOZGV3Bnh1qT8s5ajHN66HRyDMfFKuW4djY1eR8lzHDgdLrefF2v56NMEQAXR3O6w2HKCTQcQYGhKfm8RbsmQUthvZBLpuM20BVrQeZDp7Qq1jraQp+HcABqZQWRda5i3ul0RGhJ6SqzNrPTvZTKdSQLoJHiHoESZjuUEAx9cQ7eQsviK+wspuMrG6p6wnRAvxJFrQkueSIEqPm7pv8URYIH3iLnZRKxvdCo/uotauT7ICNQAykGreURcE09yBb3hNGoiJTdV1kCHOukvYYnb6Is2nVXNfg5ZhBVdOZ5t0HRvrughULRvYe8KywlW5B32JMwYlVuGJy+m+0Hqnn1IIPpaIGn20Qbjl3mDLLehkaeWJG+91vuB8dFU2/cXH2XEaVYtfmgXAOhjzSZ+ivOD8YfSP5rgGx0gBB2j8Q0NJdcamL+yyfGuONw7vEDM0/wBsiBpf5/NDgXHqbzEiIn/S2FCpTeIhhBGtnW79kGV5b50o4isGNwzhUIHna0RGk6WC3eJe0NzONgL+kXTODbTb+VrWzGghcz+KXN7wThaRhv63Dedh0QZ7nXi7cRiXPa4ZRDR6NEf4VQO3RVbQptN5j+aIJ/imNrp5nyUGjVlSmGRogmtfaNVKpvmIsFCYIvMp2g+6CY58u6dU9TN+1tUxSN5IvqnQ4k20/ZBPzD+SiUXx3dUaCs4kRCpMRWgWT+Nrk6aKuqydCEBV6g1TIqj2TbwTZNgIFVnXKZcYslOBmUkoCckSlPISCUBOKaeZSnuSB7oA1um19dh3XXOMcKL+EOi76dz6NjT2XKcNTl7QJ1H3Xo7htJvnpES2owGOoc3KUHn/AAYOSInoRv8AyEukwuHmBJtaNhpP+lZYrhJw+Jq0HTDHHLEflddpv6wpuFwbrxHXrFtfRBU1aRgOAHedIAvAHqUxiMU0OmSHHXpBWgxGHlgnUfvB+yoeJcOME36n/KCI3iJBPnf2iP8AOyvOA8UxDyKYrvaSYAGx2sNlnPwTrGxk/wAldE+HnKhdUFZ8QDpBn1CDovLvBqlEf8tZ1Qke37qj+I3Kwq0XVqbR4rQC6P1NGvutxsB/PZM8Qe1lJ7nAloa6R1ABQebA0zClMb/hTOKYJjQKzSPCqEkdRfQpDqAbBaZBvpceqA6GsbKULdAo7QBvdODa6CQxs3+yk0hdR2PFoKk0Tr/CgktY6x1UrD1YiwGpKYpDQTbbVPVSc20IHfFZ1CCf8Md0EGKxl5Oirqj+ilYiuLXlVtapdAguKSHWRFyQXGUDspuUnMkkoA4pD3IFybN0AKNp9P2RAI2lBfcqYI1aroAkNJA31uR3C7Fg8RFChXl00zlfO7TYrjvJvFPw+KpvMZScrpjR32C7nhsEAKlI3Y+SL6A9CgpOf+DNqBuJaJIEGNwbNdPbRZrCUABoItOsz/Pst3wepmY7D1RJbLb7s291nOL8O8BwETJhuoBHqgq20/Nk0aQSTBv6E6KIcGSZi4uJjorTDOvBM5ehsJsWxqfVWJY1wBImd9h2j2QUPDeAhxabEz3i+p7D9l0/hWCFNoaLNGnpoqnguDIyxdu3WZP0WmaEBpFWnIIN5F/dKROdA1Qcr5o4FSw/jUwQGOGZrToHOBs33VVwrl4v/DlxIOU5hPoWzPRT+eOJtrYnwm3yuEmbDKPMfW5UivzCyjSaBGd3lps/t030CCFV4K0vcZmNCLFUbqRghpBuRcjr0WvxOJbRw8vILgLiCL9lRDh+Z2doADhm9T8rIK5mnspNGvbf0Tdao0S02OrTPzEKpr8TDbNQaBmIaAOuis+HvESblYbC4kvNzqtJwx0WKDReL2+qJQZHU/NBBg8RfrKgvN1MxDrqFVcgacUUoiUTigBckOcSgDKB9UBEoQgUSA0AUaKUCx/P9LvfIfGBisLTdP8AyUwGP6kjdcCWx+GvHxhsU0PMU6sMd2kw0/MoOyY3DRUFYAgjW23WVKxmCbXp5XXafmPdSnMkQhhmFoLSbT/Ag51iuFCk5zCCNmkwTGuYeytOGYMOIG22l/5daLmDhYrN6PaLGNRqR6KJypw5zcz3kzo0E2H7oLvDYcMEDVSBYJSSSgaxNSAI3MfusZ8Qebm4VhpNP/M5th/SDue52T/OfNIw9qY8SrEMYP6ibE7hcjxgPiOr4l2epM5dy46NvsOiBunjnFzi4jM67nRdjdDHqj4FVNXEZonI3yDZsWbPb91T16xM9XEl3qTorDheFf4bnNcWA2J/tF9e/wDhBNxuKrZ3CqQS8gRJIF9p0hbrhlHw2NDyPyyd/T0XLqYz1BBJvrv2Pf0Wyq8SqMpi8gNvHTT130QMY/BOq4t3kHhxJ79PRY+oDJ7ErYcF4rmqZGl2Zo6a2uD2TdLh7XPdm0JnTqgzOCqeYQtrhaXlB7KuxXLYEGmSd/8ASl4KsQzI4afVBN8UolG8T+36oIMdVqSobyU5WKZcLT1QEUhxlEYQCA0CiKAQEjCIoyEARIwiKBxzYAN7og5IQlB6E+GXMH4rCNDj/wAtPyOHYfld7grWOC4B8LeLihjm5nZWVAWu6E/on3XoByDnnMHxKGGxT6Pg52sMZg6CTF7LRclc0Usax/hsezIRmzaea8AzdKxXJ2EqVXVnUxnd+YzM7TCseB8Do4Vrm0WZQ45ndz1QWCqeY+NU8LSL3m2wvLnbAKTxXiLKFN1R5gAT39B3XCeZuYauKc6tUPlJLKLNg3cn1AF0CsTx013yf/sEmCP0gzN+w+ypOJYhzyXg+Vhyg/1OMku7lOYJuTDVa36nHw222P5iD6WUdrYtPlpiSOryDHrsEEIjT+o6q4xYLcPTEHLfcXPW3uqgEkzuT21PRa3E0s1Jt7houdzHTogzuBrZH9vkdleYjiWUF5BIfvbTpdZ6sYd/I7qbXM0gDci/t0n5oF8D8+JGW35jf0/gWtwYyuEz2J07yspyuIqOcLQCJ7ELa8N85dImwIsPUiEE6hQkdLSCLprGcMzt6PguB69irXBU4cREWkdCpeJp+UEwI9umqDBfgqv9KC3/AIjf6foEEHCwJMdSpnMGF8Ispgz5QT6lRaNnNPQj7qx5uxGesD/Y3RBRkJISg07JJQBHP1RokBBBABBAAg4QlBBwuECAnKjRsdfokOCMt32KCw4UMtRrrHKQTNwQvR/L+ObWoMeLiIn00+i81YepDmn27LtHwq4pTdRfRkeI05o/t7eiDfuamq9cMaXEgBDEVmsbmcYjVcp+IHPDpNOkQAR3+coK/wCIPOD6lR1FhGQWMGTfaRaVgsS7Rv8ASI1Ou/1TfiS4kzrM90ltygtMTxFpo0qYaAWkuOl7CB16qDXkAX/N5j3vY9t0MQyXEDRoUvGUHf8AH5coDBc76yUDFH84tIGn+ld4vivlLY+1tj3myoMKPNN9zb3TmIeSdf4UDBPt+yfrOPhj6903RbBEgwpNCmXuAvlF9z7ILngNKGAbuudre2oWn4FRMxMDQkT7RKpeHwdJgWBO4tNoWo4W/wAsACTG+2lx0QXlKmZJJB0kn0Cllkt+2iq2OMjY+uin4e2pQRPwiCn+Xq5BBwSqEviNbOGOJP5YPtaE7Xom8KE51oPsgQ4EdQY+4t9EhG695J+9rBEBsgUfuiRkJbIJ6BA05AlSq2H3kG23tE9FGhASco3ciaZMmO8I6JGbsgdx1AtgxYpj9KnVwDTgTY2+Wir2hAoGyvuUuOfhcTTr3gGHgalp/MI+SoAzVX/CsHlaXlnliZMRpMDug13OfPjarQ2mXCQT3bOgPU/Zc1rVnOOY6lTeLY2lULfDpeHAOYzdxMXPpBVcgMFKpi49UZdaBuipNuPVBKwR8zpvb/Kn8WxssaDOYWOthtCiYAgZnX7bn5KNWfMnT/KAqD4nXTVAOmJumt0qYQOsfrqrTBv8oIIBmCBrbeO6phdSsJJI1jp76d0G84DTbEASR9J39ICtYi4EewvpH1lUPCKwbTkSCJgTcfRON4lJaS7MT76aCUGwwzhubn7pZxQM+qpBj9M3ra+iZHEgHZwYFvU7THvogvvxf938+SCrv/UG/wBTv/FBB//Z">
            <a:hlinkClick r:id="rId2"/>
          </p:cNvPr>
          <p:cNvSpPr>
            <a:spLocks noChangeAspect="1" noChangeArrowheads="1"/>
          </p:cNvSpPr>
          <p:nvPr/>
        </p:nvSpPr>
        <p:spPr bwMode="auto">
          <a:xfrm>
            <a:off x="53975" y="-1309688"/>
            <a:ext cx="2752725" cy="2743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4" y="1296979"/>
            <a:ext cx="5356226" cy="5332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867400" y="1296979"/>
            <a:ext cx="2971800" cy="4401205"/>
          </a:xfrm>
          <a:prstGeom prst="rect">
            <a:avLst/>
          </a:prstGeom>
          <a:noFill/>
        </p:spPr>
        <p:txBody>
          <a:bodyPr wrap="square" rtlCol="0">
            <a:spAutoFit/>
          </a:bodyPr>
          <a:lstStyle/>
          <a:p>
            <a:pPr marL="285750" indent="-285750">
              <a:buFont typeface="Arial" panose="020B0604020202020204" pitchFamily="34" charset="0"/>
              <a:buChar char="•"/>
            </a:pPr>
            <a:r>
              <a:rPr lang="en-US" sz="4400" b="1" dirty="0" smtClean="0">
                <a:solidFill>
                  <a:srgbClr val="FFFF00"/>
                </a:solidFill>
              </a:rPr>
              <a:t>Dorothea Dix</a:t>
            </a:r>
          </a:p>
          <a:p>
            <a:pPr marL="285750" indent="-285750">
              <a:buFont typeface="Arial" panose="020B0604020202020204" pitchFamily="34" charset="0"/>
              <a:buChar char="•"/>
            </a:pPr>
            <a:r>
              <a:rPr lang="en-US" sz="3200" b="1" dirty="0" smtClean="0">
                <a:solidFill>
                  <a:srgbClr val="FFFF00"/>
                </a:solidFill>
                <a:latin typeface="Times New Roman" panose="02020603050405020304" pitchFamily="18" charset="0"/>
                <a:cs typeface="Times New Roman" panose="02020603050405020304" pitchFamily="18" charset="0"/>
              </a:rPr>
              <a:t>Mentally ill people should be in Mental Hospitals instead of Prisons</a:t>
            </a:r>
            <a:endParaRPr lang="en-US" sz="32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56884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28600"/>
            <a:ext cx="9144000" cy="923330"/>
          </a:xfrm>
          <a:prstGeom prst="rect">
            <a:avLst/>
          </a:prstGeom>
          <a:noFill/>
        </p:spPr>
        <p:txBody>
          <a:bodyPr wrap="square" rtlCol="0">
            <a:spAutoFit/>
          </a:bodyPr>
          <a:lstStyle/>
          <a:p>
            <a:pPr algn="ctr"/>
            <a:r>
              <a:rPr lang="en-US" sz="5400" b="1" dirty="0" smtClean="0">
                <a:solidFill>
                  <a:srgbClr val="FFFF00"/>
                </a:solidFill>
              </a:rPr>
              <a:t>Education Reform</a:t>
            </a:r>
            <a:endParaRPr lang="en-US" sz="5400" b="1" dirty="0">
              <a:solidFill>
                <a:srgbClr val="FFFF00"/>
              </a:solidFill>
            </a:endParaRPr>
          </a:p>
        </p:txBody>
      </p:sp>
      <p:sp>
        <p:nvSpPr>
          <p:cNvPr id="4" name="AutoShape 2" descr="data:image/jpeg;base64,/9j/4AAQSkZJRgABAQAAAQABAAD/2wCEAAkGBxQTEhUUExQUFhUXFxgYGBgYGBQaFxcXFxcXFxcVGBgYHCggGBolHBQXITEhJSkrLi4uFx8zODMsNygtLisBCgoKBQUFDgUFDisZExkrKysrKysrKysrKysrKysrKysrKysrKysrKysrKysrKysrKysrKysrKysrKysrKysrK//AABEIAOAA4QMBIgACEQEDEQH/xAAcAAAABwEBAAAAAAAAAAAAAAAAAQIDBAUGBwj/xAA6EAABAwIEBAQEBQQCAQUAAAABAAIRAyEEEjFBBQZRYRMicYEHkaGxFDJC0fBSYsHhI/GSFRYzNIL/xAAUAQEAAAAAAAAAAAAAAAAAAAAA/8QAFBEBAAAAAAAAAAAAAAAAAAAAAP/aAAwDAQACEQMRAD8A2RSWgJeWeybdKAPog2PWU4QjElB5hAAEkovG7KLiq8AyD7IE18T1/wC1XY3ECCS8NAEkkwB+6r+NcdpUgc5iBIlcq4xxipiqhAcQ0mwJAF9yg2PE+LOqvyYWk1+k1HOIE9kr/wBv4vLJa2Ynyume07FZyrybimYbx80NiQ0Egx1tbdP8K4xj8SzwqbvK38zzfKAgfq8NxLJJpu6zt7I+HNc9xF7Rodbd903hON4g1hRbVNVv5SS0ROlummvZa6lgzSNo9xJBjUIGcHgToTpfU27Eqyp0KR8peARfX5oxh3PBk+zbX7qsr8If5iHgHe+g++wQXJ4dSIltUT3M/SU3VovpwCx1RpnM5h/LHVqx2Nc+mbmROonKToJhGOazScDmdMydenyQa2rjAbUagNvMCQHBMYfHVGyHgwNFQ4mk3FMNfDuy1wZc2bO7BuxUzlLjv4h3g1mQ9st3tFhrreUGuwFebm0hWQrB1h81QY3COowW/l36hPYXHg7iUFqWa390GWUV1X+5KqEndBIrV7Hr6pFN1hf+FR3tvMyfVOUxYE6IHs9yAjc9JaU24SUCnnooNZ5OuylF0WUatvCCFmd2RpeQ9ESDVBJEQlu0TbBCBQPRN13JYt0UfEukII7611S8SxbgDeVJrFzSZJuqLmR2WkXT8t0HPeYaNSo9z3utcCSdOqpcNWyPa43hwPYwZhSuJcTdVJBsJ+yr2idEGs45zlXxYbRYS1pgFojzaWtsrfizGcPwTaId/wA9US4NNwDe/S0LL8PwT6VM4htWmC0wGk+YnsFUYvEvqvL3ulztSg1nKlelRZ4kg1J3N/Ra6hzEwtzH80zrOh2n2XInP6FONxL4iTEzv80HYaPMrRAk9zYg9gFc0sSKgkES422/2uF0Mc7Nckjp3/7XQuBcWNNoLtSLyNBtfYoNFj+Dh5gCZOggQOpWV47ydYlhkgb6nt2C0GE5gFgTABNz+6s248GQSLnXrbRByfhlSrhaocWOsdDMe3Xr7LbcY4NVqZcbhRBaBnAtmF/N7Sr+lg6davlLBcARaw6np0W8wOGbSYGNEAbWHyhBhaPGhWo6tLo8wcAD3g7rOs4oGPnVp06g9CtvzVyg2oxzqEsqQYA/K4xv09Vxt+LqUa3h4hpBEZmG2k3B021QdMwXEA+BaTf27qyq1RG1liOH1/MCCCIsR0Nx91osM6QAbu/wgsaMONyJUmdoUVgDdNdj2Uo1N51QLaOqQ4poyLSgSfVAh7plMEgWA9UuqToB81BmLSSUEnxAiUWW9fqgg2SSSB6o3mExlvJKBWqiVnwblS3vCrMQ7VBFxroM6hZbmImpTc1t9/4Fe42v5TBPoqLEQfyzNgf8oOf8vYFlbEsp1XZad8xkCwF4J6q15rpYZpLMI0lo3uTb2VRx/BGhWIFgbi866+im8vcWZQpVy6C+o3KJvAA2+cIM64IkZRBACECfdG4EIigewz4cPVWjuLnMdY7zNtNFTB3ZHUbBj00+aDQ0eLifM4gGNNfefZWFTmNzAGgh5HXv0+ixxK13w15fOLxbAZ8NpzPtsOqDqPwz4LUZS/EYifEqCAD+lmo+a27Hftbf1QGHDYaJygAADsE9TbqO/wD2gbdpJ+qzfN/J1PH0zIyVQPI8RM7ZuoWpOnoia2yDzzgsLUw7nUaoLXscRfpNiOxWnwdZxAEn2/wr74ncKFq7RBsHdTrBWV4RVBAO4QaOicsTJ0Uoukxp3UDD1T+Yx1KcfWJBjSdUFgHTAme6XTaYuotERrp6qTmFhdAiq3odFBxLJN/+1YARsotYT7fdBF//ACEEqHIINcQmMyfL7WUWu60dUDOJrhQ6xkaIYx4g33ULEVpEt6/NBExMRA1CrawIExaVZVN5GqqsVIJvYzaNEGO5ycHPa72M6z0WZcdOi2XHMEXMkWIv6rLuwToBix3QQyhKerUoTSAkZCKECEAJQQRtQKY1ei/hdy9+GwTSRFSr53HsR5R8lwrlThwr4qhSIkOqNB9Jv9AV6YxGOZTGXQAfQdEEuo6NTCcNYC65nzR8R6NEkUyHvBu2bWIImNFVcB+KtSpUyVaNPKf1MJke26DsHii/pKJxUXDV8zA4bxr/ACyy3PnN7MGyB5qpAOWYAE6k7ILzmbCirh6jTH5TG94JHouQcMcGuIN/ZaLlfnKpiXAOq0AMplsGZuYknoNVm6+Ja+s8tmC8+mp+iDU4YtDLzNuqkUmbx8lR4fHgAaR/NFaYXFA676ILV9IQhn2TdGtIjcWJSKjzPugfzDRMvFkGVJCAjcoCk9EEM/dBBoarTFioVaQpVd2yhVKgA6oKyu6QZtdQ6xuSLdFOxAPVVePJmCSAPr6IEYmsREEdVH4nYR/DKXhwI11O90qpTGpF0FbUw/l9rg7LF8Ucab8o7/dbupIvePZZLmXCGzxdBmiZN1074c8t4X8L+KxLPEc9xaxpEgAGAQ3qSFzFy7H8MMW12CaDE06jhHQE2P1QUHxB4FhcviYZoY8fnpgRbrHVc3cup/EzH0qNRuQTVePMRoGyucYzCOHmynKbix36oIWyACX6K45b5cq4ysKVJpvdzv0tA1JKDQ/CbgtSrivGAOSkJJ6uIMC+63/GuICrUdh2Z6jzIyU4zEbgvmGa6lajlrlylhcMKLBpOZ2he7RzjHVWVHh9KldrGtvq0Xg6ydUHnHmk1vFNA4ZjMpgNY0l1hu/9R7pngvB8QHU6wpPLAYJgxbUHp0XpV+FYX5i1hdsS0THSSo2LoRZrQAZkQBPsLIE8MJ8NsjUA6bwuV8zUnOxFbE1KJqinLW5mnw2wC0DL+t0newldewjoEC5ITOJphzS2BBtBAIN9wg4RR4nWdSfWfhqdMDytqU2ZBJN2m5mxMKu4fWI912vnDhIq4KqwNaCG5hlAAlt9lxOgIsgvsHUzaW9VbYZ9u8qgwVWd4VxhTP7IL3BVzadSbwpdQzbuqvAPIMeqkmqTvcToglBzW2O+qBqC5+m6Yyyye8ymw0gmTZAr8R/agjQQXuJf1VZisWMsm3ZSOIVhoqfE1ZiW2GiBWIxLBff3VZjHkzvO46JcguzbaXUepiZdN/lYIDZUcGifQTrdD8QYE+nok16oIBm8pjE1b6jqgRWxJ6+6iYupmblIt+6VXqieoKiYmoUGV4hQyO7FaL4e8Z8DEhjv/jq+UibB36XJniNIVB0/l1WDhxjMHQRcdQdkHS+dOWm13eK0EuDcrhJMdHAdFneG1WvApPzNqMGVzSNRa4/2tvyLzIzFU2sqQMQ0Q6bZo/UOvopPOeBYKZrQA9o1ESRpHogwWF4LSDzDAYvp99vZdM5QoNos8rQwO2Ai/fusPgKecW/VFs3Q/dazgzajWzE3Iuemh+iDc0XDcGO6cb3VRgsU4/Y7j2PupzKpm4/7QSMpP7qNiAIvb5fNP+IO6pOI46mKjGPdlFyCSQDESJ63QT6LxIEQU68dvks+7mjBh2Q16WaYy5gSSrqlj2PaCx7Xeh1QM8UJ8J4F5afllNl57NXzu9dPddz53xwo4So6YOUgdST5QPmVwtjJMoJ2HBsVa0Hnoq2ibDoprK1u8b6ILmk/8vqn7i47/NQGPloiD/hP4aqTA9evzQW2HxMiCITlVwhRGvIsb9P3Ts5gSB8/qgL+bIJH4fsEEFm+52mN1TYmv+3t1U+oCc19+uyo8U4a/wAsgS86kGw2/wApNV8tEEbqDWcOtvVNmuUC6T5nNpP8CKvVBnoPmoNbE3Auo1aqb3/dBJc+Bc2TGNrzoLBRxW219U3WcTM2QKqVYIhRqxgykvMbkpqu+blAk1nMcH03lrheRYztor53NeJxFLwazs1rGwJ9eqzNQ6omVYcNRfVBteCYqAJIkRNxE2IW95fxzakgPl0RBBHltoRquSYavAcIjS14N9bLScv8SLCJMdRrtoY9UHYKbfLYj1uemvRS2sOUEk/5VFwzFNc1pB/Nba/Q6rQB1uw/YoA0RvrKyHxD4B+MbTa15Y5pc4EE6GxCueO8eZh2zkqPJ2Y0uPssbjPiXQ/KcPibzmGUAj0koMVW5Ny1KIzFxe9oM/3Eb69V2/hHL1DD08lJveSSZPuucYPn/DVKgDsPVzNu1uUFxOwAH37roPCOZGV3Bnh1qT8s5ajHN66HRyDMfFKuW4djY1eR8lzHDgdLrefF2v56NMEQAXR3O6w2HKCTQcQYGhKfm8RbsmQUthvZBLpuM20BVrQeZDp7Qq1jraQp+HcABqZQWRda5i3ul0RGhJ6SqzNrPTvZTKdSQLoJHiHoESZjuUEAx9cQ7eQsviK+wspuMrG6p6wnRAvxJFrQkueSIEqPm7pv8URYIH3iLnZRKxvdCo/uotauT7ICNQAykGreURcE09yBb3hNGoiJTdV1kCHOukvYYnb6Is2nVXNfg5ZhBVdOZ5t0HRvrughULRvYe8KywlW5B32JMwYlVuGJy+m+0Hqnn1IIPpaIGn20Qbjl3mDLLehkaeWJG+91vuB8dFU2/cXH2XEaVYtfmgXAOhjzSZ+ivOD8YfSP5rgGx0gBB2j8Q0NJdcamL+yyfGuONw7vEDM0/wBsiBpf5/NDgXHqbzEiIn/S2FCpTeIhhBGtnW79kGV5b50o4isGNwzhUIHna0RGk6WC3eJe0NzONgL+kXTODbTb+VrWzGghcz+KXN7wThaRhv63Dedh0QZ7nXi7cRiXPa4ZRDR6NEf4VQO3RVbQptN5j+aIJ/imNrp5nyUGjVlSmGRogmtfaNVKpvmIsFCYIvMp2g+6CY58u6dU9TN+1tUxSN5IvqnQ4k20/ZBPzD+SiUXx3dUaCs4kRCpMRWgWT+Nrk6aKuqydCEBV6g1TIqj2TbwTZNgIFVnXKZcYslOBmUkoCckSlPISCUBOKaeZSnuSB7oA1um19dh3XXOMcKL+EOi76dz6NjT2XKcNTl7QJ1H3Xo7htJvnpES2owGOoc3KUHn/AAYOSInoRv8AyEukwuHmBJtaNhpP+lZYrhJw+Jq0HTDHHLEflddpv6wpuFwbrxHXrFtfRBU1aRgOAHedIAvAHqUxiMU0OmSHHXpBWgxGHlgnUfvB+yoeJcOME36n/KCI3iJBPnf2iP8AOyvOA8UxDyKYrvaSYAGx2sNlnPwTrGxk/wAldE+HnKhdUFZ8QDpBn1CDovLvBqlEf8tZ1Qke37qj+I3Kwq0XVqbR4rQC6P1NGvutxsB/PZM8Qe1lJ7nAloa6R1ABQebA0zClMb/hTOKYJjQKzSPCqEkdRfQpDqAbBaZBvpceqA6GsbKULdAo7QBvdODa6CQxs3+yk0hdR2PFoKk0Tr/CgktY6x1UrD1YiwGpKYpDQTbbVPVSc20IHfFZ1CCf8Md0EGKxl5Oirqj+ilYiuLXlVtapdAguKSHWRFyQXGUDspuUnMkkoA4pD3IFybN0AKNp9P2RAI2lBfcqYI1aroAkNJA31uR3C7Fg8RFChXl00zlfO7TYrjvJvFPw+KpvMZScrpjR32C7nhsEAKlI3Y+SL6A9CgpOf+DNqBuJaJIEGNwbNdPbRZrCUABoItOsz/Pst3wepmY7D1RJbLb7s291nOL8O8BwETJhuoBHqgq20/Nk0aQSTBv6E6KIcGSZi4uJjorTDOvBM5ehsJsWxqfVWJY1wBImd9h2j2QUPDeAhxabEz3i+p7D9l0/hWCFNoaLNGnpoqnguDIyxdu3WZP0WmaEBpFWnIIN5F/dKROdA1Qcr5o4FSw/jUwQGOGZrToHOBs33VVwrl4v/DlxIOU5hPoWzPRT+eOJtrYnwm3yuEmbDKPMfW5UivzCyjSaBGd3lps/t030CCFV4K0vcZmNCLFUbqRghpBuRcjr0WvxOJbRw8vILgLiCL9lRDh+Z2doADhm9T8rIK5mnspNGvbf0Tdao0S02OrTPzEKpr8TDbNQaBmIaAOuis+HvESblYbC4kvNzqtJwx0WKDReL2+qJQZHU/NBBg8RfrKgvN1MxDrqFVcgacUUoiUTigBckOcSgDKB9UBEoQgUSA0AUaKUCx/P9LvfIfGBisLTdP8AyUwGP6kjdcCWx+GvHxhsU0PMU6sMd2kw0/MoOyY3DRUFYAgjW23WVKxmCbXp5XXafmPdSnMkQhhmFoLSbT/Ag51iuFCk5zCCNmkwTGuYeytOGYMOIG22l/5daLmDhYrN6PaLGNRqR6KJypw5zcz3kzo0E2H7oLvDYcMEDVSBYJSSSgaxNSAI3MfusZ8Qebm4VhpNP/M5th/SDue52T/OfNIw9qY8SrEMYP6ibE7hcjxgPiOr4l2epM5dy46NvsOiBunjnFzi4jM67nRdjdDHqj4FVNXEZonI3yDZsWbPb91T16xM9XEl3qTorDheFf4bnNcWA2J/tF9e/wDhBNxuKrZ3CqQS8gRJIF9p0hbrhlHw2NDyPyyd/T0XLqYz1BBJvrv2Pf0Wyq8SqMpi8gNvHTT130QMY/BOq4t3kHhxJ79PRY+oDJ7ErYcF4rmqZGl2Zo6a2uD2TdLh7XPdm0JnTqgzOCqeYQtrhaXlB7KuxXLYEGmSd/8ASl4KsQzI4afVBN8UolG8T+36oIMdVqSobyU5WKZcLT1QEUhxlEYQCA0CiKAQEjCIoyEARIwiKBxzYAN7og5IQlB6E+GXMH4rCNDj/wAtPyOHYfld7grWOC4B8LeLihjm5nZWVAWu6E/on3XoByDnnMHxKGGxT6Pg52sMZg6CTF7LRclc0Usax/hsezIRmzaea8AzdKxXJ2EqVXVnUxnd+YzM7TCseB8Do4Vrm0WZQ45ndz1QWCqeY+NU8LSL3m2wvLnbAKTxXiLKFN1R5gAT39B3XCeZuYauKc6tUPlJLKLNg3cn1AF0CsTx013yf/sEmCP0gzN+w+ypOJYhzyXg+Vhyg/1OMku7lOYJuTDVa36nHw222P5iD6WUdrYtPlpiSOryDHrsEEIjT+o6q4xYLcPTEHLfcXPW3uqgEkzuT21PRa3E0s1Jt7houdzHTogzuBrZH9vkdleYjiWUF5BIfvbTpdZ6sYd/I7qbXM0gDci/t0n5oF8D8+JGW35jf0/gWtwYyuEz2J07yspyuIqOcLQCJ7ELa8N85dImwIsPUiEE6hQkdLSCLprGcMzt6PguB69irXBU4cREWkdCpeJp+UEwI9umqDBfgqv9KC3/AIjf6foEEHCwJMdSpnMGF8Ispgz5QT6lRaNnNPQj7qx5uxGesD/Y3RBRkJISg07JJQBHP1RokBBBABBAAg4QlBBwuECAnKjRsdfokOCMt32KCw4UMtRrrHKQTNwQvR/L+ObWoMeLiIn00+i81YepDmn27LtHwq4pTdRfRkeI05o/t7eiDfuamq9cMaXEgBDEVmsbmcYjVcp+IHPDpNOkQAR3+coK/wCIPOD6lR1FhGQWMGTfaRaVgsS7Rv8ASI1Ou/1TfiS4kzrM90ltygtMTxFpo0qYaAWkuOl7CB16qDXkAX/N5j3vY9t0MQyXEDRoUvGUHf8AH5coDBc76yUDFH84tIGn+ld4vivlLY+1tj3myoMKPNN9zb3TmIeSdf4UDBPt+yfrOPhj6903RbBEgwpNCmXuAvlF9z7ILngNKGAbuudre2oWn4FRMxMDQkT7RKpeHwdJgWBO4tNoWo4W/wAsACTG+2lx0QXlKmZJJB0kn0Cllkt+2iq2OMjY+uin4e2pQRPwiCn+Xq5BBwSqEviNbOGOJP5YPtaE7Xom8KE51oPsgQ4EdQY+4t9EhG695J+9rBEBsgUfuiRkJbIJ6BA05AlSq2H3kG23tE9FGhASco3ciaZMmO8I6JGbsgdx1AtgxYpj9KnVwDTgTY2+Wir2hAoGyvuUuOfhcTTr3gGHgalp/MI+SoAzVX/CsHlaXlnliZMRpMDug13OfPjarQ2mXCQT3bOgPU/Zc1rVnOOY6lTeLY2lULfDpeHAOYzdxMXPpBVcgMFKpi49UZdaBuipNuPVBKwR8zpvb/Kn8WxssaDOYWOthtCiYAgZnX7bn5KNWfMnT/KAqD4nXTVAOmJumt0qYQOsfrqrTBv8oIIBmCBrbeO6phdSsJJI1jp76d0G84DTbEASR9J39ICtYi4EewvpH1lUPCKwbTkSCJgTcfRON4lJaS7MT76aCUGwwzhubn7pZxQM+qpBj9M3ra+iZHEgHZwYFvU7THvogvvxf938+SCrv/UG/wBTv/FBB//Z">
            <a:hlinkClick r:id="rId2"/>
          </p:cNvPr>
          <p:cNvSpPr>
            <a:spLocks noChangeAspect="1" noChangeArrowheads="1"/>
          </p:cNvSpPr>
          <p:nvPr/>
        </p:nvSpPr>
        <p:spPr bwMode="auto">
          <a:xfrm>
            <a:off x="53975" y="-1309688"/>
            <a:ext cx="2752725" cy="2743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506" name="Picture 2" descr="C:\Users\Admin\Pictures\2013-05-19\0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433513"/>
            <a:ext cx="7010400" cy="5258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5763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28600"/>
            <a:ext cx="9144000" cy="923330"/>
          </a:xfrm>
          <a:prstGeom prst="rect">
            <a:avLst/>
          </a:prstGeom>
          <a:noFill/>
        </p:spPr>
        <p:txBody>
          <a:bodyPr wrap="square" rtlCol="0">
            <a:spAutoFit/>
          </a:bodyPr>
          <a:lstStyle/>
          <a:p>
            <a:pPr algn="ctr"/>
            <a:r>
              <a:rPr lang="en-US" sz="5400" b="1" dirty="0" smtClean="0">
                <a:solidFill>
                  <a:srgbClr val="FFFF00"/>
                </a:solidFill>
              </a:rPr>
              <a:t>Education Reform</a:t>
            </a:r>
            <a:endParaRPr lang="en-US" sz="5400" b="1" dirty="0">
              <a:solidFill>
                <a:srgbClr val="FFFF00"/>
              </a:solidFill>
            </a:endParaRPr>
          </a:p>
        </p:txBody>
      </p:sp>
      <p:sp>
        <p:nvSpPr>
          <p:cNvPr id="4" name="AutoShape 2" descr="data:image/jpeg;base64,/9j/4AAQSkZJRgABAQAAAQABAAD/2wCEAAkGBxQTEhUUExQUFhUXFxgYGBgYGBQaFxcXFxcXFxcVGBgYHCggGBolHBQXITEhJSkrLi4uFx8zODMsNygtLisBCgoKBQUFDgUFDisZExkrKysrKysrKysrKysrKysrKysrKysrKysrKysrKysrKysrKysrKysrKysrKysrKysrK//AABEIAOAA4QMBIgACEQEDEQH/xAAcAAAABwEBAAAAAAAAAAAAAAAAAQIDBAUGBwj/xAA6EAABAwIEBAQEBQQCAQUAAAABAAIRAyEEEjFBBQZRYRMicYEHkaGxFDJC0fBSYsHhI/GSFRYzNIL/xAAUAQEAAAAAAAAAAAAAAAAAAAAA/8QAFBEBAAAAAAAAAAAAAAAAAAAAAP/aAAwDAQACEQMRAD8A2RSWgJeWeybdKAPog2PWU4QjElB5hAAEkovG7KLiq8AyD7IE18T1/wC1XY3ECCS8NAEkkwB+6r+NcdpUgc5iBIlcq4xxipiqhAcQ0mwJAF9yg2PE+LOqvyYWk1+k1HOIE9kr/wBv4vLJa2Ynyume07FZyrybimYbx80NiQ0Egx1tbdP8K4xj8SzwqbvK38zzfKAgfq8NxLJJpu6zt7I+HNc9xF7Rodbd903hON4g1hRbVNVv5SS0ROlummvZa6lgzSNo9xJBjUIGcHgToTpfU27Eqyp0KR8peARfX5oxh3PBk+zbX7qsr8If5iHgHe+g++wQXJ4dSIltUT3M/SU3VovpwCx1RpnM5h/LHVqx2Nc+mbmROonKToJhGOazScDmdMydenyQa2rjAbUagNvMCQHBMYfHVGyHgwNFQ4mk3FMNfDuy1wZc2bO7BuxUzlLjv4h3g1mQ9st3tFhrreUGuwFebm0hWQrB1h81QY3COowW/l36hPYXHg7iUFqWa390GWUV1X+5KqEndBIrV7Hr6pFN1hf+FR3tvMyfVOUxYE6IHs9yAjc9JaU24SUCnnooNZ5OuylF0WUatvCCFmd2RpeQ9ESDVBJEQlu0TbBCBQPRN13JYt0UfEukII7611S8SxbgDeVJrFzSZJuqLmR2WkXT8t0HPeYaNSo9z3utcCSdOqpcNWyPa43hwPYwZhSuJcTdVJBsJ+yr2idEGs45zlXxYbRYS1pgFojzaWtsrfizGcPwTaId/wA9US4NNwDe/S0LL8PwT6VM4htWmC0wGk+YnsFUYvEvqvL3ulztSg1nKlelRZ4kg1J3N/Ra6hzEwtzH80zrOh2n2XInP6FONxL4iTEzv80HYaPMrRAk9zYg9gFc0sSKgkES422/2uF0Mc7Nckjp3/7XQuBcWNNoLtSLyNBtfYoNFj+Dh5gCZOggQOpWV47ydYlhkgb6nt2C0GE5gFgTABNz+6s248GQSLnXrbRByfhlSrhaocWOsdDMe3Xr7LbcY4NVqZcbhRBaBnAtmF/N7Sr+lg6davlLBcARaw6np0W8wOGbSYGNEAbWHyhBhaPGhWo6tLo8wcAD3g7rOs4oGPnVp06g9CtvzVyg2oxzqEsqQYA/K4xv09Vxt+LqUa3h4hpBEZmG2k3B021QdMwXEA+BaTf27qyq1RG1liOH1/MCCCIsR0Nx91osM6QAbu/wgsaMONyJUmdoUVgDdNdj2Uo1N51QLaOqQ4poyLSgSfVAh7plMEgWA9UuqToB81BmLSSUEnxAiUWW9fqgg2SSSB6o3mExlvJKBWqiVnwblS3vCrMQ7VBFxroM6hZbmImpTc1t9/4Fe42v5TBPoqLEQfyzNgf8oOf8vYFlbEsp1XZad8xkCwF4J6q15rpYZpLMI0lo3uTb2VRx/BGhWIFgbi866+im8vcWZQpVy6C+o3KJvAA2+cIM64IkZRBACECfdG4EIigewz4cPVWjuLnMdY7zNtNFTB3ZHUbBj00+aDQ0eLifM4gGNNfefZWFTmNzAGgh5HXv0+ixxK13w15fOLxbAZ8NpzPtsOqDqPwz4LUZS/EYifEqCAD+lmo+a27Hftbf1QGHDYaJygAADsE9TbqO/wD2gbdpJ+qzfN/J1PH0zIyVQPI8RM7ZuoWpOnoia2yDzzgsLUw7nUaoLXscRfpNiOxWnwdZxAEn2/wr74ncKFq7RBsHdTrBWV4RVBAO4QaOicsTJ0Uoukxp3UDD1T+Yx1KcfWJBjSdUFgHTAme6XTaYuotERrp6qTmFhdAiq3odFBxLJN/+1YARsotYT7fdBF//ACEEqHIINcQmMyfL7WUWu60dUDOJrhQ6xkaIYx4g33ULEVpEt6/NBExMRA1CrawIExaVZVN5GqqsVIJvYzaNEGO5ycHPa72M6z0WZcdOi2XHMEXMkWIv6rLuwToBix3QQyhKerUoTSAkZCKECEAJQQRtQKY1ei/hdy9+GwTSRFSr53HsR5R8lwrlThwr4qhSIkOqNB9Jv9AV6YxGOZTGXQAfQdEEuo6NTCcNYC65nzR8R6NEkUyHvBu2bWIImNFVcB+KtSpUyVaNPKf1MJke26DsHii/pKJxUXDV8zA4bxr/ACyy3PnN7MGyB5qpAOWYAE6k7ILzmbCirh6jTH5TG94JHouQcMcGuIN/ZaLlfnKpiXAOq0AMplsGZuYknoNVm6+Ja+s8tmC8+mp+iDU4YtDLzNuqkUmbx8lR4fHgAaR/NFaYXFA676ILV9IQhn2TdGtIjcWJSKjzPugfzDRMvFkGVJCAjcoCk9EEM/dBBoarTFioVaQpVd2yhVKgA6oKyu6QZtdQ6xuSLdFOxAPVVePJmCSAPr6IEYmsREEdVH4nYR/DKXhwI11O90qpTGpF0FbUw/l9rg7LF8Ucab8o7/dbupIvePZZLmXCGzxdBmiZN1074c8t4X8L+KxLPEc9xaxpEgAGAQ3qSFzFy7H8MMW12CaDE06jhHQE2P1QUHxB4FhcviYZoY8fnpgRbrHVc3cup/EzH0qNRuQTVePMRoGyucYzCOHmynKbix36oIWyACX6K45b5cq4ysKVJpvdzv0tA1JKDQ/CbgtSrivGAOSkJJ6uIMC+63/GuICrUdh2Z6jzIyU4zEbgvmGa6lajlrlylhcMKLBpOZ2he7RzjHVWVHh9KldrGtvq0Xg6ydUHnHmk1vFNA4ZjMpgNY0l1hu/9R7pngvB8QHU6wpPLAYJgxbUHp0XpV+FYX5i1hdsS0THSSo2LoRZrQAZkQBPsLIE8MJ8NsjUA6bwuV8zUnOxFbE1KJqinLW5mnw2wC0DL+t0newldewjoEC5ITOJphzS2BBtBAIN9wg4RR4nWdSfWfhqdMDytqU2ZBJN2m5mxMKu4fWI912vnDhIq4KqwNaCG5hlAAlt9lxOgIsgvsHUzaW9VbYZ9u8qgwVWd4VxhTP7IL3BVzadSbwpdQzbuqvAPIMeqkmqTvcToglBzW2O+qBqC5+m6Yyyye8ymw0gmTZAr8R/agjQQXuJf1VZisWMsm3ZSOIVhoqfE1ZiW2GiBWIxLBff3VZjHkzvO46JcguzbaXUepiZdN/lYIDZUcGifQTrdD8QYE+nok16oIBm8pjE1b6jqgRWxJ6+6iYupmblIt+6VXqieoKiYmoUGV4hQyO7FaL4e8Z8DEhjv/jq+UibB36XJniNIVB0/l1WDhxjMHQRcdQdkHS+dOWm13eK0EuDcrhJMdHAdFneG1WvApPzNqMGVzSNRa4/2tvyLzIzFU2sqQMQ0Q6bZo/UOvopPOeBYKZrQA9o1ESRpHogwWF4LSDzDAYvp99vZdM5QoNos8rQwO2Ai/fusPgKecW/VFs3Q/dazgzajWzE3Iuemh+iDc0XDcGO6cb3VRgsU4/Y7j2PupzKpm4/7QSMpP7qNiAIvb5fNP+IO6pOI46mKjGPdlFyCSQDESJ63QT6LxIEQU68dvks+7mjBh2Q16WaYy5gSSrqlj2PaCx7Xeh1QM8UJ8J4F5afllNl57NXzu9dPddz53xwo4So6YOUgdST5QPmVwtjJMoJ2HBsVa0Hnoq2ibDoprK1u8b6ILmk/8vqn7i47/NQGPloiD/hP4aqTA9evzQW2HxMiCITlVwhRGvIsb9P3Ts5gSB8/qgL+bIJH4fsEEFm+52mN1TYmv+3t1U+oCc19+uyo8U4a/wAsgS86kGw2/wApNV8tEEbqDWcOtvVNmuUC6T5nNpP8CKvVBnoPmoNbE3Auo1aqb3/dBJc+Bc2TGNrzoLBRxW219U3WcTM2QKqVYIhRqxgykvMbkpqu+blAk1nMcH03lrheRYztor53NeJxFLwazs1rGwJ9eqzNQ6omVYcNRfVBteCYqAJIkRNxE2IW95fxzakgPl0RBBHltoRquSYavAcIjS14N9bLScv8SLCJMdRrtoY9UHYKbfLYj1uemvRS2sOUEk/5VFwzFNc1pB/Nba/Q6rQB1uw/YoA0RvrKyHxD4B+MbTa15Y5pc4EE6GxCueO8eZh2zkqPJ2Y0uPssbjPiXQ/KcPibzmGUAj0koMVW5Ny1KIzFxe9oM/3Eb69V2/hHL1DD08lJveSSZPuucYPn/DVKgDsPVzNu1uUFxOwAH37roPCOZGV3Bnh1qT8s5ajHN66HRyDMfFKuW4djY1eR8lzHDgdLrefF2v56NMEQAXR3O6w2HKCTQcQYGhKfm8RbsmQUthvZBLpuM20BVrQeZDp7Qq1jraQp+HcABqZQWRda5i3ul0RGhJ6SqzNrPTvZTKdSQLoJHiHoESZjuUEAx9cQ7eQsviK+wspuMrG6p6wnRAvxJFrQkueSIEqPm7pv8URYIH3iLnZRKxvdCo/uotauT7ICNQAykGreURcE09yBb3hNGoiJTdV1kCHOukvYYnb6Is2nVXNfg5ZhBVdOZ5t0HRvrughULRvYe8KywlW5B32JMwYlVuGJy+m+0Hqnn1IIPpaIGn20Qbjl3mDLLehkaeWJG+91vuB8dFU2/cXH2XEaVYtfmgXAOhjzSZ+ivOD8YfSP5rgGx0gBB2j8Q0NJdcamL+yyfGuONw7vEDM0/wBsiBpf5/NDgXHqbzEiIn/S2FCpTeIhhBGtnW79kGV5b50o4isGNwzhUIHna0RGk6WC3eJe0NzONgL+kXTODbTb+VrWzGghcz+KXN7wThaRhv63Dedh0QZ7nXi7cRiXPa4ZRDR6NEf4VQO3RVbQptN5j+aIJ/imNrp5nyUGjVlSmGRogmtfaNVKpvmIsFCYIvMp2g+6CY58u6dU9TN+1tUxSN5IvqnQ4k20/ZBPzD+SiUXx3dUaCs4kRCpMRWgWT+Nrk6aKuqydCEBV6g1TIqj2TbwTZNgIFVnXKZcYslOBmUkoCckSlPISCUBOKaeZSnuSB7oA1um19dh3XXOMcKL+EOi76dz6NjT2XKcNTl7QJ1H3Xo7htJvnpES2owGOoc3KUHn/AAYOSInoRv8AyEukwuHmBJtaNhpP+lZYrhJw+Jq0HTDHHLEflddpv6wpuFwbrxHXrFtfRBU1aRgOAHedIAvAHqUxiMU0OmSHHXpBWgxGHlgnUfvB+yoeJcOME36n/KCI3iJBPnf2iP8AOyvOA8UxDyKYrvaSYAGx2sNlnPwTrGxk/wAldE+HnKhdUFZ8QDpBn1CDovLvBqlEf8tZ1Qke37qj+I3Kwq0XVqbR4rQC6P1NGvutxsB/PZM8Qe1lJ7nAloa6R1ABQebA0zClMb/hTOKYJjQKzSPCqEkdRfQpDqAbBaZBvpceqA6GsbKULdAo7QBvdODa6CQxs3+yk0hdR2PFoKk0Tr/CgktY6x1UrD1YiwGpKYpDQTbbVPVSc20IHfFZ1CCf8Md0EGKxl5Oirqj+ilYiuLXlVtapdAguKSHWRFyQXGUDspuUnMkkoA4pD3IFybN0AKNp9P2RAI2lBfcqYI1aroAkNJA31uR3C7Fg8RFChXl00zlfO7TYrjvJvFPw+KpvMZScrpjR32C7nhsEAKlI3Y+SL6A9CgpOf+DNqBuJaJIEGNwbNdPbRZrCUABoItOsz/Pst3wepmY7D1RJbLb7s291nOL8O8BwETJhuoBHqgq20/Nk0aQSTBv6E6KIcGSZi4uJjorTDOvBM5ehsJsWxqfVWJY1wBImd9h2j2QUPDeAhxabEz3i+p7D9l0/hWCFNoaLNGnpoqnguDIyxdu3WZP0WmaEBpFWnIIN5F/dKROdA1Qcr5o4FSw/jUwQGOGZrToHOBs33VVwrl4v/DlxIOU5hPoWzPRT+eOJtrYnwm3yuEmbDKPMfW5UivzCyjSaBGd3lps/t030CCFV4K0vcZmNCLFUbqRghpBuRcjr0WvxOJbRw8vILgLiCL9lRDh+Z2doADhm9T8rIK5mnspNGvbf0Tdao0S02OrTPzEKpr8TDbNQaBmIaAOuis+HvESblYbC4kvNzqtJwx0WKDReL2+qJQZHU/NBBg8RfrKgvN1MxDrqFVcgacUUoiUTigBckOcSgDKB9UBEoQgUSA0AUaKUCx/P9LvfIfGBisLTdP8AyUwGP6kjdcCWx+GvHxhsU0PMU6sMd2kw0/MoOyY3DRUFYAgjW23WVKxmCbXp5XXafmPdSnMkQhhmFoLSbT/Ag51iuFCk5zCCNmkwTGuYeytOGYMOIG22l/5daLmDhYrN6PaLGNRqR6KJypw5zcz3kzo0E2H7oLvDYcMEDVSBYJSSSgaxNSAI3MfusZ8Qebm4VhpNP/M5th/SDue52T/OfNIw9qY8SrEMYP6ibE7hcjxgPiOr4l2epM5dy46NvsOiBunjnFzi4jM67nRdjdDHqj4FVNXEZonI3yDZsWbPb91T16xM9XEl3qTorDheFf4bnNcWA2J/tF9e/wDhBNxuKrZ3CqQS8gRJIF9p0hbrhlHw2NDyPyyd/T0XLqYz1BBJvrv2Pf0Wyq8SqMpi8gNvHTT130QMY/BOq4t3kHhxJ79PRY+oDJ7ErYcF4rmqZGl2Zo6a2uD2TdLh7XPdm0JnTqgzOCqeYQtrhaXlB7KuxXLYEGmSd/8ASl4KsQzI4afVBN8UolG8T+36oIMdVqSobyU5WKZcLT1QEUhxlEYQCA0CiKAQEjCIoyEARIwiKBxzYAN7og5IQlB6E+GXMH4rCNDj/wAtPyOHYfld7grWOC4B8LeLihjm5nZWVAWu6E/on3XoByDnnMHxKGGxT6Pg52sMZg6CTF7LRclc0Usax/hsezIRmzaea8AzdKxXJ2EqVXVnUxnd+YzM7TCseB8Do4Vrm0WZQ45ndz1QWCqeY+NU8LSL3m2wvLnbAKTxXiLKFN1R5gAT39B3XCeZuYauKc6tUPlJLKLNg3cn1AF0CsTx013yf/sEmCP0gzN+w+ypOJYhzyXg+Vhyg/1OMku7lOYJuTDVa36nHw222P5iD6WUdrYtPlpiSOryDHrsEEIjT+o6q4xYLcPTEHLfcXPW3uqgEkzuT21PRa3E0s1Jt7houdzHTogzuBrZH9vkdleYjiWUF5BIfvbTpdZ6sYd/I7qbXM0gDci/t0n5oF8D8+JGW35jf0/gWtwYyuEz2J07yspyuIqOcLQCJ7ELa8N85dImwIsPUiEE6hQkdLSCLprGcMzt6PguB69irXBU4cREWkdCpeJp+UEwI9umqDBfgqv9KC3/AIjf6foEEHCwJMdSpnMGF8Ispgz5QT6lRaNnNPQj7qx5uxGesD/Y3RBRkJISg07JJQBHP1RokBBBABBAAg4QlBBwuECAnKjRsdfokOCMt32KCw4UMtRrrHKQTNwQvR/L+ObWoMeLiIn00+i81YepDmn27LtHwq4pTdRfRkeI05o/t7eiDfuamq9cMaXEgBDEVmsbmcYjVcp+IHPDpNOkQAR3+coK/wCIPOD6lR1FhGQWMGTfaRaVgsS7Rv8ASI1Ou/1TfiS4kzrM90ltygtMTxFpo0qYaAWkuOl7CB16qDXkAX/N5j3vY9t0MQyXEDRoUvGUHf8AH5coDBc76yUDFH84tIGn+ld4vivlLY+1tj3myoMKPNN9zb3TmIeSdf4UDBPt+yfrOPhj6903RbBEgwpNCmXuAvlF9z7ILngNKGAbuudre2oWn4FRMxMDQkT7RKpeHwdJgWBO4tNoWo4W/wAsACTG+2lx0QXlKmZJJB0kn0Cllkt+2iq2OMjY+uin4e2pQRPwiCn+Xq5BBwSqEviNbOGOJP5YPtaE7Xom8KE51oPsgQ4EdQY+4t9EhG695J+9rBEBsgUfuiRkJbIJ6BA05AlSq2H3kG23tE9FGhASco3ciaZMmO8I6JGbsgdx1AtgxYpj9KnVwDTgTY2+Wir2hAoGyvuUuOfhcTTr3gGHgalp/MI+SoAzVX/CsHlaXlnliZMRpMDug13OfPjarQ2mXCQT3bOgPU/Zc1rVnOOY6lTeLY2lULfDpeHAOYzdxMXPpBVcgMFKpi49UZdaBuipNuPVBKwR8zpvb/Kn8WxssaDOYWOthtCiYAgZnX7bn5KNWfMnT/KAqD4nXTVAOmJumt0qYQOsfrqrTBv8oIIBmCBrbeO6phdSsJJI1jp76d0G84DTbEASR9J39ICtYi4EewvpH1lUPCKwbTkSCJgTcfRON4lJaS7MT76aCUGwwzhubn7pZxQM+qpBj9M3ra+iZHEgHZwYFvU7THvogvvxf938+SCrv/UG/wBTv/FBB//Z">
            <a:hlinkClick r:id="rId2"/>
          </p:cNvPr>
          <p:cNvSpPr>
            <a:spLocks noChangeAspect="1" noChangeArrowheads="1"/>
          </p:cNvSpPr>
          <p:nvPr/>
        </p:nvSpPr>
        <p:spPr bwMode="auto">
          <a:xfrm>
            <a:off x="53975" y="-1309688"/>
            <a:ext cx="2752725" cy="2743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2530" name="Picture 2" descr="http://www.lessonpaths.com/blog/wp-content/uploads/2013/04/school-house.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612" y="2819400"/>
            <a:ext cx="5210175" cy="37433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22122" y="1151930"/>
            <a:ext cx="7299755" cy="1323439"/>
          </a:xfrm>
          <a:prstGeom prst="rect">
            <a:avLst/>
          </a:prstGeom>
        </p:spPr>
        <p:txBody>
          <a:bodyPr wrap="none">
            <a:spAutoFit/>
          </a:bodyPr>
          <a:lstStyle/>
          <a:p>
            <a:pPr algn="ctr"/>
            <a:r>
              <a:rPr lang="en-US" sz="4000" dirty="0">
                <a:solidFill>
                  <a:srgbClr val="FFFF00"/>
                </a:solidFill>
              </a:rPr>
              <a:t>Land Ordinance of </a:t>
            </a:r>
            <a:r>
              <a:rPr lang="en-US" sz="4000" dirty="0" smtClean="0">
                <a:solidFill>
                  <a:srgbClr val="FFFF00"/>
                </a:solidFill>
              </a:rPr>
              <a:t>1787  </a:t>
            </a:r>
          </a:p>
          <a:p>
            <a:r>
              <a:rPr lang="en-US" sz="4000" dirty="0"/>
              <a:t>E</a:t>
            </a:r>
            <a:r>
              <a:rPr lang="en-US" sz="4000" dirty="0" smtClean="0"/>
              <a:t>ach township must have a school</a:t>
            </a:r>
            <a:endParaRPr lang="en-US" sz="4000" dirty="0"/>
          </a:p>
        </p:txBody>
      </p:sp>
    </p:spTree>
    <p:extLst>
      <p:ext uri="{BB962C8B-B14F-4D97-AF65-F5344CB8AC3E}">
        <p14:creationId xmlns:p14="http://schemas.microsoft.com/office/powerpoint/2010/main" val="42415815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1.bp.blogspot.com/-UnuHC66arVo/T0tmendKJ4I/AAAAAAAABDA/Zj57Ip8EhN4/s1600/Walnut+Grove+model+series+2009-2010+012+PORTFOLLIO%23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556" y="1173402"/>
            <a:ext cx="8370888" cy="54655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228600"/>
            <a:ext cx="9144000" cy="923330"/>
          </a:xfrm>
          <a:prstGeom prst="rect">
            <a:avLst/>
          </a:prstGeom>
          <a:noFill/>
        </p:spPr>
        <p:txBody>
          <a:bodyPr wrap="square" rtlCol="0">
            <a:spAutoFit/>
          </a:bodyPr>
          <a:lstStyle/>
          <a:p>
            <a:pPr algn="ctr"/>
            <a:r>
              <a:rPr lang="en-US" sz="5400" b="1" dirty="0" smtClean="0">
                <a:solidFill>
                  <a:srgbClr val="FFFF00"/>
                </a:solidFill>
              </a:rPr>
              <a:t>Education Reform</a:t>
            </a:r>
            <a:endParaRPr lang="en-US" sz="5400" b="1" dirty="0">
              <a:solidFill>
                <a:srgbClr val="FFFF00"/>
              </a:solidFill>
            </a:endParaRPr>
          </a:p>
        </p:txBody>
      </p:sp>
      <p:sp>
        <p:nvSpPr>
          <p:cNvPr id="4" name="AutoShape 2" descr="data:image/jpeg;base64,/9j/4AAQSkZJRgABAQAAAQABAAD/2wCEAAkGBxQTEhUUExQUFhUXFxgYGBgYGBQaFxcXFxcXFxcVGBgYHCggGBolHBQXITEhJSkrLi4uFx8zODMsNygtLisBCgoKBQUFDgUFDisZExkrKysrKysrKysrKysrKysrKysrKysrKysrKysrKysrKysrKysrKysrKysrKysrKysrK//AABEIAOAA4QMBIgACEQEDEQH/xAAcAAAABwEBAAAAAAAAAAAAAAAAAQIDBAUGBwj/xAA6EAABAwIEBAQEBQQCAQUAAAABAAIRAyEEEjFBBQZRYRMicYEHkaGxFDJC0fBSYsHhI/GSFRYzNIL/xAAUAQEAAAAAAAAAAAAAAAAAAAAA/8QAFBEBAAAAAAAAAAAAAAAAAAAAAP/aAAwDAQACEQMRAD8A2RSWgJeWeybdKAPog2PWU4QjElB5hAAEkovG7KLiq8AyD7IE18T1/wC1XY3ECCS8NAEkkwB+6r+NcdpUgc5iBIlcq4xxipiqhAcQ0mwJAF9yg2PE+LOqvyYWk1+k1HOIE9kr/wBv4vLJa2Ynyume07FZyrybimYbx80NiQ0Egx1tbdP8K4xj8SzwqbvK38zzfKAgfq8NxLJJpu6zt7I+HNc9xF7Rodbd903hON4g1hRbVNVv5SS0ROlummvZa6lgzSNo9xJBjUIGcHgToTpfU27Eqyp0KR8peARfX5oxh3PBk+zbX7qsr8If5iHgHe+g++wQXJ4dSIltUT3M/SU3VovpwCx1RpnM5h/LHVqx2Nc+mbmROonKToJhGOazScDmdMydenyQa2rjAbUagNvMCQHBMYfHVGyHgwNFQ4mk3FMNfDuy1wZc2bO7BuxUzlLjv4h3g1mQ9st3tFhrreUGuwFebm0hWQrB1h81QY3COowW/l36hPYXHg7iUFqWa390GWUV1X+5KqEndBIrV7Hr6pFN1hf+FR3tvMyfVOUxYE6IHs9yAjc9JaU24SUCnnooNZ5OuylF0WUatvCCFmd2RpeQ9ESDVBJEQlu0TbBCBQPRN13JYt0UfEukII7611S8SxbgDeVJrFzSZJuqLmR2WkXT8t0HPeYaNSo9z3utcCSdOqpcNWyPa43hwPYwZhSuJcTdVJBsJ+yr2idEGs45zlXxYbRYS1pgFojzaWtsrfizGcPwTaId/wA9US4NNwDe/S0LL8PwT6VM4htWmC0wGk+YnsFUYvEvqvL3ulztSg1nKlelRZ4kg1J3N/Ra6hzEwtzH80zrOh2n2XInP6FONxL4iTEzv80HYaPMrRAk9zYg9gFc0sSKgkES422/2uF0Mc7Nckjp3/7XQuBcWNNoLtSLyNBtfYoNFj+Dh5gCZOggQOpWV47ydYlhkgb6nt2C0GE5gFgTABNz+6s248GQSLnXrbRByfhlSrhaocWOsdDMe3Xr7LbcY4NVqZcbhRBaBnAtmF/N7Sr+lg6davlLBcARaw6np0W8wOGbSYGNEAbWHyhBhaPGhWo6tLo8wcAD3g7rOs4oGPnVp06g9CtvzVyg2oxzqEsqQYA/K4xv09Vxt+LqUa3h4hpBEZmG2k3B021QdMwXEA+BaTf27qyq1RG1liOH1/MCCCIsR0Nx91osM6QAbu/wgsaMONyJUmdoUVgDdNdj2Uo1N51QLaOqQ4poyLSgSfVAh7plMEgWA9UuqToB81BmLSSUEnxAiUWW9fqgg2SSSB6o3mExlvJKBWqiVnwblS3vCrMQ7VBFxroM6hZbmImpTc1t9/4Fe42v5TBPoqLEQfyzNgf8oOf8vYFlbEsp1XZad8xkCwF4J6q15rpYZpLMI0lo3uTb2VRx/BGhWIFgbi866+im8vcWZQpVy6C+o3KJvAA2+cIM64IkZRBACECfdG4EIigewz4cPVWjuLnMdY7zNtNFTB3ZHUbBj00+aDQ0eLifM4gGNNfefZWFTmNzAGgh5HXv0+ixxK13w15fOLxbAZ8NpzPtsOqDqPwz4LUZS/EYifEqCAD+lmo+a27Hftbf1QGHDYaJygAADsE9TbqO/wD2gbdpJ+qzfN/J1PH0zIyVQPI8RM7ZuoWpOnoia2yDzzgsLUw7nUaoLXscRfpNiOxWnwdZxAEn2/wr74ncKFq7RBsHdTrBWV4RVBAO4QaOicsTJ0Uoukxp3UDD1T+Yx1KcfWJBjSdUFgHTAme6XTaYuotERrp6qTmFhdAiq3odFBxLJN/+1YARsotYT7fdBF//ACEEqHIINcQmMyfL7WUWu60dUDOJrhQ6xkaIYx4g33ULEVpEt6/NBExMRA1CrawIExaVZVN5GqqsVIJvYzaNEGO5ycHPa72M6z0WZcdOi2XHMEXMkWIv6rLuwToBix3QQyhKerUoTSAkZCKECEAJQQRtQKY1ei/hdy9+GwTSRFSr53HsR5R8lwrlThwr4qhSIkOqNB9Jv9AV6YxGOZTGXQAfQdEEuo6NTCcNYC65nzR8R6NEkUyHvBu2bWIImNFVcB+KtSpUyVaNPKf1MJke26DsHii/pKJxUXDV8zA4bxr/ACyy3PnN7MGyB5qpAOWYAE6k7ILzmbCirh6jTH5TG94JHouQcMcGuIN/ZaLlfnKpiXAOq0AMplsGZuYknoNVm6+Ja+s8tmC8+mp+iDU4YtDLzNuqkUmbx8lR4fHgAaR/NFaYXFA676ILV9IQhn2TdGtIjcWJSKjzPugfzDRMvFkGVJCAjcoCk9EEM/dBBoarTFioVaQpVd2yhVKgA6oKyu6QZtdQ6xuSLdFOxAPVVePJmCSAPr6IEYmsREEdVH4nYR/DKXhwI11O90qpTGpF0FbUw/l9rg7LF8Ucab8o7/dbupIvePZZLmXCGzxdBmiZN1074c8t4X8L+KxLPEc9xaxpEgAGAQ3qSFzFy7H8MMW12CaDE06jhHQE2P1QUHxB4FhcviYZoY8fnpgRbrHVc3cup/EzH0qNRuQTVePMRoGyucYzCOHmynKbix36oIWyACX6K45b5cq4ysKVJpvdzv0tA1JKDQ/CbgtSrivGAOSkJJ6uIMC+63/GuICrUdh2Z6jzIyU4zEbgvmGa6lajlrlylhcMKLBpOZ2he7RzjHVWVHh9KldrGtvq0Xg6ydUHnHmk1vFNA4ZjMpgNY0l1hu/9R7pngvB8QHU6wpPLAYJgxbUHp0XpV+FYX5i1hdsS0THSSo2LoRZrQAZkQBPsLIE8MJ8NsjUA6bwuV8zUnOxFbE1KJqinLW5mnw2wC0DL+t0newldewjoEC5ITOJphzS2BBtBAIN9wg4RR4nWdSfWfhqdMDytqU2ZBJN2m5mxMKu4fWI912vnDhIq4KqwNaCG5hlAAlt9lxOgIsgvsHUzaW9VbYZ9u8qgwVWd4VxhTP7IL3BVzadSbwpdQzbuqvAPIMeqkmqTvcToglBzW2O+qBqC5+m6Yyyye8ymw0gmTZAr8R/agjQQXuJf1VZisWMsm3ZSOIVhoqfE1ZiW2GiBWIxLBff3VZjHkzvO46JcguzbaXUepiZdN/lYIDZUcGifQTrdD8QYE+nok16oIBm8pjE1b6jqgRWxJ6+6iYupmblIt+6VXqieoKiYmoUGV4hQyO7FaL4e8Z8DEhjv/jq+UibB36XJniNIVB0/l1WDhxjMHQRcdQdkHS+dOWm13eK0EuDcrhJMdHAdFneG1WvApPzNqMGVzSNRa4/2tvyLzIzFU2sqQMQ0Q6bZo/UOvopPOeBYKZrQA9o1ESRpHogwWF4LSDzDAYvp99vZdM5QoNos8rQwO2Ai/fusPgKecW/VFs3Q/dazgzajWzE3Iuemh+iDc0XDcGO6cb3VRgsU4/Y7j2PupzKpm4/7QSMpP7qNiAIvb5fNP+IO6pOI46mKjGPdlFyCSQDESJ63QT6LxIEQU68dvks+7mjBh2Q16WaYy5gSSrqlj2PaCx7Xeh1QM8UJ8J4F5afllNl57NXzu9dPddz53xwo4So6YOUgdST5QPmVwtjJMoJ2HBsVa0Hnoq2ibDoprK1u8b6ILmk/8vqn7i47/NQGPloiD/hP4aqTA9evzQW2HxMiCITlVwhRGvIsb9P3Ts5gSB8/qgL+bIJH4fsEEFm+52mN1TYmv+3t1U+oCc19+uyo8U4a/wAsgS86kGw2/wApNV8tEEbqDWcOtvVNmuUC6T5nNpP8CKvVBnoPmoNbE3Auo1aqb3/dBJc+Bc2TGNrzoLBRxW219U3WcTM2QKqVYIhRqxgykvMbkpqu+blAk1nMcH03lrheRYztor53NeJxFLwazs1rGwJ9eqzNQ6omVYcNRfVBteCYqAJIkRNxE2IW95fxzakgPl0RBBHltoRquSYavAcIjS14N9bLScv8SLCJMdRrtoY9UHYKbfLYj1uemvRS2sOUEk/5VFwzFNc1pB/Nba/Q6rQB1uw/YoA0RvrKyHxD4B+MbTa15Y5pc4EE6GxCueO8eZh2zkqPJ2Y0uPssbjPiXQ/KcPibzmGUAj0koMVW5Ny1KIzFxe9oM/3Eb69V2/hHL1DD08lJveSSZPuucYPn/DVKgDsPVzNu1uUFxOwAH37roPCOZGV3Bnh1qT8s5ajHN66HRyDMfFKuW4djY1eR8lzHDgdLrefF2v56NMEQAXR3O6w2HKCTQcQYGhKfm8RbsmQUthvZBLpuM20BVrQeZDp7Qq1jraQp+HcABqZQWRda5i3ul0RGhJ6SqzNrPTvZTKdSQLoJHiHoESZjuUEAx9cQ7eQsviK+wspuMrG6p6wnRAvxJFrQkueSIEqPm7pv8URYIH3iLnZRKxvdCo/uotauT7ICNQAykGreURcE09yBb3hNGoiJTdV1kCHOukvYYnb6Is2nVXNfg5ZhBVdOZ5t0HRvrughULRvYe8KywlW5B32JMwYlVuGJy+m+0Hqnn1IIPpaIGn20Qbjl3mDLLehkaeWJG+91vuB8dFU2/cXH2XEaVYtfmgXAOhjzSZ+ivOD8YfSP5rgGx0gBB2j8Q0NJdcamL+yyfGuONw7vEDM0/wBsiBpf5/NDgXHqbzEiIn/S2FCpTeIhhBGtnW79kGV5b50o4isGNwzhUIHna0RGk6WC3eJe0NzONgL+kXTODbTb+VrWzGghcz+KXN7wThaRhv63Dedh0QZ7nXi7cRiXPa4ZRDR6NEf4VQO3RVbQptN5j+aIJ/imNrp5nyUGjVlSmGRogmtfaNVKpvmIsFCYIvMp2g+6CY58u6dU9TN+1tUxSN5IvqnQ4k20/ZBPzD+SiUXx3dUaCs4kRCpMRWgWT+Nrk6aKuqydCEBV6g1TIqj2TbwTZNgIFVnXKZcYslOBmUkoCckSlPISCUBOKaeZSnuSB7oA1um19dh3XXOMcKL+EOi76dz6NjT2XKcNTl7QJ1H3Xo7htJvnpES2owGOoc3KUHn/AAYOSInoRv8AyEukwuHmBJtaNhpP+lZYrhJw+Jq0HTDHHLEflddpv6wpuFwbrxHXrFtfRBU1aRgOAHedIAvAHqUxiMU0OmSHHXpBWgxGHlgnUfvB+yoeJcOME36n/KCI3iJBPnf2iP8AOyvOA8UxDyKYrvaSYAGx2sNlnPwTrGxk/wAldE+HnKhdUFZ8QDpBn1CDovLvBqlEf8tZ1Qke37qj+I3Kwq0XVqbR4rQC6P1NGvutxsB/PZM8Qe1lJ7nAloa6R1ABQebA0zClMb/hTOKYJjQKzSPCqEkdRfQpDqAbBaZBvpceqA6GsbKULdAo7QBvdODa6CQxs3+yk0hdR2PFoKk0Tr/CgktY6x1UrD1YiwGpKYpDQTbbVPVSc20IHfFZ1CCf8Md0EGKxl5Oirqj+ilYiuLXlVtapdAguKSHWRFyQXGUDspuUnMkkoA4pD3IFybN0AKNp9P2RAI2lBfcqYI1aroAkNJA31uR3C7Fg8RFChXl00zlfO7TYrjvJvFPw+KpvMZScrpjR32C7nhsEAKlI3Y+SL6A9CgpOf+DNqBuJaJIEGNwbNdPbRZrCUABoItOsz/Pst3wepmY7D1RJbLb7s291nOL8O8BwETJhuoBHqgq20/Nk0aQSTBv6E6KIcGSZi4uJjorTDOvBM5ehsJsWxqfVWJY1wBImd9h2j2QUPDeAhxabEz3i+p7D9l0/hWCFNoaLNGnpoqnguDIyxdu3WZP0WmaEBpFWnIIN5F/dKROdA1Qcr5o4FSw/jUwQGOGZrToHOBs33VVwrl4v/DlxIOU5hPoWzPRT+eOJtrYnwm3yuEmbDKPMfW5UivzCyjSaBGd3lps/t030CCFV4K0vcZmNCLFUbqRghpBuRcjr0WvxOJbRw8vILgLiCL9lRDh+Z2doADhm9T8rIK5mnspNGvbf0Tdao0S02OrTPzEKpr8TDbNQaBmIaAOuis+HvESblYbC4kvNzqtJwx0WKDReL2+qJQZHU/NBBg8RfrKgvN1MxDrqFVcgacUUoiUTigBckOcSgDKB9UBEoQgUSA0AUaKUCx/P9LvfIfGBisLTdP8AyUwGP6kjdcCWx+GvHxhsU0PMU6sMd2kw0/MoOyY3DRUFYAgjW23WVKxmCbXp5XXafmPdSnMkQhhmFoLSbT/Ag51iuFCk5zCCNmkwTGuYeytOGYMOIG22l/5daLmDhYrN6PaLGNRqR6KJypw5zcz3kzo0E2H7oLvDYcMEDVSBYJSSSgaxNSAI3MfusZ8Qebm4VhpNP/M5th/SDue52T/OfNIw9qY8SrEMYP6ibE7hcjxgPiOr4l2epM5dy46NvsOiBunjnFzi4jM67nRdjdDHqj4FVNXEZonI3yDZsWbPb91T16xM9XEl3qTorDheFf4bnNcWA2J/tF9e/wDhBNxuKrZ3CqQS8gRJIF9p0hbrhlHw2NDyPyyd/T0XLqYz1BBJvrv2Pf0Wyq8SqMpi8gNvHTT130QMY/BOq4t3kHhxJ79PRY+oDJ7ErYcF4rmqZGl2Zo6a2uD2TdLh7XPdm0JnTqgzOCqeYQtrhaXlB7KuxXLYEGmSd/8ASl4KsQzI4afVBN8UolG8T+36oIMdVqSobyU5WKZcLT1QEUhxlEYQCA0CiKAQEjCIoyEARIwiKBxzYAN7og5IQlB6E+GXMH4rCNDj/wAtPyOHYfld7grWOC4B8LeLihjm5nZWVAWu6E/on3XoByDnnMHxKGGxT6Pg52sMZg6CTF7LRclc0Usax/hsezIRmzaea8AzdKxXJ2EqVXVnUxnd+YzM7TCseB8Do4Vrm0WZQ45ndz1QWCqeY+NU8LSL3m2wvLnbAKTxXiLKFN1R5gAT39B3XCeZuYauKc6tUPlJLKLNg3cn1AF0CsTx013yf/sEmCP0gzN+w+ypOJYhzyXg+Vhyg/1OMku7lOYJuTDVa36nHw222P5iD6WUdrYtPlpiSOryDHrsEEIjT+o6q4xYLcPTEHLfcXPW3uqgEkzuT21PRa3E0s1Jt7houdzHTogzuBrZH9vkdleYjiWUF5BIfvbTpdZ6sYd/I7qbXM0gDci/t0n5oF8D8+JGW35jf0/gWtwYyuEz2J07yspyuIqOcLQCJ7ELa8N85dImwIsPUiEE6hQkdLSCLprGcMzt6PguB69irXBU4cREWkdCpeJp+UEwI9umqDBfgqv9KC3/AIjf6foEEHCwJMdSpnMGF8Ispgz5QT6lRaNnNPQj7qx5uxGesD/Y3RBRkJISg07JJQBHP1RokBBBABBAAg4QlBBwuECAnKjRsdfokOCMt32KCw4UMtRrrHKQTNwQvR/L+ObWoMeLiIn00+i81YepDmn27LtHwq4pTdRfRkeI05o/t7eiDfuamq9cMaXEgBDEVmsbmcYjVcp+IHPDpNOkQAR3+coK/wCIPOD6lR1FhGQWMGTfaRaVgsS7Rv8ASI1Ou/1TfiS4kzrM90ltygtMTxFpo0qYaAWkuOl7CB16qDXkAX/N5j3vY9t0MQyXEDRoUvGUHf8AH5coDBc76yUDFH84tIGn+ld4vivlLY+1tj3myoMKPNN9zb3TmIeSdf4UDBPt+yfrOPhj6903RbBEgwpNCmXuAvlF9z7ILngNKGAbuudre2oWn4FRMxMDQkT7RKpeHwdJgWBO4tNoWo4W/wAsACTG+2lx0QXlKmZJJB0kn0Cllkt+2iq2OMjY+uin4e2pQRPwiCn+Xq5BBwSqEviNbOGOJP5YPtaE7Xom8KE51oPsgQ4EdQY+4t9EhG695J+9rBEBsgUfuiRkJbIJ6BA05AlSq2H3kG23tE9FGhASco3ciaZMmO8I6JGbsgdx1AtgxYpj9KnVwDTgTY2+Wir2hAoGyvuUuOfhcTTr3gGHgalp/MI+SoAzVX/CsHlaXlnliZMRpMDug13OfPjarQ2mXCQT3bOgPU/Zc1rVnOOY6lTeLY2lULfDpeHAOYzdxMXPpBVcgMFKpi49UZdaBuipNuPVBKwR8zpvb/Kn8WxssaDOYWOthtCiYAgZnX7bn5KNWfMnT/KAqD4nXTVAOmJumt0qYQOsfrqrTBv8oIIBmCBrbeO6phdSsJJI1jp76d0G84DTbEASR9J39ICtYi4EewvpH1lUPCKwbTkSCJgTcfRON4lJaS7MT76aCUGwwzhubn7pZxQM+qpBj9M3ra+iZHEgHZwYFvU7THvogvvxf938+SCrv/UG/wBTv/FBB//Z">
            <a:hlinkClick r:id="rId4"/>
          </p:cNvPr>
          <p:cNvSpPr>
            <a:spLocks noChangeAspect="1" noChangeArrowheads="1"/>
          </p:cNvSpPr>
          <p:nvPr/>
        </p:nvSpPr>
        <p:spPr bwMode="auto">
          <a:xfrm>
            <a:off x="53975" y="-1309688"/>
            <a:ext cx="2752725" cy="2743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1554640" y="1151930"/>
            <a:ext cx="6034730" cy="707886"/>
          </a:xfrm>
          <a:prstGeom prst="rect">
            <a:avLst/>
          </a:prstGeom>
        </p:spPr>
        <p:txBody>
          <a:bodyPr wrap="none">
            <a:spAutoFit/>
          </a:bodyPr>
          <a:lstStyle/>
          <a:p>
            <a:pPr algn="ctr"/>
            <a:r>
              <a:rPr lang="en-US" sz="4000" dirty="0" smtClean="0">
                <a:solidFill>
                  <a:srgbClr val="FFFF00"/>
                </a:solidFill>
              </a:rPr>
              <a:t>The One Room Schoolhouse</a:t>
            </a:r>
            <a:endParaRPr lang="en-US" sz="4000" dirty="0"/>
          </a:p>
        </p:txBody>
      </p:sp>
    </p:spTree>
    <p:extLst>
      <p:ext uri="{BB962C8B-B14F-4D97-AF65-F5344CB8AC3E}">
        <p14:creationId xmlns:p14="http://schemas.microsoft.com/office/powerpoint/2010/main" val="38879673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Admin\Pictures\2013-05-19\0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620" y="1053261"/>
            <a:ext cx="7500759" cy="56262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228600"/>
            <a:ext cx="9144000" cy="923330"/>
          </a:xfrm>
          <a:prstGeom prst="rect">
            <a:avLst/>
          </a:prstGeom>
          <a:noFill/>
        </p:spPr>
        <p:txBody>
          <a:bodyPr wrap="square" rtlCol="0">
            <a:spAutoFit/>
          </a:bodyPr>
          <a:lstStyle/>
          <a:p>
            <a:pPr algn="ctr"/>
            <a:r>
              <a:rPr lang="en-US" sz="5400" b="1" dirty="0" smtClean="0">
                <a:solidFill>
                  <a:srgbClr val="FFFF00"/>
                </a:solidFill>
              </a:rPr>
              <a:t>Education Reform</a:t>
            </a:r>
            <a:endParaRPr lang="en-US" sz="5400" b="1" dirty="0">
              <a:solidFill>
                <a:srgbClr val="FFFF00"/>
              </a:solidFill>
            </a:endParaRPr>
          </a:p>
        </p:txBody>
      </p:sp>
      <p:sp>
        <p:nvSpPr>
          <p:cNvPr id="4" name="AutoShape 2" descr="data:image/jpeg;base64,/9j/4AAQSkZJRgABAQAAAQABAAD/2wCEAAkGBxQTEhUUExQUFhUXFxgYGBgYGBQaFxcXFxcXFxcVGBgYHCggGBolHBQXITEhJSkrLi4uFx8zODMsNygtLisBCgoKBQUFDgUFDisZExkrKysrKysrKysrKysrKysrKysrKysrKysrKysrKysrKysrKysrKysrKysrKysrKysrK//AABEIAOAA4QMBIgACEQEDEQH/xAAcAAAABwEBAAAAAAAAAAAAAAAAAQIDBAUGBwj/xAA6EAABAwIEBAQEBQQCAQUAAAABAAIRAyEEEjFBBQZRYRMicYEHkaGxFDJC0fBSYsHhI/GSFRYzNIL/xAAUAQEAAAAAAAAAAAAAAAAAAAAA/8QAFBEBAAAAAAAAAAAAAAAAAAAAAP/aAAwDAQACEQMRAD8A2RSWgJeWeybdKAPog2PWU4QjElB5hAAEkovG7KLiq8AyD7IE18T1/wC1XY3ECCS8NAEkkwB+6r+NcdpUgc5iBIlcq4xxipiqhAcQ0mwJAF9yg2PE+LOqvyYWk1+k1HOIE9kr/wBv4vLJa2Ynyume07FZyrybimYbx80NiQ0Egx1tbdP8K4xj8SzwqbvK38zzfKAgfq8NxLJJpu6zt7I+HNc9xF7Rodbd903hON4g1hRbVNVv5SS0ROlummvZa6lgzSNo9xJBjUIGcHgToTpfU27Eqyp0KR8peARfX5oxh3PBk+zbX7qsr8If5iHgHe+g++wQXJ4dSIltUT3M/SU3VovpwCx1RpnM5h/LHVqx2Nc+mbmROonKToJhGOazScDmdMydenyQa2rjAbUagNvMCQHBMYfHVGyHgwNFQ4mk3FMNfDuy1wZc2bO7BuxUzlLjv4h3g1mQ9st3tFhrreUGuwFebm0hWQrB1h81QY3COowW/l36hPYXHg7iUFqWa390GWUV1X+5KqEndBIrV7Hr6pFN1hf+FR3tvMyfVOUxYE6IHs9yAjc9JaU24SUCnnooNZ5OuylF0WUatvCCFmd2RpeQ9ESDVBJEQlu0TbBCBQPRN13JYt0UfEukII7611S8SxbgDeVJrFzSZJuqLmR2WkXT8t0HPeYaNSo9z3utcCSdOqpcNWyPa43hwPYwZhSuJcTdVJBsJ+yr2idEGs45zlXxYbRYS1pgFojzaWtsrfizGcPwTaId/wA9US4NNwDe/S0LL8PwT6VM4htWmC0wGk+YnsFUYvEvqvL3ulztSg1nKlelRZ4kg1J3N/Ra6hzEwtzH80zrOh2n2XInP6FONxL4iTEzv80HYaPMrRAk9zYg9gFc0sSKgkES422/2uF0Mc7Nckjp3/7XQuBcWNNoLtSLyNBtfYoNFj+Dh5gCZOggQOpWV47ydYlhkgb6nt2C0GE5gFgTABNz+6s248GQSLnXrbRByfhlSrhaocWOsdDMe3Xr7LbcY4NVqZcbhRBaBnAtmF/N7Sr+lg6davlLBcARaw6np0W8wOGbSYGNEAbWHyhBhaPGhWo6tLo8wcAD3g7rOs4oGPnVp06g9CtvzVyg2oxzqEsqQYA/K4xv09Vxt+LqUa3h4hpBEZmG2k3B021QdMwXEA+BaTf27qyq1RG1liOH1/MCCCIsR0Nx91osM6QAbu/wgsaMONyJUmdoUVgDdNdj2Uo1N51QLaOqQ4poyLSgSfVAh7plMEgWA9UuqToB81BmLSSUEnxAiUWW9fqgg2SSSB6o3mExlvJKBWqiVnwblS3vCrMQ7VBFxroM6hZbmImpTc1t9/4Fe42v5TBPoqLEQfyzNgf8oOf8vYFlbEsp1XZad8xkCwF4J6q15rpYZpLMI0lo3uTb2VRx/BGhWIFgbi866+im8vcWZQpVy6C+o3KJvAA2+cIM64IkZRBACECfdG4EIigewz4cPVWjuLnMdY7zNtNFTB3ZHUbBj00+aDQ0eLifM4gGNNfefZWFTmNzAGgh5HXv0+ixxK13w15fOLxbAZ8NpzPtsOqDqPwz4LUZS/EYifEqCAD+lmo+a27Hftbf1QGHDYaJygAADsE9TbqO/wD2gbdpJ+qzfN/J1PH0zIyVQPI8RM7ZuoWpOnoia2yDzzgsLUw7nUaoLXscRfpNiOxWnwdZxAEn2/wr74ncKFq7RBsHdTrBWV4RVBAO4QaOicsTJ0Uoukxp3UDD1T+Yx1KcfWJBjSdUFgHTAme6XTaYuotERrp6qTmFhdAiq3odFBxLJN/+1YARsotYT7fdBF//ACEEqHIINcQmMyfL7WUWu60dUDOJrhQ6xkaIYx4g33ULEVpEt6/NBExMRA1CrawIExaVZVN5GqqsVIJvYzaNEGO5ycHPa72M6z0WZcdOi2XHMEXMkWIv6rLuwToBix3QQyhKerUoTSAkZCKECEAJQQRtQKY1ei/hdy9+GwTSRFSr53HsR5R8lwrlThwr4qhSIkOqNB9Jv9AV6YxGOZTGXQAfQdEEuo6NTCcNYC65nzR8R6NEkUyHvBu2bWIImNFVcB+KtSpUyVaNPKf1MJke26DsHii/pKJxUXDV8zA4bxr/ACyy3PnN7MGyB5qpAOWYAE6k7ILzmbCirh6jTH5TG94JHouQcMcGuIN/ZaLlfnKpiXAOq0AMplsGZuYknoNVm6+Ja+s8tmC8+mp+iDU4YtDLzNuqkUmbx8lR4fHgAaR/NFaYXFA676ILV9IQhn2TdGtIjcWJSKjzPugfzDRMvFkGVJCAjcoCk9EEM/dBBoarTFioVaQpVd2yhVKgA6oKyu6QZtdQ6xuSLdFOxAPVVePJmCSAPr6IEYmsREEdVH4nYR/DKXhwI11O90qpTGpF0FbUw/l9rg7LF8Ucab8o7/dbupIvePZZLmXCGzxdBmiZN1074c8t4X8L+KxLPEc9xaxpEgAGAQ3qSFzFy7H8MMW12CaDE06jhHQE2P1QUHxB4FhcviYZoY8fnpgRbrHVc3cup/EzH0qNRuQTVePMRoGyucYzCOHmynKbix36oIWyACX6K45b5cq4ysKVJpvdzv0tA1JKDQ/CbgtSrivGAOSkJJ6uIMC+63/GuICrUdh2Z6jzIyU4zEbgvmGa6lajlrlylhcMKLBpOZ2he7RzjHVWVHh9KldrGtvq0Xg6ydUHnHmk1vFNA4ZjMpgNY0l1hu/9R7pngvB8QHU6wpPLAYJgxbUHp0XpV+FYX5i1hdsS0THSSo2LoRZrQAZkQBPsLIE8MJ8NsjUA6bwuV8zUnOxFbE1KJqinLW5mnw2wC0DL+t0newldewjoEC5ITOJphzS2BBtBAIN9wg4RR4nWdSfWfhqdMDytqU2ZBJN2m5mxMKu4fWI912vnDhIq4KqwNaCG5hlAAlt9lxOgIsgvsHUzaW9VbYZ9u8qgwVWd4VxhTP7IL3BVzadSbwpdQzbuqvAPIMeqkmqTvcToglBzW2O+qBqC5+m6Yyyye8ymw0gmTZAr8R/agjQQXuJf1VZisWMsm3ZSOIVhoqfE1ZiW2GiBWIxLBff3VZjHkzvO46JcguzbaXUepiZdN/lYIDZUcGifQTrdD8QYE+nok16oIBm8pjE1b6jqgRWxJ6+6iYupmblIt+6VXqieoKiYmoUGV4hQyO7FaL4e8Z8DEhjv/jq+UibB36XJniNIVB0/l1WDhxjMHQRcdQdkHS+dOWm13eK0EuDcrhJMdHAdFneG1WvApPzNqMGVzSNRa4/2tvyLzIzFU2sqQMQ0Q6bZo/UOvopPOeBYKZrQA9o1ESRpHogwWF4LSDzDAYvp99vZdM5QoNos8rQwO2Ai/fusPgKecW/VFs3Q/dazgzajWzE3Iuemh+iDc0XDcGO6cb3VRgsU4/Y7j2PupzKpm4/7QSMpP7qNiAIvb5fNP+IO6pOI46mKjGPdlFyCSQDESJ63QT6LxIEQU68dvks+7mjBh2Q16WaYy5gSSrqlj2PaCx7Xeh1QM8UJ8J4F5afllNl57NXzu9dPddz53xwo4So6YOUgdST5QPmVwtjJMoJ2HBsVa0Hnoq2ibDoprK1u8b6ILmk/8vqn7i47/NQGPloiD/hP4aqTA9evzQW2HxMiCITlVwhRGvIsb9P3Ts5gSB8/qgL+bIJH4fsEEFm+52mN1TYmv+3t1U+oCc19+uyo8U4a/wAsgS86kGw2/wApNV8tEEbqDWcOtvVNmuUC6T5nNpP8CKvVBnoPmoNbE3Auo1aqb3/dBJc+Bc2TGNrzoLBRxW219U3WcTM2QKqVYIhRqxgykvMbkpqu+blAk1nMcH03lrheRYztor53NeJxFLwazs1rGwJ9eqzNQ6omVYcNRfVBteCYqAJIkRNxE2IW95fxzakgPl0RBBHltoRquSYavAcIjS14N9bLScv8SLCJMdRrtoY9UHYKbfLYj1uemvRS2sOUEk/5VFwzFNc1pB/Nba/Q6rQB1uw/YoA0RvrKyHxD4B+MbTa15Y5pc4EE6GxCueO8eZh2zkqPJ2Y0uPssbjPiXQ/KcPibzmGUAj0koMVW5Ny1KIzFxe9oM/3Eb69V2/hHL1DD08lJveSSZPuucYPn/DVKgDsPVzNu1uUFxOwAH37roPCOZGV3Bnh1qT8s5ajHN66HRyDMfFKuW4djY1eR8lzHDgdLrefF2v56NMEQAXR3O6w2HKCTQcQYGhKfm8RbsmQUthvZBLpuM20BVrQeZDp7Qq1jraQp+HcABqZQWRda5i3ul0RGhJ6SqzNrPTvZTKdSQLoJHiHoESZjuUEAx9cQ7eQsviK+wspuMrG6p6wnRAvxJFrQkueSIEqPm7pv8URYIH3iLnZRKxvdCo/uotauT7ICNQAykGreURcE09yBb3hNGoiJTdV1kCHOukvYYnb6Is2nVXNfg5ZhBVdOZ5t0HRvrughULRvYe8KywlW5B32JMwYlVuGJy+m+0Hqnn1IIPpaIGn20Qbjl3mDLLehkaeWJG+91vuB8dFU2/cXH2XEaVYtfmgXAOhjzSZ+ivOD8YfSP5rgGx0gBB2j8Q0NJdcamL+yyfGuONw7vEDM0/wBsiBpf5/NDgXHqbzEiIn/S2FCpTeIhhBGtnW79kGV5b50o4isGNwzhUIHna0RGk6WC3eJe0NzONgL+kXTODbTb+VrWzGghcz+KXN7wThaRhv63Dedh0QZ7nXi7cRiXPa4ZRDR6NEf4VQO3RVbQptN5j+aIJ/imNrp5nyUGjVlSmGRogmtfaNVKpvmIsFCYIvMp2g+6CY58u6dU9TN+1tUxSN5IvqnQ4k20/ZBPzD+SiUXx3dUaCs4kRCpMRWgWT+Nrk6aKuqydCEBV6g1TIqj2TbwTZNgIFVnXKZcYslOBmUkoCckSlPISCUBOKaeZSnuSB7oA1um19dh3XXOMcKL+EOi76dz6NjT2XKcNTl7QJ1H3Xo7htJvnpES2owGOoc3KUHn/AAYOSInoRv8AyEukwuHmBJtaNhpP+lZYrhJw+Jq0HTDHHLEflddpv6wpuFwbrxHXrFtfRBU1aRgOAHedIAvAHqUxiMU0OmSHHXpBWgxGHlgnUfvB+yoeJcOME36n/KCI3iJBPnf2iP8AOyvOA8UxDyKYrvaSYAGx2sNlnPwTrGxk/wAldE+HnKhdUFZ8QDpBn1CDovLvBqlEf8tZ1Qke37qj+I3Kwq0XVqbR4rQC6P1NGvutxsB/PZM8Qe1lJ7nAloa6R1ABQebA0zClMb/hTOKYJjQKzSPCqEkdRfQpDqAbBaZBvpceqA6GsbKULdAo7QBvdODa6CQxs3+yk0hdR2PFoKk0Tr/CgktY6x1UrD1YiwGpKYpDQTbbVPVSc20IHfFZ1CCf8Md0EGKxl5Oirqj+ilYiuLXlVtapdAguKSHWRFyQXGUDspuUnMkkoA4pD3IFybN0AKNp9P2RAI2lBfcqYI1aroAkNJA31uR3C7Fg8RFChXl00zlfO7TYrjvJvFPw+KpvMZScrpjR32C7nhsEAKlI3Y+SL6A9CgpOf+DNqBuJaJIEGNwbNdPbRZrCUABoItOsz/Pst3wepmY7D1RJbLb7s291nOL8O8BwETJhuoBHqgq20/Nk0aQSTBv6E6KIcGSZi4uJjorTDOvBM5ehsJsWxqfVWJY1wBImd9h2j2QUPDeAhxabEz3i+p7D9l0/hWCFNoaLNGnpoqnguDIyxdu3WZP0WmaEBpFWnIIN5F/dKROdA1Qcr5o4FSw/jUwQGOGZrToHOBs33VVwrl4v/DlxIOU5hPoWzPRT+eOJtrYnwm3yuEmbDKPMfW5UivzCyjSaBGd3lps/t030CCFV4K0vcZmNCLFUbqRghpBuRcjr0WvxOJbRw8vILgLiCL9lRDh+Z2doADhm9T8rIK5mnspNGvbf0Tdao0S02OrTPzEKpr8TDbNQaBmIaAOuis+HvESblYbC4kvNzqtJwx0WKDReL2+qJQZHU/NBBg8RfrKgvN1MxDrqFVcgacUUoiUTigBckOcSgDKB9UBEoQgUSA0AUaKUCx/P9LvfIfGBisLTdP8AyUwGP6kjdcCWx+GvHxhsU0PMU6sMd2kw0/MoOyY3DRUFYAgjW23WVKxmCbXp5XXafmPdSnMkQhhmFoLSbT/Ag51iuFCk5zCCNmkwTGuYeytOGYMOIG22l/5daLmDhYrN6PaLGNRqR6KJypw5zcz3kzo0E2H7oLvDYcMEDVSBYJSSSgaxNSAI3MfusZ8Qebm4VhpNP/M5th/SDue52T/OfNIw9qY8SrEMYP6ibE7hcjxgPiOr4l2epM5dy46NvsOiBunjnFzi4jM67nRdjdDHqj4FVNXEZonI3yDZsWbPb91T16xM9XEl3qTorDheFf4bnNcWA2J/tF9e/wDhBNxuKrZ3CqQS8gRJIF9p0hbrhlHw2NDyPyyd/T0XLqYz1BBJvrv2Pf0Wyq8SqMpi8gNvHTT130QMY/BOq4t3kHhxJ79PRY+oDJ7ErYcF4rmqZGl2Zo6a2uD2TdLh7XPdm0JnTqgzOCqeYQtrhaXlB7KuxXLYEGmSd/8ASl4KsQzI4afVBN8UolG8T+36oIMdVqSobyU5WKZcLT1QEUhxlEYQCA0CiKAQEjCIoyEARIwiKBxzYAN7og5IQlB6E+GXMH4rCNDj/wAtPyOHYfld7grWOC4B8LeLihjm5nZWVAWu6E/on3XoByDnnMHxKGGxT6Pg52sMZg6CTF7LRclc0Usax/hsezIRmzaea8AzdKxXJ2EqVXVnUxnd+YzM7TCseB8Do4Vrm0WZQ45ndz1QWCqeY+NU8LSL3m2wvLnbAKTxXiLKFN1R5gAT39B3XCeZuYauKc6tUPlJLKLNg3cn1AF0CsTx013yf/sEmCP0gzN+w+ypOJYhzyXg+Vhyg/1OMku7lOYJuTDVa36nHw222P5iD6WUdrYtPlpiSOryDHrsEEIjT+o6q4xYLcPTEHLfcXPW3uqgEkzuT21PRa3E0s1Jt7houdzHTogzuBrZH9vkdleYjiWUF5BIfvbTpdZ6sYd/I7qbXM0gDci/t0n5oF8D8+JGW35jf0/gWtwYyuEz2J07yspyuIqOcLQCJ7ELa8N85dImwIsPUiEE6hQkdLSCLprGcMzt6PguB69irXBU4cREWkdCpeJp+UEwI9umqDBfgqv9KC3/AIjf6foEEHCwJMdSpnMGF8Ispgz5QT6lRaNnNPQj7qx5uxGesD/Y3RBRkJISg07JJQBHP1RokBBBABBAAg4QlBBwuECAnKjRsdfokOCMt32KCw4UMtRrrHKQTNwQvR/L+ObWoMeLiIn00+i81YepDmn27LtHwq4pTdRfRkeI05o/t7eiDfuamq9cMaXEgBDEVmsbmcYjVcp+IHPDpNOkQAR3+coK/wCIPOD6lR1FhGQWMGTfaRaVgsS7Rv8ASI1Ou/1TfiS4kzrM90ltygtMTxFpo0qYaAWkuOl7CB16qDXkAX/N5j3vY9t0MQyXEDRoUvGUHf8AH5coDBc76yUDFH84tIGn+ld4vivlLY+1tj3myoMKPNN9zb3TmIeSdf4UDBPt+yfrOPhj6903RbBEgwpNCmXuAvlF9z7ILngNKGAbuudre2oWn4FRMxMDQkT7RKpeHwdJgWBO4tNoWo4W/wAsACTG+2lx0QXlKmZJJB0kn0Cllkt+2iq2OMjY+uin4e2pQRPwiCn+Xq5BBwSqEviNbOGOJP5YPtaE7Xom8KE51oPsgQ4EdQY+4t9EhG695J+9rBEBsgUfuiRkJbIJ6BA05AlSq2H3kG23tE9FGhASco3ciaZMmO8I6JGbsgdx1AtgxYpj9KnVwDTgTY2+Wir2hAoGyvuUuOfhcTTr3gGHgalp/MI+SoAzVX/CsHlaXlnliZMRpMDug13OfPjarQ2mXCQT3bOgPU/Zc1rVnOOY6lTeLY2lULfDpeHAOYzdxMXPpBVcgMFKpi49UZdaBuipNuPVBKwR8zpvb/Kn8WxssaDOYWOthtCiYAgZnX7bn5KNWfMnT/KAqD4nXTVAOmJumt0qYQOsfrqrTBv8oIIBmCBrbeO6phdSsJJI1jp76d0G84DTbEASR9J39ICtYi4EewvpH1lUPCKwbTkSCJgTcfRON4lJaS7MT76aCUGwwzhubn7pZxQM+qpBj9M3ra+iZHEgHZwYFvU7THvogvvxf938+SCrv/UG/wBTv/FBB//Z">
            <a:hlinkClick r:id="rId3"/>
          </p:cNvPr>
          <p:cNvSpPr>
            <a:spLocks noChangeAspect="1" noChangeArrowheads="1"/>
          </p:cNvSpPr>
          <p:nvPr/>
        </p:nvSpPr>
        <p:spPr bwMode="auto">
          <a:xfrm>
            <a:off x="53975" y="-1309688"/>
            <a:ext cx="2752725" cy="2743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1444192" y="5791200"/>
            <a:ext cx="6790513" cy="707886"/>
          </a:xfrm>
          <a:prstGeom prst="rect">
            <a:avLst/>
          </a:prstGeom>
        </p:spPr>
        <p:txBody>
          <a:bodyPr wrap="none">
            <a:spAutoFit/>
          </a:bodyPr>
          <a:lstStyle/>
          <a:p>
            <a:pPr algn="ctr"/>
            <a:r>
              <a:rPr lang="en-US" sz="4000" b="1" dirty="0" smtClean="0">
                <a:solidFill>
                  <a:srgbClr val="FFFF00"/>
                </a:solidFill>
              </a:rPr>
              <a:t>Pasco County’s First School Bus</a:t>
            </a:r>
            <a:endParaRPr lang="en-US" sz="4000" b="1" dirty="0"/>
          </a:p>
        </p:txBody>
      </p:sp>
    </p:spTree>
    <p:extLst>
      <p:ext uri="{BB962C8B-B14F-4D97-AF65-F5344CB8AC3E}">
        <p14:creationId xmlns:p14="http://schemas.microsoft.com/office/powerpoint/2010/main" val="32720575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28600"/>
            <a:ext cx="9144000" cy="923330"/>
          </a:xfrm>
          <a:prstGeom prst="rect">
            <a:avLst/>
          </a:prstGeom>
          <a:noFill/>
        </p:spPr>
        <p:txBody>
          <a:bodyPr wrap="square" rtlCol="0">
            <a:spAutoFit/>
          </a:bodyPr>
          <a:lstStyle/>
          <a:p>
            <a:pPr algn="ctr"/>
            <a:r>
              <a:rPr lang="en-US" sz="5400" b="1" dirty="0" smtClean="0">
                <a:solidFill>
                  <a:srgbClr val="FFFF00"/>
                </a:solidFill>
              </a:rPr>
              <a:t>Education Reform</a:t>
            </a:r>
            <a:endParaRPr lang="en-US" sz="5400" b="1" dirty="0">
              <a:solidFill>
                <a:srgbClr val="FFFF00"/>
              </a:solidFill>
            </a:endParaRPr>
          </a:p>
        </p:txBody>
      </p:sp>
      <p:sp>
        <p:nvSpPr>
          <p:cNvPr id="4" name="AutoShape 2" descr="data:image/jpeg;base64,/9j/4AAQSkZJRgABAQAAAQABAAD/2wCEAAkGBxQTEhUUExQUFhUXFxgYGBgYGBQaFxcXFxcXFxcVGBgYHCggGBolHBQXITEhJSkrLi4uFx8zODMsNygtLisBCgoKBQUFDgUFDisZExkrKysrKysrKysrKysrKysrKysrKysrKysrKysrKysrKysrKysrKysrKysrKysrKysrK//AABEIAOAA4QMBIgACEQEDEQH/xAAcAAAABwEBAAAAAAAAAAAAAAAAAQIDBAUGBwj/xAA6EAABAwIEBAQEBQQCAQUAAAABAAIRAyEEEjFBBQZRYRMicYEHkaGxFDJC0fBSYsHhI/GSFRYzNIL/xAAUAQEAAAAAAAAAAAAAAAAAAAAA/8QAFBEBAAAAAAAAAAAAAAAAAAAAAP/aAAwDAQACEQMRAD8A2RSWgJeWeybdKAPog2PWU4QjElB5hAAEkovG7KLiq8AyD7IE18T1/wC1XY3ECCS8NAEkkwB+6r+NcdpUgc5iBIlcq4xxipiqhAcQ0mwJAF9yg2PE+LOqvyYWk1+k1HOIE9kr/wBv4vLJa2Ynyume07FZyrybimYbx80NiQ0Egx1tbdP8K4xj8SzwqbvK38zzfKAgfq8NxLJJpu6zt7I+HNc9xF7Rodbd903hON4g1hRbVNVv5SS0ROlummvZa6lgzSNo9xJBjUIGcHgToTpfU27Eqyp0KR8peARfX5oxh3PBk+zbX7qsr8If5iHgHe+g++wQXJ4dSIltUT3M/SU3VovpwCx1RpnM5h/LHVqx2Nc+mbmROonKToJhGOazScDmdMydenyQa2rjAbUagNvMCQHBMYfHVGyHgwNFQ4mk3FMNfDuy1wZc2bO7BuxUzlLjv4h3g1mQ9st3tFhrreUGuwFebm0hWQrB1h81QY3COowW/l36hPYXHg7iUFqWa390GWUV1X+5KqEndBIrV7Hr6pFN1hf+FR3tvMyfVOUxYE6IHs9yAjc9JaU24SUCnnooNZ5OuylF0WUatvCCFmd2RpeQ9ESDVBJEQlu0TbBCBQPRN13JYt0UfEukII7611S8SxbgDeVJrFzSZJuqLmR2WkXT8t0HPeYaNSo9z3utcCSdOqpcNWyPa43hwPYwZhSuJcTdVJBsJ+yr2idEGs45zlXxYbRYS1pgFojzaWtsrfizGcPwTaId/wA9US4NNwDe/S0LL8PwT6VM4htWmC0wGk+YnsFUYvEvqvL3ulztSg1nKlelRZ4kg1J3N/Ra6hzEwtzH80zrOh2n2XInP6FONxL4iTEzv80HYaPMrRAk9zYg9gFc0sSKgkES422/2uF0Mc7Nckjp3/7XQuBcWNNoLtSLyNBtfYoNFj+Dh5gCZOggQOpWV47ydYlhkgb6nt2C0GE5gFgTABNz+6s248GQSLnXrbRByfhlSrhaocWOsdDMe3Xr7LbcY4NVqZcbhRBaBnAtmF/N7Sr+lg6davlLBcARaw6np0W8wOGbSYGNEAbWHyhBhaPGhWo6tLo8wcAD3g7rOs4oGPnVp06g9CtvzVyg2oxzqEsqQYA/K4xv09Vxt+LqUa3h4hpBEZmG2k3B021QdMwXEA+BaTf27qyq1RG1liOH1/MCCCIsR0Nx91osM6QAbu/wgsaMONyJUmdoUVgDdNdj2Uo1N51QLaOqQ4poyLSgSfVAh7plMEgWA9UuqToB81BmLSSUEnxAiUWW9fqgg2SSSB6o3mExlvJKBWqiVnwblS3vCrMQ7VBFxroM6hZbmImpTc1t9/4Fe42v5TBPoqLEQfyzNgf8oOf8vYFlbEsp1XZad8xkCwF4J6q15rpYZpLMI0lo3uTb2VRx/BGhWIFgbi866+im8vcWZQpVy6C+o3KJvAA2+cIM64IkZRBACECfdG4EIigewz4cPVWjuLnMdY7zNtNFTB3ZHUbBj00+aDQ0eLifM4gGNNfefZWFTmNzAGgh5HXv0+ixxK13w15fOLxbAZ8NpzPtsOqDqPwz4LUZS/EYifEqCAD+lmo+a27Hftbf1QGHDYaJygAADsE9TbqO/wD2gbdpJ+qzfN/J1PH0zIyVQPI8RM7ZuoWpOnoia2yDzzgsLUw7nUaoLXscRfpNiOxWnwdZxAEn2/wr74ncKFq7RBsHdTrBWV4RVBAO4QaOicsTJ0Uoukxp3UDD1T+Yx1KcfWJBjSdUFgHTAme6XTaYuotERrp6qTmFhdAiq3odFBxLJN/+1YARsotYT7fdBF//ACEEqHIINcQmMyfL7WUWu60dUDOJrhQ6xkaIYx4g33ULEVpEt6/NBExMRA1CrawIExaVZVN5GqqsVIJvYzaNEGO5ycHPa72M6z0WZcdOi2XHMEXMkWIv6rLuwToBix3QQyhKerUoTSAkZCKECEAJQQRtQKY1ei/hdy9+GwTSRFSr53HsR5R8lwrlThwr4qhSIkOqNB9Jv9AV6YxGOZTGXQAfQdEEuo6NTCcNYC65nzR8R6NEkUyHvBu2bWIImNFVcB+KtSpUyVaNPKf1MJke26DsHii/pKJxUXDV8zA4bxr/ACyy3PnN7MGyB5qpAOWYAE6k7ILzmbCirh6jTH5TG94JHouQcMcGuIN/ZaLlfnKpiXAOq0AMplsGZuYknoNVm6+Ja+s8tmC8+mp+iDU4YtDLzNuqkUmbx8lR4fHgAaR/NFaYXFA676ILV9IQhn2TdGtIjcWJSKjzPugfzDRMvFkGVJCAjcoCk9EEM/dBBoarTFioVaQpVd2yhVKgA6oKyu6QZtdQ6xuSLdFOxAPVVePJmCSAPr6IEYmsREEdVH4nYR/DKXhwI11O90qpTGpF0FbUw/l9rg7LF8Ucab8o7/dbupIvePZZLmXCGzxdBmiZN1074c8t4X8L+KxLPEc9xaxpEgAGAQ3qSFzFy7H8MMW12CaDE06jhHQE2P1QUHxB4FhcviYZoY8fnpgRbrHVc3cup/EzH0qNRuQTVePMRoGyucYzCOHmynKbix36oIWyACX6K45b5cq4ysKVJpvdzv0tA1JKDQ/CbgtSrivGAOSkJJ6uIMC+63/GuICrUdh2Z6jzIyU4zEbgvmGa6lajlrlylhcMKLBpOZ2he7RzjHVWVHh9KldrGtvq0Xg6ydUHnHmk1vFNA4ZjMpgNY0l1hu/9R7pngvB8QHU6wpPLAYJgxbUHp0XpV+FYX5i1hdsS0THSSo2LoRZrQAZkQBPsLIE8MJ8NsjUA6bwuV8zUnOxFbE1KJqinLW5mnw2wC0DL+t0newldewjoEC5ITOJphzS2BBtBAIN9wg4RR4nWdSfWfhqdMDytqU2ZBJN2m5mxMKu4fWI912vnDhIq4KqwNaCG5hlAAlt9lxOgIsgvsHUzaW9VbYZ9u8qgwVWd4VxhTP7IL3BVzadSbwpdQzbuqvAPIMeqkmqTvcToglBzW2O+qBqC5+m6Yyyye8ymw0gmTZAr8R/agjQQXuJf1VZisWMsm3ZSOIVhoqfE1ZiW2GiBWIxLBff3VZjHkzvO46JcguzbaXUepiZdN/lYIDZUcGifQTrdD8QYE+nok16oIBm8pjE1b6jqgRWxJ6+6iYupmblIt+6VXqieoKiYmoUGV4hQyO7FaL4e8Z8DEhjv/jq+UibB36XJniNIVB0/l1WDhxjMHQRcdQdkHS+dOWm13eK0EuDcrhJMdHAdFneG1WvApPzNqMGVzSNRa4/2tvyLzIzFU2sqQMQ0Q6bZo/UOvopPOeBYKZrQA9o1ESRpHogwWF4LSDzDAYvp99vZdM5QoNos8rQwO2Ai/fusPgKecW/VFs3Q/dazgzajWzE3Iuemh+iDc0XDcGO6cb3VRgsU4/Y7j2PupzKpm4/7QSMpP7qNiAIvb5fNP+IO6pOI46mKjGPdlFyCSQDESJ63QT6LxIEQU68dvks+7mjBh2Q16WaYy5gSSrqlj2PaCx7Xeh1QM8UJ8J4F5afllNl57NXzu9dPddz53xwo4So6YOUgdST5QPmVwtjJMoJ2HBsVa0Hnoq2ibDoprK1u8b6ILmk/8vqn7i47/NQGPloiD/hP4aqTA9evzQW2HxMiCITlVwhRGvIsb9P3Ts5gSB8/qgL+bIJH4fsEEFm+52mN1TYmv+3t1U+oCc19+uyo8U4a/wAsgS86kGw2/wApNV8tEEbqDWcOtvVNmuUC6T5nNpP8CKvVBnoPmoNbE3Auo1aqb3/dBJc+Bc2TGNrzoLBRxW219U3WcTM2QKqVYIhRqxgykvMbkpqu+blAk1nMcH03lrheRYztor53NeJxFLwazs1rGwJ9eqzNQ6omVYcNRfVBteCYqAJIkRNxE2IW95fxzakgPl0RBBHltoRquSYavAcIjS14N9bLScv8SLCJMdRrtoY9UHYKbfLYj1uemvRS2sOUEk/5VFwzFNc1pB/Nba/Q6rQB1uw/YoA0RvrKyHxD4B+MbTa15Y5pc4EE6GxCueO8eZh2zkqPJ2Y0uPssbjPiXQ/KcPibzmGUAj0koMVW5Ny1KIzFxe9oM/3Eb69V2/hHL1DD08lJveSSZPuucYPn/DVKgDsPVzNu1uUFxOwAH37roPCOZGV3Bnh1qT8s5ajHN66HRyDMfFKuW4djY1eR8lzHDgdLrefF2v56NMEQAXR3O6w2HKCTQcQYGhKfm8RbsmQUthvZBLpuM20BVrQeZDp7Qq1jraQp+HcABqZQWRda5i3ul0RGhJ6SqzNrPTvZTKdSQLoJHiHoESZjuUEAx9cQ7eQsviK+wspuMrG6p6wnRAvxJFrQkueSIEqPm7pv8URYIH3iLnZRKxvdCo/uotauT7ICNQAykGreURcE09yBb3hNGoiJTdV1kCHOukvYYnb6Is2nVXNfg5ZhBVdOZ5t0HRvrughULRvYe8KywlW5B32JMwYlVuGJy+m+0Hqnn1IIPpaIGn20Qbjl3mDLLehkaeWJG+91vuB8dFU2/cXH2XEaVYtfmgXAOhjzSZ+ivOD8YfSP5rgGx0gBB2j8Q0NJdcamL+yyfGuONw7vEDM0/wBsiBpf5/NDgXHqbzEiIn/S2FCpTeIhhBGtnW79kGV5b50o4isGNwzhUIHna0RGk6WC3eJe0NzONgL+kXTODbTb+VrWzGghcz+KXN7wThaRhv63Dedh0QZ7nXi7cRiXPa4ZRDR6NEf4VQO3RVbQptN5j+aIJ/imNrp5nyUGjVlSmGRogmtfaNVKpvmIsFCYIvMp2g+6CY58u6dU9TN+1tUxSN5IvqnQ4k20/ZBPzD+SiUXx3dUaCs4kRCpMRWgWT+Nrk6aKuqydCEBV6g1TIqj2TbwTZNgIFVnXKZcYslOBmUkoCckSlPISCUBOKaeZSnuSB7oA1um19dh3XXOMcKL+EOi76dz6NjT2XKcNTl7QJ1H3Xo7htJvnpES2owGOoc3KUHn/AAYOSInoRv8AyEukwuHmBJtaNhpP+lZYrhJw+Jq0HTDHHLEflddpv6wpuFwbrxHXrFtfRBU1aRgOAHedIAvAHqUxiMU0OmSHHXpBWgxGHlgnUfvB+yoeJcOME36n/KCI3iJBPnf2iP8AOyvOA8UxDyKYrvaSYAGx2sNlnPwTrGxk/wAldE+HnKhdUFZ8QDpBn1CDovLvBqlEf8tZ1Qke37qj+I3Kwq0XVqbR4rQC6P1NGvutxsB/PZM8Qe1lJ7nAloa6R1ABQebA0zClMb/hTOKYJjQKzSPCqEkdRfQpDqAbBaZBvpceqA6GsbKULdAo7QBvdODa6CQxs3+yk0hdR2PFoKk0Tr/CgktY6x1UrD1YiwGpKYpDQTbbVPVSc20IHfFZ1CCf8Md0EGKxl5Oirqj+ilYiuLXlVtapdAguKSHWRFyQXGUDspuUnMkkoA4pD3IFybN0AKNp9P2RAI2lBfcqYI1aroAkNJA31uR3C7Fg8RFChXl00zlfO7TYrjvJvFPw+KpvMZScrpjR32C7nhsEAKlI3Y+SL6A9CgpOf+DNqBuJaJIEGNwbNdPbRZrCUABoItOsz/Pst3wepmY7D1RJbLb7s291nOL8O8BwETJhuoBHqgq20/Nk0aQSTBv6E6KIcGSZi4uJjorTDOvBM5ehsJsWxqfVWJY1wBImd9h2j2QUPDeAhxabEz3i+p7D9l0/hWCFNoaLNGnpoqnguDIyxdu3WZP0WmaEBpFWnIIN5F/dKROdA1Qcr5o4FSw/jUwQGOGZrToHOBs33VVwrl4v/DlxIOU5hPoWzPRT+eOJtrYnwm3yuEmbDKPMfW5UivzCyjSaBGd3lps/t030CCFV4K0vcZmNCLFUbqRghpBuRcjr0WvxOJbRw8vILgLiCL9lRDh+Z2doADhm9T8rIK5mnspNGvbf0Tdao0S02OrTPzEKpr8TDbNQaBmIaAOuis+HvESblYbC4kvNzqtJwx0WKDReL2+qJQZHU/NBBg8RfrKgvN1MxDrqFVcgacUUoiUTigBckOcSgDKB9UBEoQgUSA0AUaKUCx/P9LvfIfGBisLTdP8AyUwGP6kjdcCWx+GvHxhsU0PMU6sMd2kw0/MoOyY3DRUFYAgjW23WVKxmCbXp5XXafmPdSnMkQhhmFoLSbT/Ag51iuFCk5zCCNmkwTGuYeytOGYMOIG22l/5daLmDhYrN6PaLGNRqR6KJypw5zcz3kzo0E2H7oLvDYcMEDVSBYJSSSgaxNSAI3MfusZ8Qebm4VhpNP/M5th/SDue52T/OfNIw9qY8SrEMYP6ibE7hcjxgPiOr4l2epM5dy46NvsOiBunjnFzi4jM67nRdjdDHqj4FVNXEZonI3yDZsWbPb91T16xM9XEl3qTorDheFf4bnNcWA2J/tF9e/wDhBNxuKrZ3CqQS8gRJIF9p0hbrhlHw2NDyPyyd/T0XLqYz1BBJvrv2Pf0Wyq8SqMpi8gNvHTT130QMY/BOq4t3kHhxJ79PRY+oDJ7ErYcF4rmqZGl2Zo6a2uD2TdLh7XPdm0JnTqgzOCqeYQtrhaXlB7KuxXLYEGmSd/8ASl4KsQzI4afVBN8UolG8T+36oIMdVqSobyU5WKZcLT1QEUhxlEYQCA0CiKAQEjCIoyEARIwiKBxzYAN7og5IQlB6E+GXMH4rCNDj/wAtPyOHYfld7grWOC4B8LeLihjm5nZWVAWu6E/on3XoByDnnMHxKGGxT6Pg52sMZg6CTF7LRclc0Usax/hsezIRmzaea8AzdKxXJ2EqVXVnUxnd+YzM7TCseB8Do4Vrm0WZQ45ndz1QWCqeY+NU8LSL3m2wvLnbAKTxXiLKFN1R5gAT39B3XCeZuYauKc6tUPlJLKLNg3cn1AF0CsTx013yf/sEmCP0gzN+w+ypOJYhzyXg+Vhyg/1OMku7lOYJuTDVa36nHw222P5iD6WUdrYtPlpiSOryDHrsEEIjT+o6q4xYLcPTEHLfcXPW3uqgEkzuT21PRa3E0s1Jt7houdzHTogzuBrZH9vkdleYjiWUF5BIfvbTpdZ6sYd/I7qbXM0gDci/t0n5oF8D8+JGW35jf0/gWtwYyuEz2J07yspyuIqOcLQCJ7ELa8N85dImwIsPUiEE6hQkdLSCLprGcMzt6PguB69irXBU4cREWkdCpeJp+UEwI9umqDBfgqv9KC3/AIjf6foEEHCwJMdSpnMGF8Ispgz5QT6lRaNnNPQj7qx5uxGesD/Y3RBRkJISg07JJQBHP1RokBBBABBAAg4QlBBwuECAnKjRsdfokOCMt32KCw4UMtRrrHKQTNwQvR/L+ObWoMeLiIn00+i81YepDmn27LtHwq4pTdRfRkeI05o/t7eiDfuamq9cMaXEgBDEVmsbmcYjVcp+IHPDpNOkQAR3+coK/wCIPOD6lR1FhGQWMGTfaRaVgsS7Rv8ASI1Ou/1TfiS4kzrM90ltygtMTxFpo0qYaAWkuOl7CB16qDXkAX/N5j3vY9t0MQyXEDRoUvGUHf8AH5coDBc76yUDFH84tIGn+ld4vivlLY+1tj3myoMKPNN9zb3TmIeSdf4UDBPt+yfrOPhj6903RbBEgwpNCmXuAvlF9z7ILngNKGAbuudre2oWn4FRMxMDQkT7RKpeHwdJgWBO4tNoWo4W/wAsACTG+2lx0QXlKmZJJB0kn0Cllkt+2iq2OMjY+uin4e2pQRPwiCn+Xq5BBwSqEviNbOGOJP5YPtaE7Xom8KE51oPsgQ4EdQY+4t9EhG695J+9rBEBsgUfuiRkJbIJ6BA05AlSq2H3kG23tE9FGhASco3ciaZMmO8I6JGbsgdx1AtgxYpj9KnVwDTgTY2+Wir2hAoGyvuUuOfhcTTr3gGHgalp/MI+SoAzVX/CsHlaXlnliZMRpMDug13OfPjarQ2mXCQT3bOgPU/Zc1rVnOOY6lTeLY2lULfDpeHAOYzdxMXPpBVcgMFKpi49UZdaBuipNuPVBKwR8zpvb/Kn8WxssaDOYWOthtCiYAgZnX7bn5KNWfMnT/KAqD4nXTVAOmJumt0qYQOsfrqrTBv8oIIBmCBrbeO6phdSsJJI1jp76d0G84DTbEASR9J39ICtYi4EewvpH1lUPCKwbTkSCJgTcfRON4lJaS7MT76aCUGwwzhubn7pZxQM+qpBj9M3ra+iZHEgHZwYFvU7THvogvvxf938+SCrv/UG/wBTv/FBB//Z">
            <a:hlinkClick r:id="rId2"/>
          </p:cNvPr>
          <p:cNvSpPr>
            <a:spLocks noChangeAspect="1" noChangeArrowheads="1"/>
          </p:cNvSpPr>
          <p:nvPr/>
        </p:nvSpPr>
        <p:spPr bwMode="auto">
          <a:xfrm>
            <a:off x="53975" y="-1309688"/>
            <a:ext cx="2752725" cy="2743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685800" y="1676400"/>
            <a:ext cx="7620000" cy="830997"/>
          </a:xfrm>
          <a:prstGeom prst="rect">
            <a:avLst/>
          </a:prstGeom>
          <a:noFill/>
        </p:spPr>
        <p:txBody>
          <a:bodyPr wrap="square" rtlCol="0">
            <a:spAutoFit/>
          </a:bodyPr>
          <a:lstStyle/>
          <a:p>
            <a:pPr marL="685800" indent="-685800">
              <a:buFont typeface="Arial" panose="020B0604020202020204" pitchFamily="34" charset="0"/>
              <a:buChar char="•"/>
            </a:pPr>
            <a:r>
              <a:rPr lang="en-US" sz="4800" dirty="0" smtClean="0">
                <a:solidFill>
                  <a:srgbClr val="FFFF00"/>
                </a:solidFill>
              </a:rPr>
              <a:t>Typical 6</a:t>
            </a:r>
            <a:r>
              <a:rPr lang="en-US" sz="4800" baseline="30000" dirty="0" smtClean="0">
                <a:solidFill>
                  <a:srgbClr val="FFFF00"/>
                </a:solidFill>
              </a:rPr>
              <a:t>th</a:t>
            </a:r>
            <a:r>
              <a:rPr lang="en-US" sz="4800" dirty="0" smtClean="0">
                <a:solidFill>
                  <a:srgbClr val="FFFF00"/>
                </a:solidFill>
              </a:rPr>
              <a:t> Grade Education</a:t>
            </a:r>
            <a:endParaRPr lang="en-US" sz="4800" dirty="0">
              <a:solidFill>
                <a:srgbClr val="FFFF00"/>
              </a:solidFill>
            </a:endParaRPr>
          </a:p>
        </p:txBody>
      </p:sp>
    </p:spTree>
    <p:extLst>
      <p:ext uri="{BB962C8B-B14F-4D97-AF65-F5344CB8AC3E}">
        <p14:creationId xmlns:p14="http://schemas.microsoft.com/office/powerpoint/2010/main" val="5379793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28600"/>
            <a:ext cx="9144000" cy="923330"/>
          </a:xfrm>
          <a:prstGeom prst="rect">
            <a:avLst/>
          </a:prstGeom>
          <a:noFill/>
        </p:spPr>
        <p:txBody>
          <a:bodyPr wrap="square" rtlCol="0">
            <a:spAutoFit/>
          </a:bodyPr>
          <a:lstStyle/>
          <a:p>
            <a:pPr algn="ctr"/>
            <a:r>
              <a:rPr lang="en-US" sz="5400" b="1" dirty="0" smtClean="0">
                <a:solidFill>
                  <a:srgbClr val="FFFF00"/>
                </a:solidFill>
              </a:rPr>
              <a:t>Education Reform</a:t>
            </a:r>
            <a:endParaRPr lang="en-US" sz="5400" b="1" dirty="0">
              <a:solidFill>
                <a:srgbClr val="FFFF00"/>
              </a:solidFill>
            </a:endParaRPr>
          </a:p>
        </p:txBody>
      </p:sp>
      <p:sp>
        <p:nvSpPr>
          <p:cNvPr id="4" name="AutoShape 2" descr="data:image/jpeg;base64,/9j/4AAQSkZJRgABAQAAAQABAAD/2wCEAAkGBxQTEhUUExQUFhUXFxgYGBgYGBQaFxcXFxcXFxcVGBgYHCggGBolHBQXITEhJSkrLi4uFx8zODMsNygtLisBCgoKBQUFDgUFDisZExkrKysrKysrKysrKysrKysrKysrKysrKysrKysrKysrKysrKysrKysrKysrKysrKysrK//AABEIAOAA4QMBIgACEQEDEQH/xAAcAAAABwEBAAAAAAAAAAAAAAAAAQIDBAUGBwj/xAA6EAABAwIEBAQEBQQCAQUAAAABAAIRAyEEEjFBBQZRYRMicYEHkaGxFDJC0fBSYsHhI/GSFRYzNIL/xAAUAQEAAAAAAAAAAAAAAAAAAAAA/8QAFBEBAAAAAAAAAAAAAAAAAAAAAP/aAAwDAQACEQMRAD8A2RSWgJeWeybdKAPog2PWU4QjElB5hAAEkovG7KLiq8AyD7IE18T1/wC1XY3ECCS8NAEkkwB+6r+NcdpUgc5iBIlcq4xxipiqhAcQ0mwJAF9yg2PE+LOqvyYWk1+k1HOIE9kr/wBv4vLJa2Ynyume07FZyrybimYbx80NiQ0Egx1tbdP8K4xj8SzwqbvK38zzfKAgfq8NxLJJpu6zt7I+HNc9xF7Rodbd903hON4g1hRbVNVv5SS0ROlummvZa6lgzSNo9xJBjUIGcHgToTpfU27Eqyp0KR8peARfX5oxh3PBk+zbX7qsr8If5iHgHe+g++wQXJ4dSIltUT3M/SU3VovpwCx1RpnM5h/LHVqx2Nc+mbmROonKToJhGOazScDmdMydenyQa2rjAbUagNvMCQHBMYfHVGyHgwNFQ4mk3FMNfDuy1wZc2bO7BuxUzlLjv4h3g1mQ9st3tFhrreUGuwFebm0hWQrB1h81QY3COowW/l36hPYXHg7iUFqWa390GWUV1X+5KqEndBIrV7Hr6pFN1hf+FR3tvMyfVOUxYE6IHs9yAjc9JaU24SUCnnooNZ5OuylF0WUatvCCFmd2RpeQ9ESDVBJEQlu0TbBCBQPRN13JYt0UfEukII7611S8SxbgDeVJrFzSZJuqLmR2WkXT8t0HPeYaNSo9z3utcCSdOqpcNWyPa43hwPYwZhSuJcTdVJBsJ+yr2idEGs45zlXxYbRYS1pgFojzaWtsrfizGcPwTaId/wA9US4NNwDe/S0LL8PwT6VM4htWmC0wGk+YnsFUYvEvqvL3ulztSg1nKlelRZ4kg1J3N/Ra6hzEwtzH80zrOh2n2XInP6FONxL4iTEzv80HYaPMrRAk9zYg9gFc0sSKgkES422/2uF0Mc7Nckjp3/7XQuBcWNNoLtSLyNBtfYoNFj+Dh5gCZOggQOpWV47ydYlhkgb6nt2C0GE5gFgTABNz+6s248GQSLnXrbRByfhlSrhaocWOsdDMe3Xr7LbcY4NVqZcbhRBaBnAtmF/N7Sr+lg6davlLBcARaw6np0W8wOGbSYGNEAbWHyhBhaPGhWo6tLo8wcAD3g7rOs4oGPnVp06g9CtvzVyg2oxzqEsqQYA/K4xv09Vxt+LqUa3h4hpBEZmG2k3B021QdMwXEA+BaTf27qyq1RG1liOH1/MCCCIsR0Nx91osM6QAbu/wgsaMONyJUmdoUVgDdNdj2Uo1N51QLaOqQ4poyLSgSfVAh7plMEgWA9UuqToB81BmLSSUEnxAiUWW9fqgg2SSSB6o3mExlvJKBWqiVnwblS3vCrMQ7VBFxroM6hZbmImpTc1t9/4Fe42v5TBPoqLEQfyzNgf8oOf8vYFlbEsp1XZad8xkCwF4J6q15rpYZpLMI0lo3uTb2VRx/BGhWIFgbi866+im8vcWZQpVy6C+o3KJvAA2+cIM64IkZRBACECfdG4EIigewz4cPVWjuLnMdY7zNtNFTB3ZHUbBj00+aDQ0eLifM4gGNNfefZWFTmNzAGgh5HXv0+ixxK13w15fOLxbAZ8NpzPtsOqDqPwz4LUZS/EYifEqCAD+lmo+a27Hftbf1QGHDYaJygAADsE9TbqO/wD2gbdpJ+qzfN/J1PH0zIyVQPI8RM7ZuoWpOnoia2yDzzgsLUw7nUaoLXscRfpNiOxWnwdZxAEn2/wr74ncKFq7RBsHdTrBWV4RVBAO4QaOicsTJ0Uoukxp3UDD1T+Yx1KcfWJBjSdUFgHTAme6XTaYuotERrp6qTmFhdAiq3odFBxLJN/+1YARsotYT7fdBF//ACEEqHIINcQmMyfL7WUWu60dUDOJrhQ6xkaIYx4g33ULEVpEt6/NBExMRA1CrawIExaVZVN5GqqsVIJvYzaNEGO5ycHPa72M6z0WZcdOi2XHMEXMkWIv6rLuwToBix3QQyhKerUoTSAkZCKECEAJQQRtQKY1ei/hdy9+GwTSRFSr53HsR5R8lwrlThwr4qhSIkOqNB9Jv9AV6YxGOZTGXQAfQdEEuo6NTCcNYC65nzR8R6NEkUyHvBu2bWIImNFVcB+KtSpUyVaNPKf1MJke26DsHii/pKJxUXDV8zA4bxr/ACyy3PnN7MGyB5qpAOWYAE6k7ILzmbCirh6jTH5TG94JHouQcMcGuIN/ZaLlfnKpiXAOq0AMplsGZuYknoNVm6+Ja+s8tmC8+mp+iDU4YtDLzNuqkUmbx8lR4fHgAaR/NFaYXFA676ILV9IQhn2TdGtIjcWJSKjzPugfzDRMvFkGVJCAjcoCk9EEM/dBBoarTFioVaQpVd2yhVKgA6oKyu6QZtdQ6xuSLdFOxAPVVePJmCSAPr6IEYmsREEdVH4nYR/DKXhwI11O90qpTGpF0FbUw/l9rg7LF8Ucab8o7/dbupIvePZZLmXCGzxdBmiZN1074c8t4X8L+KxLPEc9xaxpEgAGAQ3qSFzFy7H8MMW12CaDE06jhHQE2P1QUHxB4FhcviYZoY8fnpgRbrHVc3cup/EzH0qNRuQTVePMRoGyucYzCOHmynKbix36oIWyACX6K45b5cq4ysKVJpvdzv0tA1JKDQ/CbgtSrivGAOSkJJ6uIMC+63/GuICrUdh2Z6jzIyU4zEbgvmGa6lajlrlylhcMKLBpOZ2he7RzjHVWVHh9KldrGtvq0Xg6ydUHnHmk1vFNA4ZjMpgNY0l1hu/9R7pngvB8QHU6wpPLAYJgxbUHp0XpV+FYX5i1hdsS0THSSo2LoRZrQAZkQBPsLIE8MJ8NsjUA6bwuV8zUnOxFbE1KJqinLW5mnw2wC0DL+t0newldewjoEC5ITOJphzS2BBtBAIN9wg4RR4nWdSfWfhqdMDytqU2ZBJN2m5mxMKu4fWI912vnDhIq4KqwNaCG5hlAAlt9lxOgIsgvsHUzaW9VbYZ9u8qgwVWd4VxhTP7IL3BVzadSbwpdQzbuqvAPIMeqkmqTvcToglBzW2O+qBqC5+m6Yyyye8ymw0gmTZAr8R/agjQQXuJf1VZisWMsm3ZSOIVhoqfE1ZiW2GiBWIxLBff3VZjHkzvO46JcguzbaXUepiZdN/lYIDZUcGifQTrdD8QYE+nok16oIBm8pjE1b6jqgRWxJ6+6iYupmblIt+6VXqieoKiYmoUGV4hQyO7FaL4e8Z8DEhjv/jq+UibB36XJniNIVB0/l1WDhxjMHQRcdQdkHS+dOWm13eK0EuDcrhJMdHAdFneG1WvApPzNqMGVzSNRa4/2tvyLzIzFU2sqQMQ0Q6bZo/UOvopPOeBYKZrQA9o1ESRpHogwWF4LSDzDAYvp99vZdM5QoNos8rQwO2Ai/fusPgKecW/VFs3Q/dazgzajWzE3Iuemh+iDc0XDcGO6cb3VRgsU4/Y7j2PupzKpm4/7QSMpP7qNiAIvb5fNP+IO6pOI46mKjGPdlFyCSQDESJ63QT6LxIEQU68dvks+7mjBh2Q16WaYy5gSSrqlj2PaCx7Xeh1QM8UJ8J4F5afllNl57NXzu9dPddz53xwo4So6YOUgdST5QPmVwtjJMoJ2HBsVa0Hnoq2ibDoprK1u8b6ILmk/8vqn7i47/NQGPloiD/hP4aqTA9evzQW2HxMiCITlVwhRGvIsb9P3Ts5gSB8/qgL+bIJH4fsEEFm+52mN1TYmv+3t1U+oCc19+uyo8U4a/wAsgS86kGw2/wApNV8tEEbqDWcOtvVNmuUC6T5nNpP8CKvVBnoPmoNbE3Auo1aqb3/dBJc+Bc2TGNrzoLBRxW219U3WcTM2QKqVYIhRqxgykvMbkpqu+blAk1nMcH03lrheRYztor53NeJxFLwazs1rGwJ9eqzNQ6omVYcNRfVBteCYqAJIkRNxE2IW95fxzakgPl0RBBHltoRquSYavAcIjS14N9bLScv8SLCJMdRrtoY9UHYKbfLYj1uemvRS2sOUEk/5VFwzFNc1pB/Nba/Q6rQB1uw/YoA0RvrKyHxD4B+MbTa15Y5pc4EE6GxCueO8eZh2zkqPJ2Y0uPssbjPiXQ/KcPibzmGUAj0koMVW5Ny1KIzFxe9oM/3Eb69V2/hHL1DD08lJveSSZPuucYPn/DVKgDsPVzNu1uUFxOwAH37roPCOZGV3Bnh1qT8s5ajHN66HRyDMfFKuW4djY1eR8lzHDgdLrefF2v56NMEQAXR3O6w2HKCTQcQYGhKfm8RbsmQUthvZBLpuM20BVrQeZDp7Qq1jraQp+HcABqZQWRda5i3ul0RGhJ6SqzNrPTvZTKdSQLoJHiHoESZjuUEAx9cQ7eQsviK+wspuMrG6p6wnRAvxJFrQkueSIEqPm7pv8URYIH3iLnZRKxvdCo/uotauT7ICNQAykGreURcE09yBb3hNGoiJTdV1kCHOukvYYnb6Is2nVXNfg5ZhBVdOZ5t0HRvrughULRvYe8KywlW5B32JMwYlVuGJy+m+0Hqnn1IIPpaIGn20Qbjl3mDLLehkaeWJG+91vuB8dFU2/cXH2XEaVYtfmgXAOhjzSZ+ivOD8YfSP5rgGx0gBB2j8Q0NJdcamL+yyfGuONw7vEDM0/wBsiBpf5/NDgXHqbzEiIn/S2FCpTeIhhBGtnW79kGV5b50o4isGNwzhUIHna0RGk6WC3eJe0NzONgL+kXTODbTb+VrWzGghcz+KXN7wThaRhv63Dedh0QZ7nXi7cRiXPa4ZRDR6NEf4VQO3RVbQptN5j+aIJ/imNrp5nyUGjVlSmGRogmtfaNVKpvmIsFCYIvMp2g+6CY58u6dU9TN+1tUxSN5IvqnQ4k20/ZBPzD+SiUXx3dUaCs4kRCpMRWgWT+Nrk6aKuqydCEBV6g1TIqj2TbwTZNgIFVnXKZcYslOBmUkoCckSlPISCUBOKaeZSnuSB7oA1um19dh3XXOMcKL+EOi76dz6NjT2XKcNTl7QJ1H3Xo7htJvnpES2owGOoc3KUHn/AAYOSInoRv8AyEukwuHmBJtaNhpP+lZYrhJw+Jq0HTDHHLEflddpv6wpuFwbrxHXrFtfRBU1aRgOAHedIAvAHqUxiMU0OmSHHXpBWgxGHlgnUfvB+yoeJcOME36n/KCI3iJBPnf2iP8AOyvOA8UxDyKYrvaSYAGx2sNlnPwTrGxk/wAldE+HnKhdUFZ8QDpBn1CDovLvBqlEf8tZ1Qke37qj+I3Kwq0XVqbR4rQC6P1NGvutxsB/PZM8Qe1lJ7nAloa6R1ABQebA0zClMb/hTOKYJjQKzSPCqEkdRfQpDqAbBaZBvpceqA6GsbKULdAo7QBvdODa6CQxs3+yk0hdR2PFoKk0Tr/CgktY6x1UrD1YiwGpKYpDQTbbVPVSc20IHfFZ1CCf8Md0EGKxl5Oirqj+ilYiuLXlVtapdAguKSHWRFyQXGUDspuUnMkkoA4pD3IFybN0AKNp9P2RAI2lBfcqYI1aroAkNJA31uR3C7Fg8RFChXl00zlfO7TYrjvJvFPw+KpvMZScrpjR32C7nhsEAKlI3Y+SL6A9CgpOf+DNqBuJaJIEGNwbNdPbRZrCUABoItOsz/Pst3wepmY7D1RJbLb7s291nOL8O8BwETJhuoBHqgq20/Nk0aQSTBv6E6KIcGSZi4uJjorTDOvBM5ehsJsWxqfVWJY1wBImd9h2j2QUPDeAhxabEz3i+p7D9l0/hWCFNoaLNGnpoqnguDIyxdu3WZP0WmaEBpFWnIIN5F/dKROdA1Qcr5o4FSw/jUwQGOGZrToHOBs33VVwrl4v/DlxIOU5hPoWzPRT+eOJtrYnwm3yuEmbDKPMfW5UivzCyjSaBGd3lps/t030CCFV4K0vcZmNCLFUbqRghpBuRcjr0WvxOJbRw8vILgLiCL9lRDh+Z2doADhm9T8rIK5mnspNGvbf0Tdao0S02OrTPzEKpr8TDbNQaBmIaAOuis+HvESblYbC4kvNzqtJwx0WKDReL2+qJQZHU/NBBg8RfrKgvN1MxDrqFVcgacUUoiUTigBckOcSgDKB9UBEoQgUSA0AUaKUCx/P9LvfIfGBisLTdP8AyUwGP6kjdcCWx+GvHxhsU0PMU6sMd2kw0/MoOyY3DRUFYAgjW23WVKxmCbXp5XXafmPdSnMkQhhmFoLSbT/Ag51iuFCk5zCCNmkwTGuYeytOGYMOIG22l/5daLmDhYrN6PaLGNRqR6KJypw5zcz3kzo0E2H7oLvDYcMEDVSBYJSSSgaxNSAI3MfusZ8Qebm4VhpNP/M5th/SDue52T/OfNIw9qY8SrEMYP6ibE7hcjxgPiOr4l2epM5dy46NvsOiBunjnFzi4jM67nRdjdDHqj4FVNXEZonI3yDZsWbPb91T16xM9XEl3qTorDheFf4bnNcWA2J/tF9e/wDhBNxuKrZ3CqQS8gRJIF9p0hbrhlHw2NDyPyyd/T0XLqYz1BBJvrv2Pf0Wyq8SqMpi8gNvHTT130QMY/BOq4t3kHhxJ79PRY+oDJ7ErYcF4rmqZGl2Zo6a2uD2TdLh7XPdm0JnTqgzOCqeYQtrhaXlB7KuxXLYEGmSd/8ASl4KsQzI4afVBN8UolG8T+36oIMdVqSobyU5WKZcLT1QEUhxlEYQCA0CiKAQEjCIoyEARIwiKBxzYAN7og5IQlB6E+GXMH4rCNDj/wAtPyOHYfld7grWOC4B8LeLihjm5nZWVAWu6E/on3XoByDnnMHxKGGxT6Pg52sMZg6CTF7LRclc0Usax/hsezIRmzaea8AzdKxXJ2EqVXVnUxnd+YzM7TCseB8Do4Vrm0WZQ45ndz1QWCqeY+NU8LSL3m2wvLnbAKTxXiLKFN1R5gAT39B3XCeZuYauKc6tUPlJLKLNg3cn1AF0CsTx013yf/sEmCP0gzN+w+ypOJYhzyXg+Vhyg/1OMku7lOYJuTDVa36nHw222P5iD6WUdrYtPlpiSOryDHrsEEIjT+o6q4xYLcPTEHLfcXPW3uqgEkzuT21PRa3E0s1Jt7houdzHTogzuBrZH9vkdleYjiWUF5BIfvbTpdZ6sYd/I7qbXM0gDci/t0n5oF8D8+JGW35jf0/gWtwYyuEz2J07yspyuIqOcLQCJ7ELa8N85dImwIsPUiEE6hQkdLSCLprGcMzt6PguB69irXBU4cREWkdCpeJp+UEwI9umqDBfgqv9KC3/AIjf6foEEHCwJMdSpnMGF8Ispgz5QT6lRaNnNPQj7qx5uxGesD/Y3RBRkJISg07JJQBHP1RokBBBABBAAg4QlBBwuECAnKjRsdfokOCMt32KCw4UMtRrrHKQTNwQvR/L+ObWoMeLiIn00+i81YepDmn27LtHwq4pTdRfRkeI05o/t7eiDfuamq9cMaXEgBDEVmsbmcYjVcp+IHPDpNOkQAR3+coK/wCIPOD6lR1FhGQWMGTfaRaVgsS7Rv8ASI1Ou/1TfiS4kzrM90ltygtMTxFpo0qYaAWkuOl7CB16qDXkAX/N5j3vY9t0MQyXEDRoUvGUHf8AH5coDBc76yUDFH84tIGn+ld4vivlLY+1tj3myoMKPNN9zb3TmIeSdf4UDBPt+yfrOPhj6903RbBEgwpNCmXuAvlF9z7ILngNKGAbuudre2oWn4FRMxMDQkT7RKpeHwdJgWBO4tNoWo4W/wAsACTG+2lx0QXlKmZJJB0kn0Cllkt+2iq2OMjY+uin4e2pQRPwiCn+Xq5BBwSqEviNbOGOJP5YPtaE7Xom8KE51oPsgQ4EdQY+4t9EhG695J+9rBEBsgUfuiRkJbIJ6BA05AlSq2H3kG23tE9FGhASco3ciaZMmO8I6JGbsgdx1AtgxYpj9KnVwDTgTY2+Wir2hAoGyvuUuOfhcTTr3gGHgalp/MI+SoAzVX/CsHlaXlnliZMRpMDug13OfPjarQ2mXCQT3bOgPU/Zc1rVnOOY6lTeLY2lULfDpeHAOYzdxMXPpBVcgMFKpi49UZdaBuipNuPVBKwR8zpvb/Kn8WxssaDOYWOthtCiYAgZnX7bn5KNWfMnT/KAqD4nXTVAOmJumt0qYQOsfrqrTBv8oIIBmCBrbeO6phdSsJJI1jp76d0G84DTbEASR9J39ICtYi4EewvpH1lUPCKwbTkSCJgTcfRON4lJaS7MT76aCUGwwzhubn7pZxQM+qpBj9M3ra+iZHEgHZwYFvU7THvogvvxf938+SCrv/UG/wBTv/FBB//Z">
            <a:hlinkClick r:id="rId2"/>
          </p:cNvPr>
          <p:cNvSpPr>
            <a:spLocks noChangeAspect="1" noChangeArrowheads="1"/>
          </p:cNvSpPr>
          <p:nvPr/>
        </p:nvSpPr>
        <p:spPr bwMode="auto">
          <a:xfrm>
            <a:off x="53975" y="-1309688"/>
            <a:ext cx="2752725" cy="2743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685800" y="1676400"/>
            <a:ext cx="7620000" cy="2308324"/>
          </a:xfrm>
          <a:prstGeom prst="rect">
            <a:avLst/>
          </a:prstGeom>
          <a:noFill/>
        </p:spPr>
        <p:txBody>
          <a:bodyPr wrap="square" rtlCol="0">
            <a:spAutoFit/>
          </a:bodyPr>
          <a:lstStyle/>
          <a:p>
            <a:pPr marL="685800" indent="-685800">
              <a:buFont typeface="Arial" panose="020B0604020202020204" pitchFamily="34" charset="0"/>
              <a:buChar char="•"/>
            </a:pPr>
            <a:r>
              <a:rPr lang="en-US" sz="4800" dirty="0" smtClean="0">
                <a:solidFill>
                  <a:srgbClr val="FFFF00"/>
                </a:solidFill>
              </a:rPr>
              <a:t>Typical 6</a:t>
            </a:r>
            <a:r>
              <a:rPr lang="en-US" sz="4800" baseline="30000" dirty="0" smtClean="0">
                <a:solidFill>
                  <a:srgbClr val="FFFF00"/>
                </a:solidFill>
              </a:rPr>
              <a:t>th</a:t>
            </a:r>
            <a:r>
              <a:rPr lang="en-US" sz="4800" dirty="0" smtClean="0">
                <a:solidFill>
                  <a:srgbClr val="FFFF00"/>
                </a:solidFill>
              </a:rPr>
              <a:t> Grade Education</a:t>
            </a:r>
          </a:p>
          <a:p>
            <a:pPr marL="685800" indent="-685800">
              <a:buFont typeface="Arial" panose="020B0604020202020204" pitchFamily="34" charset="0"/>
              <a:buChar char="•"/>
            </a:pPr>
            <a:r>
              <a:rPr lang="en-US" sz="4800" dirty="0" smtClean="0">
                <a:solidFill>
                  <a:srgbClr val="FFFF00"/>
                </a:solidFill>
              </a:rPr>
              <a:t>Teacher requirements:  Complete the 6</a:t>
            </a:r>
            <a:r>
              <a:rPr lang="en-US" sz="4800" baseline="30000" dirty="0" smtClean="0">
                <a:solidFill>
                  <a:srgbClr val="FFFF00"/>
                </a:solidFill>
              </a:rPr>
              <a:t>th</a:t>
            </a:r>
            <a:r>
              <a:rPr lang="en-US" sz="4800" dirty="0" smtClean="0">
                <a:solidFill>
                  <a:srgbClr val="FFFF00"/>
                </a:solidFill>
              </a:rPr>
              <a:t> Grade</a:t>
            </a:r>
            <a:endParaRPr lang="en-US" sz="4800" dirty="0">
              <a:solidFill>
                <a:srgbClr val="FFFF00"/>
              </a:solidFill>
            </a:endParaRPr>
          </a:p>
        </p:txBody>
      </p:sp>
    </p:spTree>
    <p:extLst>
      <p:ext uri="{BB962C8B-B14F-4D97-AF65-F5344CB8AC3E}">
        <p14:creationId xmlns:p14="http://schemas.microsoft.com/office/powerpoint/2010/main" val="19143427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28600"/>
            <a:ext cx="9144000" cy="923330"/>
          </a:xfrm>
          <a:prstGeom prst="rect">
            <a:avLst/>
          </a:prstGeom>
          <a:noFill/>
        </p:spPr>
        <p:txBody>
          <a:bodyPr wrap="square" rtlCol="0">
            <a:spAutoFit/>
          </a:bodyPr>
          <a:lstStyle/>
          <a:p>
            <a:pPr algn="ctr"/>
            <a:r>
              <a:rPr lang="en-US" sz="5400" b="1" dirty="0" smtClean="0">
                <a:solidFill>
                  <a:srgbClr val="FFFF00"/>
                </a:solidFill>
              </a:rPr>
              <a:t>Education Reform</a:t>
            </a:r>
            <a:endParaRPr lang="en-US" sz="5400" b="1" dirty="0">
              <a:solidFill>
                <a:srgbClr val="FFFF00"/>
              </a:solidFill>
            </a:endParaRPr>
          </a:p>
        </p:txBody>
      </p:sp>
      <p:sp>
        <p:nvSpPr>
          <p:cNvPr id="4" name="AutoShape 2" descr="data:image/jpeg;base64,/9j/4AAQSkZJRgABAQAAAQABAAD/2wCEAAkGBxQTEhUUExQUFhUXFxgYGBgYGBQaFxcXFxcXFxcVGBgYHCggGBolHBQXITEhJSkrLi4uFx8zODMsNygtLisBCgoKBQUFDgUFDisZExkrKysrKysrKysrKysrKysrKysrKysrKysrKysrKysrKysrKysrKysrKysrKysrKysrK//AABEIAOAA4QMBIgACEQEDEQH/xAAcAAAABwEBAAAAAAAAAAAAAAAAAQIDBAUGBwj/xAA6EAABAwIEBAQEBQQCAQUAAAABAAIRAyEEEjFBBQZRYRMicYEHkaGxFDJC0fBSYsHhI/GSFRYzNIL/xAAUAQEAAAAAAAAAAAAAAAAAAAAA/8QAFBEBAAAAAAAAAAAAAAAAAAAAAP/aAAwDAQACEQMRAD8A2RSWgJeWeybdKAPog2PWU4QjElB5hAAEkovG7KLiq8AyD7IE18T1/wC1XY3ECCS8NAEkkwB+6r+NcdpUgc5iBIlcq4xxipiqhAcQ0mwJAF9yg2PE+LOqvyYWk1+k1HOIE9kr/wBv4vLJa2Ynyume07FZyrybimYbx80NiQ0Egx1tbdP8K4xj8SzwqbvK38zzfKAgfq8NxLJJpu6zt7I+HNc9xF7Rodbd903hON4g1hRbVNVv5SS0ROlummvZa6lgzSNo9xJBjUIGcHgToTpfU27Eqyp0KR8peARfX5oxh3PBk+zbX7qsr8If5iHgHe+g++wQXJ4dSIltUT3M/SU3VovpwCx1RpnM5h/LHVqx2Nc+mbmROonKToJhGOazScDmdMydenyQa2rjAbUagNvMCQHBMYfHVGyHgwNFQ4mk3FMNfDuy1wZc2bO7BuxUzlLjv4h3g1mQ9st3tFhrreUGuwFebm0hWQrB1h81QY3COowW/l36hPYXHg7iUFqWa390GWUV1X+5KqEndBIrV7Hr6pFN1hf+FR3tvMyfVOUxYE6IHs9yAjc9JaU24SUCnnooNZ5OuylF0WUatvCCFmd2RpeQ9ESDVBJEQlu0TbBCBQPRN13JYt0UfEukII7611S8SxbgDeVJrFzSZJuqLmR2WkXT8t0HPeYaNSo9z3utcCSdOqpcNWyPa43hwPYwZhSuJcTdVJBsJ+yr2idEGs45zlXxYbRYS1pgFojzaWtsrfizGcPwTaId/wA9US4NNwDe/S0LL8PwT6VM4htWmC0wGk+YnsFUYvEvqvL3ulztSg1nKlelRZ4kg1J3N/Ra6hzEwtzH80zrOh2n2XInP6FONxL4iTEzv80HYaPMrRAk9zYg9gFc0sSKgkES422/2uF0Mc7Nckjp3/7XQuBcWNNoLtSLyNBtfYoNFj+Dh5gCZOggQOpWV47ydYlhkgb6nt2C0GE5gFgTABNz+6s248GQSLnXrbRByfhlSrhaocWOsdDMe3Xr7LbcY4NVqZcbhRBaBnAtmF/N7Sr+lg6davlLBcARaw6np0W8wOGbSYGNEAbWHyhBhaPGhWo6tLo8wcAD3g7rOs4oGPnVp06g9CtvzVyg2oxzqEsqQYA/K4xv09Vxt+LqUa3h4hpBEZmG2k3B021QdMwXEA+BaTf27qyq1RG1liOH1/MCCCIsR0Nx91osM6QAbu/wgsaMONyJUmdoUVgDdNdj2Uo1N51QLaOqQ4poyLSgSfVAh7plMEgWA9UuqToB81BmLSSUEnxAiUWW9fqgg2SSSB6o3mExlvJKBWqiVnwblS3vCrMQ7VBFxroM6hZbmImpTc1t9/4Fe42v5TBPoqLEQfyzNgf8oOf8vYFlbEsp1XZad8xkCwF4J6q15rpYZpLMI0lo3uTb2VRx/BGhWIFgbi866+im8vcWZQpVy6C+o3KJvAA2+cIM64IkZRBACECfdG4EIigewz4cPVWjuLnMdY7zNtNFTB3ZHUbBj00+aDQ0eLifM4gGNNfefZWFTmNzAGgh5HXv0+ixxK13w15fOLxbAZ8NpzPtsOqDqPwz4LUZS/EYifEqCAD+lmo+a27Hftbf1QGHDYaJygAADsE9TbqO/wD2gbdpJ+qzfN/J1PH0zIyVQPI8RM7ZuoWpOnoia2yDzzgsLUw7nUaoLXscRfpNiOxWnwdZxAEn2/wr74ncKFq7RBsHdTrBWV4RVBAO4QaOicsTJ0Uoukxp3UDD1T+Yx1KcfWJBjSdUFgHTAme6XTaYuotERrp6qTmFhdAiq3odFBxLJN/+1YARsotYT7fdBF//ACEEqHIINcQmMyfL7WUWu60dUDOJrhQ6xkaIYx4g33ULEVpEt6/NBExMRA1CrawIExaVZVN5GqqsVIJvYzaNEGO5ycHPa72M6z0WZcdOi2XHMEXMkWIv6rLuwToBix3QQyhKerUoTSAkZCKECEAJQQRtQKY1ei/hdy9+GwTSRFSr53HsR5R8lwrlThwr4qhSIkOqNB9Jv9AV6YxGOZTGXQAfQdEEuo6NTCcNYC65nzR8R6NEkUyHvBu2bWIImNFVcB+KtSpUyVaNPKf1MJke26DsHii/pKJxUXDV8zA4bxr/ACyy3PnN7MGyB5qpAOWYAE6k7ILzmbCirh6jTH5TG94JHouQcMcGuIN/ZaLlfnKpiXAOq0AMplsGZuYknoNVm6+Ja+s8tmC8+mp+iDU4YtDLzNuqkUmbx8lR4fHgAaR/NFaYXFA676ILV9IQhn2TdGtIjcWJSKjzPugfzDRMvFkGVJCAjcoCk9EEM/dBBoarTFioVaQpVd2yhVKgA6oKyu6QZtdQ6xuSLdFOxAPVVePJmCSAPr6IEYmsREEdVH4nYR/DKXhwI11O90qpTGpF0FbUw/l9rg7LF8Ucab8o7/dbupIvePZZLmXCGzxdBmiZN1074c8t4X8L+KxLPEc9xaxpEgAGAQ3qSFzFy7H8MMW12CaDE06jhHQE2P1QUHxB4FhcviYZoY8fnpgRbrHVc3cup/EzH0qNRuQTVePMRoGyucYzCOHmynKbix36oIWyACX6K45b5cq4ysKVJpvdzv0tA1JKDQ/CbgtSrivGAOSkJJ6uIMC+63/GuICrUdh2Z6jzIyU4zEbgvmGa6lajlrlylhcMKLBpOZ2he7RzjHVWVHh9KldrGtvq0Xg6ydUHnHmk1vFNA4ZjMpgNY0l1hu/9R7pngvB8QHU6wpPLAYJgxbUHp0XpV+FYX5i1hdsS0THSSo2LoRZrQAZkQBPsLIE8MJ8NsjUA6bwuV8zUnOxFbE1KJqinLW5mnw2wC0DL+t0newldewjoEC5ITOJphzS2BBtBAIN9wg4RR4nWdSfWfhqdMDytqU2ZBJN2m5mxMKu4fWI912vnDhIq4KqwNaCG5hlAAlt9lxOgIsgvsHUzaW9VbYZ9u8qgwVWd4VxhTP7IL3BVzadSbwpdQzbuqvAPIMeqkmqTvcToglBzW2O+qBqC5+m6Yyyye8ymw0gmTZAr8R/agjQQXuJf1VZisWMsm3ZSOIVhoqfE1ZiW2GiBWIxLBff3VZjHkzvO46JcguzbaXUepiZdN/lYIDZUcGifQTrdD8QYE+nok16oIBm8pjE1b6jqgRWxJ6+6iYupmblIt+6VXqieoKiYmoUGV4hQyO7FaL4e8Z8DEhjv/jq+UibB36XJniNIVB0/l1WDhxjMHQRcdQdkHS+dOWm13eK0EuDcrhJMdHAdFneG1WvApPzNqMGVzSNRa4/2tvyLzIzFU2sqQMQ0Q6bZo/UOvopPOeBYKZrQA9o1ESRpHogwWF4LSDzDAYvp99vZdM5QoNos8rQwO2Ai/fusPgKecW/VFs3Q/dazgzajWzE3Iuemh+iDc0XDcGO6cb3VRgsU4/Y7j2PupzKpm4/7QSMpP7qNiAIvb5fNP+IO6pOI46mKjGPdlFyCSQDESJ63QT6LxIEQU68dvks+7mjBh2Q16WaYy5gSSrqlj2PaCx7Xeh1QM8UJ8J4F5afllNl57NXzu9dPddz53xwo4So6YOUgdST5QPmVwtjJMoJ2HBsVa0Hnoq2ibDoprK1u8b6ILmk/8vqn7i47/NQGPloiD/hP4aqTA9evzQW2HxMiCITlVwhRGvIsb9P3Ts5gSB8/qgL+bIJH4fsEEFm+52mN1TYmv+3t1U+oCc19+uyo8U4a/wAsgS86kGw2/wApNV8tEEbqDWcOtvVNmuUC6T5nNpP8CKvVBnoPmoNbE3Auo1aqb3/dBJc+Bc2TGNrzoLBRxW219U3WcTM2QKqVYIhRqxgykvMbkpqu+blAk1nMcH03lrheRYztor53NeJxFLwazs1rGwJ9eqzNQ6omVYcNRfVBteCYqAJIkRNxE2IW95fxzakgPl0RBBHltoRquSYavAcIjS14N9bLScv8SLCJMdRrtoY9UHYKbfLYj1uemvRS2sOUEk/5VFwzFNc1pB/Nba/Q6rQB1uw/YoA0RvrKyHxD4B+MbTa15Y5pc4EE6GxCueO8eZh2zkqPJ2Y0uPssbjPiXQ/KcPibzmGUAj0koMVW5Ny1KIzFxe9oM/3Eb69V2/hHL1DD08lJveSSZPuucYPn/DVKgDsPVzNu1uUFxOwAH37roPCOZGV3Bnh1qT8s5ajHN66HRyDMfFKuW4djY1eR8lzHDgdLrefF2v56NMEQAXR3O6w2HKCTQcQYGhKfm8RbsmQUthvZBLpuM20BVrQeZDp7Qq1jraQp+HcABqZQWRda5i3ul0RGhJ6SqzNrPTvZTKdSQLoJHiHoESZjuUEAx9cQ7eQsviK+wspuMrG6p6wnRAvxJFrQkueSIEqPm7pv8URYIH3iLnZRKxvdCo/uotauT7ICNQAykGreURcE09yBb3hNGoiJTdV1kCHOukvYYnb6Is2nVXNfg5ZhBVdOZ5t0HRvrughULRvYe8KywlW5B32JMwYlVuGJy+m+0Hqnn1IIPpaIGn20Qbjl3mDLLehkaeWJG+91vuB8dFU2/cXH2XEaVYtfmgXAOhjzSZ+ivOD8YfSP5rgGx0gBB2j8Q0NJdcamL+yyfGuONw7vEDM0/wBsiBpf5/NDgXHqbzEiIn/S2FCpTeIhhBGtnW79kGV5b50o4isGNwzhUIHna0RGk6WC3eJe0NzONgL+kXTODbTb+VrWzGghcz+KXN7wThaRhv63Dedh0QZ7nXi7cRiXPa4ZRDR6NEf4VQO3RVbQptN5j+aIJ/imNrp5nyUGjVlSmGRogmtfaNVKpvmIsFCYIvMp2g+6CY58u6dU9TN+1tUxSN5IvqnQ4k20/ZBPzD+SiUXx3dUaCs4kRCpMRWgWT+Nrk6aKuqydCEBV6g1TIqj2TbwTZNgIFVnXKZcYslOBmUkoCckSlPISCUBOKaeZSnuSB7oA1um19dh3XXOMcKL+EOi76dz6NjT2XKcNTl7QJ1H3Xo7htJvnpES2owGOoc3KUHn/AAYOSInoRv8AyEukwuHmBJtaNhpP+lZYrhJw+Jq0HTDHHLEflddpv6wpuFwbrxHXrFtfRBU1aRgOAHedIAvAHqUxiMU0OmSHHXpBWgxGHlgnUfvB+yoeJcOME36n/KCI3iJBPnf2iP8AOyvOA8UxDyKYrvaSYAGx2sNlnPwTrGxk/wAldE+HnKhdUFZ8QDpBn1CDovLvBqlEf8tZ1Qke37qj+I3Kwq0XVqbR4rQC6P1NGvutxsB/PZM8Qe1lJ7nAloa6R1ABQebA0zClMb/hTOKYJjQKzSPCqEkdRfQpDqAbBaZBvpceqA6GsbKULdAo7QBvdODa6CQxs3+yk0hdR2PFoKk0Tr/CgktY6x1UrD1YiwGpKYpDQTbbVPVSc20IHfFZ1CCf8Md0EGKxl5Oirqj+ilYiuLXlVtapdAguKSHWRFyQXGUDspuUnMkkoA4pD3IFybN0AKNp9P2RAI2lBfcqYI1aroAkNJA31uR3C7Fg8RFChXl00zlfO7TYrjvJvFPw+KpvMZScrpjR32C7nhsEAKlI3Y+SL6A9CgpOf+DNqBuJaJIEGNwbNdPbRZrCUABoItOsz/Pst3wepmY7D1RJbLb7s291nOL8O8BwETJhuoBHqgq20/Nk0aQSTBv6E6KIcGSZi4uJjorTDOvBM5ehsJsWxqfVWJY1wBImd9h2j2QUPDeAhxabEz3i+p7D9l0/hWCFNoaLNGnpoqnguDIyxdu3WZP0WmaEBpFWnIIN5F/dKROdA1Qcr5o4FSw/jUwQGOGZrToHOBs33VVwrl4v/DlxIOU5hPoWzPRT+eOJtrYnwm3yuEmbDKPMfW5UivzCyjSaBGd3lps/t030CCFV4K0vcZmNCLFUbqRghpBuRcjr0WvxOJbRw8vILgLiCL9lRDh+Z2doADhm9T8rIK5mnspNGvbf0Tdao0S02OrTPzEKpr8TDbNQaBmIaAOuis+HvESblYbC4kvNzqtJwx0WKDReL2+qJQZHU/NBBg8RfrKgvN1MxDrqFVcgacUUoiUTigBckOcSgDKB9UBEoQgUSA0AUaKUCx/P9LvfIfGBisLTdP8AyUwGP6kjdcCWx+GvHxhsU0PMU6sMd2kw0/MoOyY3DRUFYAgjW23WVKxmCbXp5XXafmPdSnMkQhhmFoLSbT/Ag51iuFCk5zCCNmkwTGuYeytOGYMOIG22l/5daLmDhYrN6PaLGNRqR6KJypw5zcz3kzo0E2H7oLvDYcMEDVSBYJSSSgaxNSAI3MfusZ8Qebm4VhpNP/M5th/SDue52T/OfNIw9qY8SrEMYP6ibE7hcjxgPiOr4l2epM5dy46NvsOiBunjnFzi4jM67nRdjdDHqj4FVNXEZonI3yDZsWbPb91T16xM9XEl3qTorDheFf4bnNcWA2J/tF9e/wDhBNxuKrZ3CqQS8gRJIF9p0hbrhlHw2NDyPyyd/T0XLqYz1BBJvrv2Pf0Wyq8SqMpi8gNvHTT130QMY/BOq4t3kHhxJ79PRY+oDJ7ErYcF4rmqZGl2Zo6a2uD2TdLh7XPdm0JnTqgzOCqeYQtrhaXlB7KuxXLYEGmSd/8ASl4KsQzI4afVBN8UolG8T+36oIMdVqSobyU5WKZcLT1QEUhxlEYQCA0CiKAQEjCIoyEARIwiKBxzYAN7og5IQlB6E+GXMH4rCNDj/wAtPyOHYfld7grWOC4B8LeLihjm5nZWVAWu6E/on3XoByDnnMHxKGGxT6Pg52sMZg6CTF7LRclc0Usax/hsezIRmzaea8AzdKxXJ2EqVXVnUxnd+YzM7TCseB8Do4Vrm0WZQ45ndz1QWCqeY+NU8LSL3m2wvLnbAKTxXiLKFN1R5gAT39B3XCeZuYauKc6tUPlJLKLNg3cn1AF0CsTx013yf/sEmCP0gzN+w+ypOJYhzyXg+Vhyg/1OMku7lOYJuTDVa36nHw222P5iD6WUdrYtPlpiSOryDHrsEEIjT+o6q4xYLcPTEHLfcXPW3uqgEkzuT21PRa3E0s1Jt7houdzHTogzuBrZH9vkdleYjiWUF5BIfvbTpdZ6sYd/I7qbXM0gDci/t0n5oF8D8+JGW35jf0/gWtwYyuEz2J07yspyuIqOcLQCJ7ELa8N85dImwIsPUiEE6hQkdLSCLprGcMzt6PguB69irXBU4cREWkdCpeJp+UEwI9umqDBfgqv9KC3/AIjf6foEEHCwJMdSpnMGF8Ispgz5QT6lRaNnNPQj7qx5uxGesD/Y3RBRkJISg07JJQBHP1RokBBBABBAAg4QlBBwuECAnKjRsdfokOCMt32KCw4UMtRrrHKQTNwQvR/L+ObWoMeLiIn00+i81YepDmn27LtHwq4pTdRfRkeI05o/t7eiDfuamq9cMaXEgBDEVmsbmcYjVcp+IHPDpNOkQAR3+coK/wCIPOD6lR1FhGQWMGTfaRaVgsS7Rv8ASI1Ou/1TfiS4kzrM90ltygtMTxFpo0qYaAWkuOl7CB16qDXkAX/N5j3vY9t0MQyXEDRoUvGUHf8AH5coDBc76yUDFH84tIGn+ld4vivlLY+1tj3myoMKPNN9zb3TmIeSdf4UDBPt+yfrOPhj6903RbBEgwpNCmXuAvlF9z7ILngNKGAbuudre2oWn4FRMxMDQkT7RKpeHwdJgWBO4tNoWo4W/wAsACTG+2lx0QXlKmZJJB0kn0Cllkt+2iq2OMjY+uin4e2pQRPwiCn+Xq5BBwSqEviNbOGOJP5YPtaE7Xom8KE51oPsgQ4EdQY+4t9EhG695J+9rBEBsgUfuiRkJbIJ6BA05AlSq2H3kG23tE9FGhASco3ciaZMmO8I6JGbsgdx1AtgxYpj9KnVwDTgTY2+Wir2hAoGyvuUuOfhcTTr3gGHgalp/MI+SoAzVX/CsHlaXlnliZMRpMDug13OfPjarQ2mXCQT3bOgPU/Zc1rVnOOY6lTeLY2lULfDpeHAOYzdxMXPpBVcgMFKpi49UZdaBuipNuPVBKwR8zpvb/Kn8WxssaDOYWOthtCiYAgZnX7bn5KNWfMnT/KAqD4nXTVAOmJumt0qYQOsfrqrTBv8oIIBmCBrbeO6phdSsJJI1jp76d0G84DTbEASR9J39ICtYi4EewvpH1lUPCKwbTkSCJgTcfRON4lJaS7MT76aCUGwwzhubn7pZxQM+qpBj9M3ra+iZHEgHZwYFvU7THvogvvxf938+SCrv/UG/wBTv/FBB//Z">
            <a:hlinkClick r:id="rId2"/>
          </p:cNvPr>
          <p:cNvSpPr>
            <a:spLocks noChangeAspect="1" noChangeArrowheads="1"/>
          </p:cNvSpPr>
          <p:nvPr/>
        </p:nvSpPr>
        <p:spPr bwMode="auto">
          <a:xfrm>
            <a:off x="53975" y="-1309688"/>
            <a:ext cx="2752725" cy="2743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685800" y="1676400"/>
            <a:ext cx="7620000" cy="3046988"/>
          </a:xfrm>
          <a:prstGeom prst="rect">
            <a:avLst/>
          </a:prstGeom>
          <a:noFill/>
        </p:spPr>
        <p:txBody>
          <a:bodyPr wrap="square" rtlCol="0">
            <a:spAutoFit/>
          </a:bodyPr>
          <a:lstStyle/>
          <a:p>
            <a:pPr marL="685800" indent="-685800">
              <a:buFont typeface="Arial" panose="020B0604020202020204" pitchFamily="34" charset="0"/>
              <a:buChar char="•"/>
            </a:pPr>
            <a:r>
              <a:rPr lang="en-US" sz="4800" dirty="0" smtClean="0">
                <a:solidFill>
                  <a:srgbClr val="FFFF00"/>
                </a:solidFill>
              </a:rPr>
              <a:t>Typical 6</a:t>
            </a:r>
            <a:r>
              <a:rPr lang="en-US" sz="4800" baseline="30000" dirty="0" smtClean="0">
                <a:solidFill>
                  <a:srgbClr val="FFFF00"/>
                </a:solidFill>
              </a:rPr>
              <a:t>th</a:t>
            </a:r>
            <a:r>
              <a:rPr lang="en-US" sz="4800" dirty="0" smtClean="0">
                <a:solidFill>
                  <a:srgbClr val="FFFF00"/>
                </a:solidFill>
              </a:rPr>
              <a:t> Grade Education</a:t>
            </a:r>
          </a:p>
          <a:p>
            <a:pPr marL="685800" indent="-685800">
              <a:buFont typeface="Arial" panose="020B0604020202020204" pitchFamily="34" charset="0"/>
              <a:buChar char="•"/>
            </a:pPr>
            <a:r>
              <a:rPr lang="en-US" sz="4800" dirty="0" smtClean="0">
                <a:solidFill>
                  <a:srgbClr val="FFFF00"/>
                </a:solidFill>
              </a:rPr>
              <a:t>Teacher requirements:  Complete the 6</a:t>
            </a:r>
            <a:r>
              <a:rPr lang="en-US" sz="4800" baseline="30000" dirty="0" smtClean="0">
                <a:solidFill>
                  <a:srgbClr val="FFFF00"/>
                </a:solidFill>
              </a:rPr>
              <a:t>th</a:t>
            </a:r>
            <a:r>
              <a:rPr lang="en-US" sz="4800" dirty="0" smtClean="0">
                <a:solidFill>
                  <a:srgbClr val="FFFF00"/>
                </a:solidFill>
              </a:rPr>
              <a:t> Grade</a:t>
            </a:r>
          </a:p>
          <a:p>
            <a:pPr marL="685800" indent="-685800">
              <a:buFont typeface="Arial" panose="020B0604020202020204" pitchFamily="34" charset="0"/>
              <a:buChar char="•"/>
            </a:pPr>
            <a:r>
              <a:rPr lang="en-US" sz="4800" dirty="0" smtClean="0">
                <a:solidFill>
                  <a:srgbClr val="FFFF00"/>
                </a:solidFill>
              </a:rPr>
              <a:t>Creation of School Boards</a:t>
            </a:r>
            <a:endParaRPr lang="en-US" sz="4800" dirty="0">
              <a:solidFill>
                <a:srgbClr val="FFFF00"/>
              </a:solidFill>
            </a:endParaRPr>
          </a:p>
        </p:txBody>
      </p:sp>
    </p:spTree>
    <p:extLst>
      <p:ext uri="{BB962C8B-B14F-4D97-AF65-F5344CB8AC3E}">
        <p14:creationId xmlns:p14="http://schemas.microsoft.com/office/powerpoint/2010/main" val="13242735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28600"/>
            <a:ext cx="9144000" cy="923330"/>
          </a:xfrm>
          <a:prstGeom prst="rect">
            <a:avLst/>
          </a:prstGeom>
          <a:noFill/>
        </p:spPr>
        <p:txBody>
          <a:bodyPr wrap="square" rtlCol="0">
            <a:spAutoFit/>
          </a:bodyPr>
          <a:lstStyle/>
          <a:p>
            <a:pPr algn="ctr"/>
            <a:r>
              <a:rPr lang="en-US" sz="5400" b="1" dirty="0" smtClean="0">
                <a:solidFill>
                  <a:srgbClr val="FFFF00"/>
                </a:solidFill>
              </a:rPr>
              <a:t>Education Reform</a:t>
            </a:r>
            <a:endParaRPr lang="en-US" sz="5400" b="1" dirty="0">
              <a:solidFill>
                <a:srgbClr val="FFFF00"/>
              </a:solidFill>
            </a:endParaRPr>
          </a:p>
        </p:txBody>
      </p:sp>
      <p:sp>
        <p:nvSpPr>
          <p:cNvPr id="4" name="AutoShape 2" descr="data:image/jpeg;base64,/9j/4AAQSkZJRgABAQAAAQABAAD/2wCEAAkGBxQTEhUUExQUFhUXFxgYGBgYGBQaFxcXFxcXFxcVGBgYHCggGBolHBQXITEhJSkrLi4uFx8zODMsNygtLisBCgoKBQUFDgUFDisZExkrKysrKysrKysrKysrKysrKysrKysrKysrKysrKysrKysrKysrKysrKysrKysrKysrK//AABEIAOAA4QMBIgACEQEDEQH/xAAcAAAABwEBAAAAAAAAAAAAAAAAAQIDBAUGBwj/xAA6EAABAwIEBAQEBQQCAQUAAAABAAIRAyEEEjFBBQZRYRMicYEHkaGxFDJC0fBSYsHhI/GSFRYzNIL/xAAUAQEAAAAAAAAAAAAAAAAAAAAA/8QAFBEBAAAAAAAAAAAAAAAAAAAAAP/aAAwDAQACEQMRAD8A2RSWgJeWeybdKAPog2PWU4QjElB5hAAEkovG7KLiq8AyD7IE18T1/wC1XY3ECCS8NAEkkwB+6r+NcdpUgc5iBIlcq4xxipiqhAcQ0mwJAF9yg2PE+LOqvyYWk1+k1HOIE9kr/wBv4vLJa2Ynyume07FZyrybimYbx80NiQ0Egx1tbdP8K4xj8SzwqbvK38zzfKAgfq8NxLJJpu6zt7I+HNc9xF7Rodbd903hON4g1hRbVNVv5SS0ROlummvZa6lgzSNo9xJBjUIGcHgToTpfU27Eqyp0KR8peARfX5oxh3PBk+zbX7qsr8If5iHgHe+g++wQXJ4dSIltUT3M/SU3VovpwCx1RpnM5h/LHVqx2Nc+mbmROonKToJhGOazScDmdMydenyQa2rjAbUagNvMCQHBMYfHVGyHgwNFQ4mk3FMNfDuy1wZc2bO7BuxUzlLjv4h3g1mQ9st3tFhrreUGuwFebm0hWQrB1h81QY3COowW/l36hPYXHg7iUFqWa390GWUV1X+5KqEndBIrV7Hr6pFN1hf+FR3tvMyfVOUxYE6IHs9yAjc9JaU24SUCnnooNZ5OuylF0WUatvCCFmd2RpeQ9ESDVBJEQlu0TbBCBQPRN13JYt0UfEukII7611S8SxbgDeVJrFzSZJuqLmR2WkXT8t0HPeYaNSo9z3utcCSdOqpcNWyPa43hwPYwZhSuJcTdVJBsJ+yr2idEGs45zlXxYbRYS1pgFojzaWtsrfizGcPwTaId/wA9US4NNwDe/S0LL8PwT6VM4htWmC0wGk+YnsFUYvEvqvL3ulztSg1nKlelRZ4kg1J3N/Ra6hzEwtzH80zrOh2n2XInP6FONxL4iTEzv80HYaPMrRAk9zYg9gFc0sSKgkES422/2uF0Mc7Nckjp3/7XQuBcWNNoLtSLyNBtfYoNFj+Dh5gCZOggQOpWV47ydYlhkgb6nt2C0GE5gFgTABNz+6s248GQSLnXrbRByfhlSrhaocWOsdDMe3Xr7LbcY4NVqZcbhRBaBnAtmF/N7Sr+lg6davlLBcARaw6np0W8wOGbSYGNEAbWHyhBhaPGhWo6tLo8wcAD3g7rOs4oGPnVp06g9CtvzVyg2oxzqEsqQYA/K4xv09Vxt+LqUa3h4hpBEZmG2k3B021QdMwXEA+BaTf27qyq1RG1liOH1/MCCCIsR0Nx91osM6QAbu/wgsaMONyJUmdoUVgDdNdj2Uo1N51QLaOqQ4poyLSgSfVAh7plMEgWA9UuqToB81BmLSSUEnxAiUWW9fqgg2SSSB6o3mExlvJKBWqiVnwblS3vCrMQ7VBFxroM6hZbmImpTc1t9/4Fe42v5TBPoqLEQfyzNgf8oOf8vYFlbEsp1XZad8xkCwF4J6q15rpYZpLMI0lo3uTb2VRx/BGhWIFgbi866+im8vcWZQpVy6C+o3KJvAA2+cIM64IkZRBACECfdG4EIigewz4cPVWjuLnMdY7zNtNFTB3ZHUbBj00+aDQ0eLifM4gGNNfefZWFTmNzAGgh5HXv0+ixxK13w15fOLxbAZ8NpzPtsOqDqPwz4LUZS/EYifEqCAD+lmo+a27Hftbf1QGHDYaJygAADsE9TbqO/wD2gbdpJ+qzfN/J1PH0zIyVQPI8RM7ZuoWpOnoia2yDzzgsLUw7nUaoLXscRfpNiOxWnwdZxAEn2/wr74ncKFq7RBsHdTrBWV4RVBAO4QaOicsTJ0Uoukxp3UDD1T+Yx1KcfWJBjSdUFgHTAme6XTaYuotERrp6qTmFhdAiq3odFBxLJN/+1YARsotYT7fdBF//ACEEqHIINcQmMyfL7WUWu60dUDOJrhQ6xkaIYx4g33ULEVpEt6/NBExMRA1CrawIExaVZVN5GqqsVIJvYzaNEGO5ycHPa72M6z0WZcdOi2XHMEXMkWIv6rLuwToBix3QQyhKerUoTSAkZCKECEAJQQRtQKY1ei/hdy9+GwTSRFSr53HsR5R8lwrlThwr4qhSIkOqNB9Jv9AV6YxGOZTGXQAfQdEEuo6NTCcNYC65nzR8R6NEkUyHvBu2bWIImNFVcB+KtSpUyVaNPKf1MJke26DsHii/pKJxUXDV8zA4bxr/ACyy3PnN7MGyB5qpAOWYAE6k7ILzmbCirh6jTH5TG94JHouQcMcGuIN/ZaLlfnKpiXAOq0AMplsGZuYknoNVm6+Ja+s8tmC8+mp+iDU4YtDLzNuqkUmbx8lR4fHgAaR/NFaYXFA676ILV9IQhn2TdGtIjcWJSKjzPugfzDRMvFkGVJCAjcoCk9EEM/dBBoarTFioVaQpVd2yhVKgA6oKyu6QZtdQ6xuSLdFOxAPVVePJmCSAPr6IEYmsREEdVH4nYR/DKXhwI11O90qpTGpF0FbUw/l9rg7LF8Ucab8o7/dbupIvePZZLmXCGzxdBmiZN1074c8t4X8L+KxLPEc9xaxpEgAGAQ3qSFzFy7H8MMW12CaDE06jhHQE2P1QUHxB4FhcviYZoY8fnpgRbrHVc3cup/EzH0qNRuQTVePMRoGyucYzCOHmynKbix36oIWyACX6K45b5cq4ysKVJpvdzv0tA1JKDQ/CbgtSrivGAOSkJJ6uIMC+63/GuICrUdh2Z6jzIyU4zEbgvmGa6lajlrlylhcMKLBpOZ2he7RzjHVWVHh9KldrGtvq0Xg6ydUHnHmk1vFNA4ZjMpgNY0l1hu/9R7pngvB8QHU6wpPLAYJgxbUHp0XpV+FYX5i1hdsS0THSSo2LoRZrQAZkQBPsLIE8MJ8NsjUA6bwuV8zUnOxFbE1KJqinLW5mnw2wC0DL+t0newldewjoEC5ITOJphzS2BBtBAIN9wg4RR4nWdSfWfhqdMDytqU2ZBJN2m5mxMKu4fWI912vnDhIq4KqwNaCG5hlAAlt9lxOgIsgvsHUzaW9VbYZ9u8qgwVWd4VxhTP7IL3BVzadSbwpdQzbuqvAPIMeqkmqTvcToglBzW2O+qBqC5+m6Yyyye8ymw0gmTZAr8R/agjQQXuJf1VZisWMsm3ZSOIVhoqfE1ZiW2GiBWIxLBff3VZjHkzvO46JcguzbaXUepiZdN/lYIDZUcGifQTrdD8QYE+nok16oIBm8pjE1b6jqgRWxJ6+6iYupmblIt+6VXqieoKiYmoUGV4hQyO7FaL4e8Z8DEhjv/jq+UibB36XJniNIVB0/l1WDhxjMHQRcdQdkHS+dOWm13eK0EuDcrhJMdHAdFneG1WvApPzNqMGVzSNRa4/2tvyLzIzFU2sqQMQ0Q6bZo/UOvopPOeBYKZrQA9o1ESRpHogwWF4LSDzDAYvp99vZdM5QoNos8rQwO2Ai/fusPgKecW/VFs3Q/dazgzajWzE3Iuemh+iDc0XDcGO6cb3VRgsU4/Y7j2PupzKpm4/7QSMpP7qNiAIvb5fNP+IO6pOI46mKjGPdlFyCSQDESJ63QT6LxIEQU68dvks+7mjBh2Q16WaYy5gSSrqlj2PaCx7Xeh1QM8UJ8J4F5afllNl57NXzu9dPddz53xwo4So6YOUgdST5QPmVwtjJMoJ2HBsVa0Hnoq2ibDoprK1u8b6ILmk/8vqn7i47/NQGPloiD/hP4aqTA9evzQW2HxMiCITlVwhRGvIsb9P3Ts5gSB8/qgL+bIJH4fsEEFm+52mN1TYmv+3t1U+oCc19+uyo8U4a/wAsgS86kGw2/wApNV8tEEbqDWcOtvVNmuUC6T5nNpP8CKvVBnoPmoNbE3Auo1aqb3/dBJc+Bc2TGNrzoLBRxW219U3WcTM2QKqVYIhRqxgykvMbkpqu+blAk1nMcH03lrheRYztor53NeJxFLwazs1rGwJ9eqzNQ6omVYcNRfVBteCYqAJIkRNxE2IW95fxzakgPl0RBBHltoRquSYavAcIjS14N9bLScv8SLCJMdRrtoY9UHYKbfLYj1uemvRS2sOUEk/5VFwzFNc1pB/Nba/Q6rQB1uw/YoA0RvrKyHxD4B+MbTa15Y5pc4EE6GxCueO8eZh2zkqPJ2Y0uPssbjPiXQ/KcPibzmGUAj0koMVW5Ny1KIzFxe9oM/3Eb69V2/hHL1DD08lJveSSZPuucYPn/DVKgDsPVzNu1uUFxOwAH37roPCOZGV3Bnh1qT8s5ajHN66HRyDMfFKuW4djY1eR8lzHDgdLrefF2v56NMEQAXR3O6w2HKCTQcQYGhKfm8RbsmQUthvZBLpuM20BVrQeZDp7Qq1jraQp+HcABqZQWRda5i3ul0RGhJ6SqzNrPTvZTKdSQLoJHiHoESZjuUEAx9cQ7eQsviK+wspuMrG6p6wnRAvxJFrQkueSIEqPm7pv8URYIH3iLnZRKxvdCo/uotauT7ICNQAykGreURcE09yBb3hNGoiJTdV1kCHOukvYYnb6Is2nVXNfg5ZhBVdOZ5t0HRvrughULRvYe8KywlW5B32JMwYlVuGJy+m+0Hqnn1IIPpaIGn20Qbjl3mDLLehkaeWJG+91vuB8dFU2/cXH2XEaVYtfmgXAOhjzSZ+ivOD8YfSP5rgGx0gBB2j8Q0NJdcamL+yyfGuONw7vEDM0/wBsiBpf5/NDgXHqbzEiIn/S2FCpTeIhhBGtnW79kGV5b50o4isGNwzhUIHna0RGk6WC3eJe0NzONgL+kXTODbTb+VrWzGghcz+KXN7wThaRhv63Dedh0QZ7nXi7cRiXPa4ZRDR6NEf4VQO3RVbQptN5j+aIJ/imNrp5nyUGjVlSmGRogmtfaNVKpvmIsFCYIvMp2g+6CY58u6dU9TN+1tUxSN5IvqnQ4k20/ZBPzD+SiUXx3dUaCs4kRCpMRWgWT+Nrk6aKuqydCEBV6g1TIqj2TbwTZNgIFVnXKZcYslOBmUkoCckSlPISCUBOKaeZSnuSB7oA1um19dh3XXOMcKL+EOi76dz6NjT2XKcNTl7QJ1H3Xo7htJvnpES2owGOoc3KUHn/AAYOSInoRv8AyEukwuHmBJtaNhpP+lZYrhJw+Jq0HTDHHLEflddpv6wpuFwbrxHXrFtfRBU1aRgOAHedIAvAHqUxiMU0OmSHHXpBWgxGHlgnUfvB+yoeJcOME36n/KCI3iJBPnf2iP8AOyvOA8UxDyKYrvaSYAGx2sNlnPwTrGxk/wAldE+HnKhdUFZ8QDpBn1CDovLvBqlEf8tZ1Qke37qj+I3Kwq0XVqbR4rQC6P1NGvutxsB/PZM8Qe1lJ7nAloa6R1ABQebA0zClMb/hTOKYJjQKzSPCqEkdRfQpDqAbBaZBvpceqA6GsbKULdAo7QBvdODa6CQxs3+yk0hdR2PFoKk0Tr/CgktY6x1UrD1YiwGpKYpDQTbbVPVSc20IHfFZ1CCf8Md0EGKxl5Oirqj+ilYiuLXlVtapdAguKSHWRFyQXGUDspuUnMkkoA4pD3IFybN0AKNp9P2RAI2lBfcqYI1aroAkNJA31uR3C7Fg8RFChXl00zlfO7TYrjvJvFPw+KpvMZScrpjR32C7nhsEAKlI3Y+SL6A9CgpOf+DNqBuJaJIEGNwbNdPbRZrCUABoItOsz/Pst3wepmY7D1RJbLb7s291nOL8O8BwETJhuoBHqgq20/Nk0aQSTBv6E6KIcGSZi4uJjorTDOvBM5ehsJsWxqfVWJY1wBImd9h2j2QUPDeAhxabEz3i+p7D9l0/hWCFNoaLNGnpoqnguDIyxdu3WZP0WmaEBpFWnIIN5F/dKROdA1Qcr5o4FSw/jUwQGOGZrToHOBs33VVwrl4v/DlxIOU5hPoWzPRT+eOJtrYnwm3yuEmbDKPMfW5UivzCyjSaBGd3lps/t030CCFV4K0vcZmNCLFUbqRghpBuRcjr0WvxOJbRw8vILgLiCL9lRDh+Z2doADhm9T8rIK5mnspNGvbf0Tdao0S02OrTPzEKpr8TDbNQaBmIaAOuis+HvESblYbC4kvNzqtJwx0WKDReL2+qJQZHU/NBBg8RfrKgvN1MxDrqFVcgacUUoiUTigBckOcSgDKB9UBEoQgUSA0AUaKUCx/P9LvfIfGBisLTdP8AyUwGP6kjdcCWx+GvHxhsU0PMU6sMd2kw0/MoOyY3DRUFYAgjW23WVKxmCbXp5XXafmPdSnMkQhhmFoLSbT/Ag51iuFCk5zCCNmkwTGuYeytOGYMOIG22l/5daLmDhYrN6PaLGNRqR6KJypw5zcz3kzo0E2H7oLvDYcMEDVSBYJSSSgaxNSAI3MfusZ8Qebm4VhpNP/M5th/SDue52T/OfNIw9qY8SrEMYP6ibE7hcjxgPiOr4l2epM5dy46NvsOiBunjnFzi4jM67nRdjdDHqj4FVNXEZonI3yDZsWbPb91T16xM9XEl3qTorDheFf4bnNcWA2J/tF9e/wDhBNxuKrZ3CqQS8gRJIF9p0hbrhlHw2NDyPyyd/T0XLqYz1BBJvrv2Pf0Wyq8SqMpi8gNvHTT130QMY/BOq4t3kHhxJ79PRY+oDJ7ErYcF4rmqZGl2Zo6a2uD2TdLh7XPdm0JnTqgzOCqeYQtrhaXlB7KuxXLYEGmSd/8ASl4KsQzI4afVBN8UolG8T+36oIMdVqSobyU5WKZcLT1QEUhxlEYQCA0CiKAQEjCIoyEARIwiKBxzYAN7og5IQlB6E+GXMH4rCNDj/wAtPyOHYfld7grWOC4B8LeLihjm5nZWVAWu6E/on3XoByDnnMHxKGGxT6Pg52sMZg6CTF7LRclc0Usax/hsezIRmzaea8AzdKxXJ2EqVXVnUxnd+YzM7TCseB8Do4Vrm0WZQ45ndz1QWCqeY+NU8LSL3m2wvLnbAKTxXiLKFN1R5gAT39B3XCeZuYauKc6tUPlJLKLNg3cn1AF0CsTx013yf/sEmCP0gzN+w+ypOJYhzyXg+Vhyg/1OMku7lOYJuTDVa36nHw222P5iD6WUdrYtPlpiSOryDHrsEEIjT+o6q4xYLcPTEHLfcXPW3uqgEkzuT21PRa3E0s1Jt7houdzHTogzuBrZH9vkdleYjiWUF5BIfvbTpdZ6sYd/I7qbXM0gDci/t0n5oF8D8+JGW35jf0/gWtwYyuEz2J07yspyuIqOcLQCJ7ELa8N85dImwIsPUiEE6hQkdLSCLprGcMzt6PguB69irXBU4cREWkdCpeJp+UEwI9umqDBfgqv9KC3/AIjf6foEEHCwJMdSpnMGF8Ispgz5QT6lRaNnNPQj7qx5uxGesD/Y3RBRkJISg07JJQBHP1RokBBBABBAAg4QlBBwuECAnKjRsdfokOCMt32KCw4UMtRrrHKQTNwQvR/L+ObWoMeLiIn00+i81YepDmn27LtHwq4pTdRfRkeI05o/t7eiDfuamq9cMaXEgBDEVmsbmcYjVcp+IHPDpNOkQAR3+coK/wCIPOD6lR1FhGQWMGTfaRaVgsS7Rv8ASI1Ou/1TfiS4kzrM90ltygtMTxFpo0qYaAWkuOl7CB16qDXkAX/N5j3vY9t0MQyXEDRoUvGUHf8AH5coDBc76yUDFH84tIGn+ld4vivlLY+1tj3myoMKPNN9zb3TmIeSdf4UDBPt+yfrOPhj6903RbBEgwpNCmXuAvlF9z7ILngNKGAbuudre2oWn4FRMxMDQkT7RKpeHwdJgWBO4tNoWo4W/wAsACTG+2lx0QXlKmZJJB0kn0Cllkt+2iq2OMjY+uin4e2pQRPwiCn+Xq5BBwSqEviNbOGOJP5YPtaE7Xom8KE51oPsgQ4EdQY+4t9EhG695J+9rBEBsgUfuiRkJbIJ6BA05AlSq2H3kG23tE9FGhASco3ciaZMmO8I6JGbsgdx1AtgxYpj9KnVwDTgTY2+Wir2hAoGyvuUuOfhcTTr3gGHgalp/MI+SoAzVX/CsHlaXlnliZMRpMDug13OfPjarQ2mXCQT3bOgPU/Zc1rVnOOY6lTeLY2lULfDpeHAOYzdxMXPpBVcgMFKpi49UZdaBuipNuPVBKwR8zpvb/Kn8WxssaDOYWOthtCiYAgZnX7bn5KNWfMnT/KAqD4nXTVAOmJumt0qYQOsfrqrTBv8oIIBmCBrbeO6phdSsJJI1jp76d0G84DTbEASR9J39ICtYi4EewvpH1lUPCKwbTkSCJgTcfRON4lJaS7MT76aCUGwwzhubn7pZxQM+qpBj9M3ra+iZHEgHZwYFvU7THvogvvxf938+SCrv/UG/wBTv/FBB//Z">
            <a:hlinkClick r:id="rId2"/>
          </p:cNvPr>
          <p:cNvSpPr>
            <a:spLocks noChangeAspect="1" noChangeArrowheads="1"/>
          </p:cNvSpPr>
          <p:nvPr/>
        </p:nvSpPr>
        <p:spPr bwMode="auto">
          <a:xfrm>
            <a:off x="53975" y="-1309688"/>
            <a:ext cx="2752725" cy="2743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685800" y="1676400"/>
            <a:ext cx="7620000" cy="830997"/>
          </a:xfrm>
          <a:prstGeom prst="rect">
            <a:avLst/>
          </a:prstGeom>
          <a:noFill/>
        </p:spPr>
        <p:txBody>
          <a:bodyPr wrap="square" rtlCol="0">
            <a:spAutoFit/>
          </a:bodyPr>
          <a:lstStyle/>
          <a:p>
            <a:pPr marL="685800" indent="-685800">
              <a:buFont typeface="Arial" panose="020B0604020202020204" pitchFamily="34" charset="0"/>
              <a:buChar char="•"/>
            </a:pPr>
            <a:r>
              <a:rPr lang="en-US" sz="4800" dirty="0" smtClean="0">
                <a:solidFill>
                  <a:srgbClr val="FFFF00"/>
                </a:solidFill>
              </a:rPr>
              <a:t>High Schools –early 1800s</a:t>
            </a:r>
            <a:endParaRPr lang="en-US" sz="4800" dirty="0">
              <a:solidFill>
                <a:srgbClr val="FFFF00"/>
              </a:solidFill>
            </a:endParaRPr>
          </a:p>
        </p:txBody>
      </p:sp>
    </p:spTree>
    <p:extLst>
      <p:ext uri="{BB962C8B-B14F-4D97-AF65-F5344CB8AC3E}">
        <p14:creationId xmlns:p14="http://schemas.microsoft.com/office/powerpoint/2010/main" val="32334827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28600"/>
            <a:ext cx="9144000" cy="923330"/>
          </a:xfrm>
          <a:prstGeom prst="rect">
            <a:avLst/>
          </a:prstGeom>
          <a:noFill/>
        </p:spPr>
        <p:txBody>
          <a:bodyPr wrap="square" rtlCol="0">
            <a:spAutoFit/>
          </a:bodyPr>
          <a:lstStyle/>
          <a:p>
            <a:pPr algn="ctr"/>
            <a:r>
              <a:rPr lang="en-US" sz="5400" b="1" dirty="0" smtClean="0">
                <a:solidFill>
                  <a:srgbClr val="FFFF00"/>
                </a:solidFill>
              </a:rPr>
              <a:t>Education Reform</a:t>
            </a:r>
            <a:endParaRPr lang="en-US" sz="5400" b="1" dirty="0">
              <a:solidFill>
                <a:srgbClr val="FFFF00"/>
              </a:solidFill>
            </a:endParaRPr>
          </a:p>
        </p:txBody>
      </p:sp>
      <p:sp>
        <p:nvSpPr>
          <p:cNvPr id="4" name="AutoShape 2" descr="data:image/jpeg;base64,/9j/4AAQSkZJRgABAQAAAQABAAD/2wCEAAkGBxQTEhUUExQUFhUXFxgYGBgYGBQaFxcXFxcXFxcVGBgYHCggGBolHBQXITEhJSkrLi4uFx8zODMsNygtLisBCgoKBQUFDgUFDisZExkrKysrKysrKysrKysrKysrKysrKysrKysrKysrKysrKysrKysrKysrKysrKysrKysrK//AABEIAOAA4QMBIgACEQEDEQH/xAAcAAAABwEBAAAAAAAAAAAAAAAAAQIDBAUGBwj/xAA6EAABAwIEBAQEBQQCAQUAAAABAAIRAyEEEjFBBQZRYRMicYEHkaGxFDJC0fBSYsHhI/GSFRYzNIL/xAAUAQEAAAAAAAAAAAAAAAAAAAAA/8QAFBEBAAAAAAAAAAAAAAAAAAAAAP/aAAwDAQACEQMRAD8A2RSWgJeWeybdKAPog2PWU4QjElB5hAAEkovG7KLiq8AyD7IE18T1/wC1XY3ECCS8NAEkkwB+6r+NcdpUgc5iBIlcq4xxipiqhAcQ0mwJAF9yg2PE+LOqvyYWk1+k1HOIE9kr/wBv4vLJa2Ynyume07FZyrybimYbx80NiQ0Egx1tbdP8K4xj8SzwqbvK38zzfKAgfq8NxLJJpu6zt7I+HNc9xF7Rodbd903hON4g1hRbVNVv5SS0ROlummvZa6lgzSNo9xJBjUIGcHgToTpfU27Eqyp0KR8peARfX5oxh3PBk+zbX7qsr8If5iHgHe+g++wQXJ4dSIltUT3M/SU3VovpwCx1RpnM5h/LHVqx2Nc+mbmROonKToJhGOazScDmdMydenyQa2rjAbUagNvMCQHBMYfHVGyHgwNFQ4mk3FMNfDuy1wZc2bO7BuxUzlLjv4h3g1mQ9st3tFhrreUGuwFebm0hWQrB1h81QY3COowW/l36hPYXHg7iUFqWa390GWUV1X+5KqEndBIrV7Hr6pFN1hf+FR3tvMyfVOUxYE6IHs9yAjc9JaU24SUCnnooNZ5OuylF0WUatvCCFmd2RpeQ9ESDVBJEQlu0TbBCBQPRN13JYt0UfEukII7611S8SxbgDeVJrFzSZJuqLmR2WkXT8t0HPeYaNSo9z3utcCSdOqpcNWyPa43hwPYwZhSuJcTdVJBsJ+yr2idEGs45zlXxYbRYS1pgFojzaWtsrfizGcPwTaId/wA9US4NNwDe/S0LL8PwT6VM4htWmC0wGk+YnsFUYvEvqvL3ulztSg1nKlelRZ4kg1J3N/Ra6hzEwtzH80zrOh2n2XInP6FONxL4iTEzv80HYaPMrRAk9zYg9gFc0sSKgkES422/2uF0Mc7Nckjp3/7XQuBcWNNoLtSLyNBtfYoNFj+Dh5gCZOggQOpWV47ydYlhkgb6nt2C0GE5gFgTABNz+6s248GQSLnXrbRByfhlSrhaocWOsdDMe3Xr7LbcY4NVqZcbhRBaBnAtmF/N7Sr+lg6davlLBcARaw6np0W8wOGbSYGNEAbWHyhBhaPGhWo6tLo8wcAD3g7rOs4oGPnVp06g9CtvzVyg2oxzqEsqQYA/K4xv09Vxt+LqUa3h4hpBEZmG2k3B021QdMwXEA+BaTf27qyq1RG1liOH1/MCCCIsR0Nx91osM6QAbu/wgsaMONyJUmdoUVgDdNdj2Uo1N51QLaOqQ4poyLSgSfVAh7plMEgWA9UuqToB81BmLSSUEnxAiUWW9fqgg2SSSB6o3mExlvJKBWqiVnwblS3vCrMQ7VBFxroM6hZbmImpTc1t9/4Fe42v5TBPoqLEQfyzNgf8oOf8vYFlbEsp1XZad8xkCwF4J6q15rpYZpLMI0lo3uTb2VRx/BGhWIFgbi866+im8vcWZQpVy6C+o3KJvAA2+cIM64IkZRBACECfdG4EIigewz4cPVWjuLnMdY7zNtNFTB3ZHUbBj00+aDQ0eLifM4gGNNfefZWFTmNzAGgh5HXv0+ixxK13w15fOLxbAZ8NpzPtsOqDqPwz4LUZS/EYifEqCAD+lmo+a27Hftbf1QGHDYaJygAADsE9TbqO/wD2gbdpJ+qzfN/J1PH0zIyVQPI8RM7ZuoWpOnoia2yDzzgsLUw7nUaoLXscRfpNiOxWnwdZxAEn2/wr74ncKFq7RBsHdTrBWV4RVBAO4QaOicsTJ0Uoukxp3UDD1T+Yx1KcfWJBjSdUFgHTAme6XTaYuotERrp6qTmFhdAiq3odFBxLJN/+1YARsotYT7fdBF//ACEEqHIINcQmMyfL7WUWu60dUDOJrhQ6xkaIYx4g33ULEVpEt6/NBExMRA1CrawIExaVZVN5GqqsVIJvYzaNEGO5ycHPa72M6z0WZcdOi2XHMEXMkWIv6rLuwToBix3QQyhKerUoTSAkZCKECEAJQQRtQKY1ei/hdy9+GwTSRFSr53HsR5R8lwrlThwr4qhSIkOqNB9Jv9AV6YxGOZTGXQAfQdEEuo6NTCcNYC65nzR8R6NEkUyHvBu2bWIImNFVcB+KtSpUyVaNPKf1MJke26DsHii/pKJxUXDV8zA4bxr/ACyy3PnN7MGyB5qpAOWYAE6k7ILzmbCirh6jTH5TG94JHouQcMcGuIN/ZaLlfnKpiXAOq0AMplsGZuYknoNVm6+Ja+s8tmC8+mp+iDU4YtDLzNuqkUmbx8lR4fHgAaR/NFaYXFA676ILV9IQhn2TdGtIjcWJSKjzPugfzDRMvFkGVJCAjcoCk9EEM/dBBoarTFioVaQpVd2yhVKgA6oKyu6QZtdQ6xuSLdFOxAPVVePJmCSAPr6IEYmsREEdVH4nYR/DKXhwI11O90qpTGpF0FbUw/l9rg7LF8Ucab8o7/dbupIvePZZLmXCGzxdBmiZN1074c8t4X8L+KxLPEc9xaxpEgAGAQ3qSFzFy7H8MMW12CaDE06jhHQE2P1QUHxB4FhcviYZoY8fnpgRbrHVc3cup/EzH0qNRuQTVePMRoGyucYzCOHmynKbix36oIWyACX6K45b5cq4ysKVJpvdzv0tA1JKDQ/CbgtSrivGAOSkJJ6uIMC+63/GuICrUdh2Z6jzIyU4zEbgvmGa6lajlrlylhcMKLBpOZ2he7RzjHVWVHh9KldrGtvq0Xg6ydUHnHmk1vFNA4ZjMpgNY0l1hu/9R7pngvB8QHU6wpPLAYJgxbUHp0XpV+FYX5i1hdsS0THSSo2LoRZrQAZkQBPsLIE8MJ8NsjUA6bwuV8zUnOxFbE1KJqinLW5mnw2wC0DL+t0newldewjoEC5ITOJphzS2BBtBAIN9wg4RR4nWdSfWfhqdMDytqU2ZBJN2m5mxMKu4fWI912vnDhIq4KqwNaCG5hlAAlt9lxOgIsgvsHUzaW9VbYZ9u8qgwVWd4VxhTP7IL3BVzadSbwpdQzbuqvAPIMeqkmqTvcToglBzW2O+qBqC5+m6Yyyye8ymw0gmTZAr8R/agjQQXuJf1VZisWMsm3ZSOIVhoqfE1ZiW2GiBWIxLBff3VZjHkzvO46JcguzbaXUepiZdN/lYIDZUcGifQTrdD8QYE+nok16oIBm8pjE1b6jqgRWxJ6+6iYupmblIt+6VXqieoKiYmoUGV4hQyO7FaL4e8Z8DEhjv/jq+UibB36XJniNIVB0/l1WDhxjMHQRcdQdkHS+dOWm13eK0EuDcrhJMdHAdFneG1WvApPzNqMGVzSNRa4/2tvyLzIzFU2sqQMQ0Q6bZo/UOvopPOeBYKZrQA9o1ESRpHogwWF4LSDzDAYvp99vZdM5QoNos8rQwO2Ai/fusPgKecW/VFs3Q/dazgzajWzE3Iuemh+iDc0XDcGO6cb3VRgsU4/Y7j2PupzKpm4/7QSMpP7qNiAIvb5fNP+IO6pOI46mKjGPdlFyCSQDESJ63QT6LxIEQU68dvks+7mjBh2Q16WaYy5gSSrqlj2PaCx7Xeh1QM8UJ8J4F5afllNl57NXzu9dPddz53xwo4So6YOUgdST5QPmVwtjJMoJ2HBsVa0Hnoq2ibDoprK1u8b6ILmk/8vqn7i47/NQGPloiD/hP4aqTA9evzQW2HxMiCITlVwhRGvIsb9P3Ts5gSB8/qgL+bIJH4fsEEFm+52mN1TYmv+3t1U+oCc19+uyo8U4a/wAsgS86kGw2/wApNV8tEEbqDWcOtvVNmuUC6T5nNpP8CKvVBnoPmoNbE3Auo1aqb3/dBJc+Bc2TGNrzoLBRxW219U3WcTM2QKqVYIhRqxgykvMbkpqu+blAk1nMcH03lrheRYztor53NeJxFLwazs1rGwJ9eqzNQ6omVYcNRfVBteCYqAJIkRNxE2IW95fxzakgPl0RBBHltoRquSYavAcIjS14N9bLScv8SLCJMdRrtoY9UHYKbfLYj1uemvRS2sOUEk/5VFwzFNc1pB/Nba/Q6rQB1uw/YoA0RvrKyHxD4B+MbTa15Y5pc4EE6GxCueO8eZh2zkqPJ2Y0uPssbjPiXQ/KcPibzmGUAj0koMVW5Ny1KIzFxe9oM/3Eb69V2/hHL1DD08lJveSSZPuucYPn/DVKgDsPVzNu1uUFxOwAH37roPCOZGV3Bnh1qT8s5ajHN66HRyDMfFKuW4djY1eR8lzHDgdLrefF2v56NMEQAXR3O6w2HKCTQcQYGhKfm8RbsmQUthvZBLpuM20BVrQeZDp7Qq1jraQp+HcABqZQWRda5i3ul0RGhJ6SqzNrPTvZTKdSQLoJHiHoESZjuUEAx9cQ7eQsviK+wspuMrG6p6wnRAvxJFrQkueSIEqPm7pv8URYIH3iLnZRKxvdCo/uotauT7ICNQAykGreURcE09yBb3hNGoiJTdV1kCHOukvYYnb6Is2nVXNfg5ZhBVdOZ5t0HRvrughULRvYe8KywlW5B32JMwYlVuGJy+m+0Hqnn1IIPpaIGn20Qbjl3mDLLehkaeWJG+91vuB8dFU2/cXH2XEaVYtfmgXAOhjzSZ+ivOD8YfSP5rgGx0gBB2j8Q0NJdcamL+yyfGuONw7vEDM0/wBsiBpf5/NDgXHqbzEiIn/S2FCpTeIhhBGtnW79kGV5b50o4isGNwzhUIHna0RGk6WC3eJe0NzONgL+kXTODbTb+VrWzGghcz+KXN7wThaRhv63Dedh0QZ7nXi7cRiXPa4ZRDR6NEf4VQO3RVbQptN5j+aIJ/imNrp5nyUGjVlSmGRogmtfaNVKpvmIsFCYIvMp2g+6CY58u6dU9TN+1tUxSN5IvqnQ4k20/ZBPzD+SiUXx3dUaCs4kRCpMRWgWT+Nrk6aKuqydCEBV6g1TIqj2TbwTZNgIFVnXKZcYslOBmUkoCckSlPISCUBOKaeZSnuSB7oA1um19dh3XXOMcKL+EOi76dz6NjT2XKcNTl7QJ1H3Xo7htJvnpES2owGOoc3KUHn/AAYOSInoRv8AyEukwuHmBJtaNhpP+lZYrhJw+Jq0HTDHHLEflddpv6wpuFwbrxHXrFtfRBU1aRgOAHedIAvAHqUxiMU0OmSHHXpBWgxGHlgnUfvB+yoeJcOME36n/KCI3iJBPnf2iP8AOyvOA8UxDyKYrvaSYAGx2sNlnPwTrGxk/wAldE+HnKhdUFZ8QDpBn1CDovLvBqlEf8tZ1Qke37qj+I3Kwq0XVqbR4rQC6P1NGvutxsB/PZM8Qe1lJ7nAloa6R1ABQebA0zClMb/hTOKYJjQKzSPCqEkdRfQpDqAbBaZBvpceqA6GsbKULdAo7QBvdODa6CQxs3+yk0hdR2PFoKk0Tr/CgktY6x1UrD1YiwGpKYpDQTbbVPVSc20IHfFZ1CCf8Md0EGKxl5Oirqj+ilYiuLXlVtapdAguKSHWRFyQXGUDspuUnMkkoA4pD3IFybN0AKNp9P2RAI2lBfcqYI1aroAkNJA31uR3C7Fg8RFChXl00zlfO7TYrjvJvFPw+KpvMZScrpjR32C7nhsEAKlI3Y+SL6A9CgpOf+DNqBuJaJIEGNwbNdPbRZrCUABoItOsz/Pst3wepmY7D1RJbLb7s291nOL8O8BwETJhuoBHqgq20/Nk0aQSTBv6E6KIcGSZi4uJjorTDOvBM5ehsJsWxqfVWJY1wBImd9h2j2QUPDeAhxabEz3i+p7D9l0/hWCFNoaLNGnpoqnguDIyxdu3WZP0WmaEBpFWnIIN5F/dKROdA1Qcr5o4FSw/jUwQGOGZrToHOBs33VVwrl4v/DlxIOU5hPoWzPRT+eOJtrYnwm3yuEmbDKPMfW5UivzCyjSaBGd3lps/t030CCFV4K0vcZmNCLFUbqRghpBuRcjr0WvxOJbRw8vILgLiCL9lRDh+Z2doADhm9T8rIK5mnspNGvbf0Tdao0S02OrTPzEKpr8TDbNQaBmIaAOuis+HvESblYbC4kvNzqtJwx0WKDReL2+qJQZHU/NBBg8RfrKgvN1MxDrqFVcgacUUoiUTigBckOcSgDKB9UBEoQgUSA0AUaKUCx/P9LvfIfGBisLTdP8AyUwGP6kjdcCWx+GvHxhsU0PMU6sMd2kw0/MoOyY3DRUFYAgjW23WVKxmCbXp5XXafmPdSnMkQhhmFoLSbT/Ag51iuFCk5zCCNmkwTGuYeytOGYMOIG22l/5daLmDhYrN6PaLGNRqR6KJypw5zcz3kzo0E2H7oLvDYcMEDVSBYJSSSgaxNSAI3MfusZ8Qebm4VhpNP/M5th/SDue52T/OfNIw9qY8SrEMYP6ibE7hcjxgPiOr4l2epM5dy46NvsOiBunjnFzi4jM67nRdjdDHqj4FVNXEZonI3yDZsWbPb91T16xM9XEl3qTorDheFf4bnNcWA2J/tF9e/wDhBNxuKrZ3CqQS8gRJIF9p0hbrhlHw2NDyPyyd/T0XLqYz1BBJvrv2Pf0Wyq8SqMpi8gNvHTT130QMY/BOq4t3kHhxJ79PRY+oDJ7ErYcF4rmqZGl2Zo6a2uD2TdLh7XPdm0JnTqgzOCqeYQtrhaXlB7KuxXLYEGmSd/8ASl4KsQzI4afVBN8UolG8T+36oIMdVqSobyU5WKZcLT1QEUhxlEYQCA0CiKAQEjCIoyEARIwiKBxzYAN7og5IQlB6E+GXMH4rCNDj/wAtPyOHYfld7grWOC4B8LeLihjm5nZWVAWu6E/on3XoByDnnMHxKGGxT6Pg52sMZg6CTF7LRclc0Usax/hsezIRmzaea8AzdKxXJ2EqVXVnUxnd+YzM7TCseB8Do4Vrm0WZQ45ndz1QWCqeY+NU8LSL3m2wvLnbAKTxXiLKFN1R5gAT39B3XCeZuYauKc6tUPlJLKLNg3cn1AF0CsTx013yf/sEmCP0gzN+w+ypOJYhzyXg+Vhyg/1OMku7lOYJuTDVa36nHw222P5iD6WUdrYtPlpiSOryDHrsEEIjT+o6q4xYLcPTEHLfcXPW3uqgEkzuT21PRa3E0s1Jt7houdzHTogzuBrZH9vkdleYjiWUF5BIfvbTpdZ6sYd/I7qbXM0gDci/t0n5oF8D8+JGW35jf0/gWtwYyuEz2J07yspyuIqOcLQCJ7ELa8N85dImwIsPUiEE6hQkdLSCLprGcMzt6PguB69irXBU4cREWkdCpeJp+UEwI9umqDBfgqv9KC3/AIjf6foEEHCwJMdSpnMGF8Ispgz5QT6lRaNnNPQj7qx5uxGesD/Y3RBRkJISg07JJQBHP1RokBBBABBAAg4QlBBwuECAnKjRsdfokOCMt32KCw4UMtRrrHKQTNwQvR/L+ObWoMeLiIn00+i81YepDmn27LtHwq4pTdRfRkeI05o/t7eiDfuamq9cMaXEgBDEVmsbmcYjVcp+IHPDpNOkQAR3+coK/wCIPOD6lR1FhGQWMGTfaRaVgsS7Rv8ASI1Ou/1TfiS4kzrM90ltygtMTxFpo0qYaAWkuOl7CB16qDXkAX/N5j3vY9t0MQyXEDRoUvGUHf8AH5coDBc76yUDFH84tIGn+ld4vivlLY+1tj3myoMKPNN9zb3TmIeSdf4UDBPt+yfrOPhj6903RbBEgwpNCmXuAvlF9z7ILngNKGAbuudre2oWn4FRMxMDQkT7RKpeHwdJgWBO4tNoWo4W/wAsACTG+2lx0QXlKmZJJB0kn0Cllkt+2iq2OMjY+uin4e2pQRPwiCn+Xq5BBwSqEviNbOGOJP5YPtaE7Xom8KE51oPsgQ4EdQY+4t9EhG695J+9rBEBsgUfuiRkJbIJ6BA05AlSq2H3kG23tE9FGhASco3ciaZMmO8I6JGbsgdx1AtgxYpj9KnVwDTgTY2+Wir2hAoGyvuUuOfhcTTr3gGHgalp/MI+SoAzVX/CsHlaXlnliZMRpMDug13OfPjarQ2mXCQT3bOgPU/Zc1rVnOOY6lTeLY2lULfDpeHAOYzdxMXPpBVcgMFKpi49UZdaBuipNuPVBKwR8zpvb/Kn8WxssaDOYWOthtCiYAgZnX7bn5KNWfMnT/KAqD4nXTVAOmJumt0qYQOsfrqrTBv8oIIBmCBrbeO6phdSsJJI1jp76d0G84DTbEASR9J39ICtYi4EewvpH1lUPCKwbTkSCJgTcfRON4lJaS7MT76aCUGwwzhubn7pZxQM+qpBj9M3ra+iZHEgHZwYFvU7THvogvvxf938+SCrv/UG/wBTv/FBB//Z">
            <a:hlinkClick r:id="rId2"/>
          </p:cNvPr>
          <p:cNvSpPr>
            <a:spLocks noChangeAspect="1" noChangeArrowheads="1"/>
          </p:cNvSpPr>
          <p:nvPr/>
        </p:nvSpPr>
        <p:spPr bwMode="auto">
          <a:xfrm>
            <a:off x="53975" y="-1309688"/>
            <a:ext cx="2752725" cy="2743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685800" y="1676400"/>
            <a:ext cx="7620000" cy="2308324"/>
          </a:xfrm>
          <a:prstGeom prst="rect">
            <a:avLst/>
          </a:prstGeom>
          <a:noFill/>
        </p:spPr>
        <p:txBody>
          <a:bodyPr wrap="square" rtlCol="0">
            <a:spAutoFit/>
          </a:bodyPr>
          <a:lstStyle/>
          <a:p>
            <a:pPr marL="685800" indent="-685800">
              <a:buFont typeface="Arial" panose="020B0604020202020204" pitchFamily="34" charset="0"/>
              <a:buChar char="•"/>
            </a:pPr>
            <a:r>
              <a:rPr lang="en-US" sz="4800" dirty="0" smtClean="0">
                <a:solidFill>
                  <a:srgbClr val="FFFF00"/>
                </a:solidFill>
              </a:rPr>
              <a:t>High Schools –early 1800s</a:t>
            </a:r>
          </a:p>
          <a:p>
            <a:pPr marL="685800" indent="-685800">
              <a:buFont typeface="Arial" panose="020B0604020202020204" pitchFamily="34" charset="0"/>
              <a:buChar char="•"/>
            </a:pPr>
            <a:r>
              <a:rPr lang="en-US" sz="3600" dirty="0" smtClean="0">
                <a:solidFill>
                  <a:srgbClr val="FFFF00"/>
                </a:solidFill>
              </a:rPr>
              <a:t>Junior High Schools – grades 7-9</a:t>
            </a:r>
            <a:r>
              <a:rPr lang="en-US" sz="4800" dirty="0" smtClean="0">
                <a:solidFill>
                  <a:srgbClr val="FFFF00"/>
                </a:solidFill>
              </a:rPr>
              <a:t>:  1920 = 833 nationwide</a:t>
            </a:r>
            <a:endParaRPr lang="en-US" sz="4800" dirty="0">
              <a:solidFill>
                <a:srgbClr val="FFFF00"/>
              </a:solidFill>
            </a:endParaRPr>
          </a:p>
        </p:txBody>
      </p:sp>
    </p:spTree>
    <p:extLst>
      <p:ext uri="{BB962C8B-B14F-4D97-AF65-F5344CB8AC3E}">
        <p14:creationId xmlns:p14="http://schemas.microsoft.com/office/powerpoint/2010/main" val="3888846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762000"/>
            <a:ext cx="8458200" cy="1015663"/>
          </a:xfrm>
          <a:prstGeom prst="rect">
            <a:avLst/>
          </a:prstGeom>
          <a:noFill/>
        </p:spPr>
        <p:txBody>
          <a:bodyPr wrap="square" rtlCol="0">
            <a:spAutoFit/>
          </a:bodyPr>
          <a:lstStyle/>
          <a:p>
            <a:pPr algn="ctr"/>
            <a:r>
              <a:rPr lang="en-US" sz="6000" dirty="0" smtClean="0"/>
              <a:t>Vocabulary</a:t>
            </a:r>
            <a:endParaRPr lang="en-US" sz="6000" dirty="0"/>
          </a:p>
        </p:txBody>
      </p:sp>
      <p:sp>
        <p:nvSpPr>
          <p:cNvPr id="3" name="TextBox 2"/>
          <p:cNvSpPr txBox="1"/>
          <p:nvPr/>
        </p:nvSpPr>
        <p:spPr>
          <a:xfrm>
            <a:off x="4876800" y="3124200"/>
            <a:ext cx="4087091" cy="2062103"/>
          </a:xfrm>
          <a:prstGeom prst="rect">
            <a:avLst/>
          </a:prstGeom>
          <a:noFill/>
        </p:spPr>
        <p:txBody>
          <a:bodyPr wrap="square" rtlCol="0">
            <a:spAutoFit/>
          </a:bodyPr>
          <a:lstStyle/>
          <a:p>
            <a:pPr marL="285750" indent="-285750">
              <a:buFont typeface="Arial" panose="020B0604020202020204" pitchFamily="34" charset="0"/>
              <a:buChar char="•"/>
            </a:pPr>
            <a:r>
              <a:rPr lang="en-US" sz="3200" b="1" dirty="0" smtClean="0">
                <a:solidFill>
                  <a:srgbClr val="FFFF00"/>
                </a:solidFill>
                <a:latin typeface="Times New Roman" panose="02020603050405020304" pitchFamily="18" charset="0"/>
                <a:cs typeface="Times New Roman" panose="02020603050405020304" pitchFamily="18" charset="0"/>
              </a:rPr>
              <a:t>A social reform effort to encourage people to consume less alcohol</a:t>
            </a:r>
            <a:endParaRPr lang="en-US" sz="3200" b="1" dirty="0">
              <a:solidFill>
                <a:srgbClr val="FFFF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04799" y="1777663"/>
            <a:ext cx="8659091" cy="1015663"/>
          </a:xfrm>
          <a:prstGeom prst="rect">
            <a:avLst/>
          </a:prstGeom>
          <a:noFill/>
        </p:spPr>
        <p:txBody>
          <a:bodyPr wrap="square" rtlCol="0">
            <a:spAutoFit/>
          </a:bodyPr>
          <a:lstStyle/>
          <a:p>
            <a:pPr algn="ctr"/>
            <a:r>
              <a:rPr lang="en-US" sz="6000" b="1" dirty="0" smtClean="0">
                <a:solidFill>
                  <a:srgbClr val="FFFF00"/>
                </a:solidFill>
                <a:latin typeface="Times New Roman" panose="02020603050405020304" pitchFamily="18" charset="0"/>
                <a:cs typeface="Times New Roman" panose="02020603050405020304" pitchFamily="18" charset="0"/>
              </a:rPr>
              <a:t>Temperance Movement</a:t>
            </a:r>
            <a:endParaRPr lang="en-US" sz="6000" b="1" dirty="0">
              <a:solidFill>
                <a:srgbClr val="FFFF00"/>
              </a:solidFill>
              <a:latin typeface="Times New Roman" panose="02020603050405020304" pitchFamily="18" charset="0"/>
              <a:cs typeface="Times New Roman" panose="02020603050405020304" pitchFamily="18" charset="0"/>
            </a:endParaRPr>
          </a:p>
        </p:txBody>
      </p:sp>
      <p:pic>
        <p:nvPicPr>
          <p:cNvPr id="7170" name="Picture 2" descr="http://www.tenontours.com/assets/Irish-Temperance-Movement.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582" y="2885521"/>
            <a:ext cx="3743325"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0666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28600"/>
            <a:ext cx="9144000" cy="923330"/>
          </a:xfrm>
          <a:prstGeom prst="rect">
            <a:avLst/>
          </a:prstGeom>
          <a:noFill/>
        </p:spPr>
        <p:txBody>
          <a:bodyPr wrap="square" rtlCol="0">
            <a:spAutoFit/>
          </a:bodyPr>
          <a:lstStyle/>
          <a:p>
            <a:pPr algn="ctr"/>
            <a:r>
              <a:rPr lang="en-US" sz="5400" b="1" dirty="0" smtClean="0">
                <a:solidFill>
                  <a:srgbClr val="FFFF00"/>
                </a:solidFill>
              </a:rPr>
              <a:t>Education Reform</a:t>
            </a:r>
            <a:endParaRPr lang="en-US" sz="5400" b="1" dirty="0">
              <a:solidFill>
                <a:srgbClr val="FFFF00"/>
              </a:solidFill>
            </a:endParaRPr>
          </a:p>
        </p:txBody>
      </p:sp>
      <p:sp>
        <p:nvSpPr>
          <p:cNvPr id="4" name="AutoShape 2" descr="data:image/jpeg;base64,/9j/4AAQSkZJRgABAQAAAQABAAD/2wCEAAkGBxQTEhUUExQUFhUXFxgYGBgYGBQaFxcXFxcXFxcVGBgYHCggGBolHBQXITEhJSkrLi4uFx8zODMsNygtLisBCgoKBQUFDgUFDisZExkrKysrKysrKysrKysrKysrKysrKysrKysrKysrKysrKysrKysrKysrKysrKysrKysrK//AABEIAOAA4QMBIgACEQEDEQH/xAAcAAAABwEBAAAAAAAAAAAAAAAAAQIDBAUGBwj/xAA6EAABAwIEBAQEBQQCAQUAAAABAAIRAyEEEjFBBQZRYRMicYEHkaGxFDJC0fBSYsHhI/GSFRYzNIL/xAAUAQEAAAAAAAAAAAAAAAAAAAAA/8QAFBEBAAAAAAAAAAAAAAAAAAAAAP/aAAwDAQACEQMRAD8A2RSWgJeWeybdKAPog2PWU4QjElB5hAAEkovG7KLiq8AyD7IE18T1/wC1XY3ECCS8NAEkkwB+6r+NcdpUgc5iBIlcq4xxipiqhAcQ0mwJAF9yg2PE+LOqvyYWk1+k1HOIE9kr/wBv4vLJa2Ynyume07FZyrybimYbx80NiQ0Egx1tbdP8K4xj8SzwqbvK38zzfKAgfq8NxLJJpu6zt7I+HNc9xF7Rodbd903hON4g1hRbVNVv5SS0ROlummvZa6lgzSNo9xJBjUIGcHgToTpfU27Eqyp0KR8peARfX5oxh3PBk+zbX7qsr8If5iHgHe+g++wQXJ4dSIltUT3M/SU3VovpwCx1RpnM5h/LHVqx2Nc+mbmROonKToJhGOazScDmdMydenyQa2rjAbUagNvMCQHBMYfHVGyHgwNFQ4mk3FMNfDuy1wZc2bO7BuxUzlLjv4h3g1mQ9st3tFhrreUGuwFebm0hWQrB1h81QY3COowW/l36hPYXHg7iUFqWa390GWUV1X+5KqEndBIrV7Hr6pFN1hf+FR3tvMyfVOUxYE6IHs9yAjc9JaU24SUCnnooNZ5OuylF0WUatvCCFmd2RpeQ9ESDVBJEQlu0TbBCBQPRN13JYt0UfEukII7611S8SxbgDeVJrFzSZJuqLmR2WkXT8t0HPeYaNSo9z3utcCSdOqpcNWyPa43hwPYwZhSuJcTdVJBsJ+yr2idEGs45zlXxYbRYS1pgFojzaWtsrfizGcPwTaId/wA9US4NNwDe/S0LL8PwT6VM4htWmC0wGk+YnsFUYvEvqvL3ulztSg1nKlelRZ4kg1J3N/Ra6hzEwtzH80zrOh2n2XInP6FONxL4iTEzv80HYaPMrRAk9zYg9gFc0sSKgkES422/2uF0Mc7Nckjp3/7XQuBcWNNoLtSLyNBtfYoNFj+Dh5gCZOggQOpWV47ydYlhkgb6nt2C0GE5gFgTABNz+6s248GQSLnXrbRByfhlSrhaocWOsdDMe3Xr7LbcY4NVqZcbhRBaBnAtmF/N7Sr+lg6davlLBcARaw6np0W8wOGbSYGNEAbWHyhBhaPGhWo6tLo8wcAD3g7rOs4oGPnVp06g9CtvzVyg2oxzqEsqQYA/K4xv09Vxt+LqUa3h4hpBEZmG2k3B021QdMwXEA+BaTf27qyq1RG1liOH1/MCCCIsR0Nx91osM6QAbu/wgsaMONyJUmdoUVgDdNdj2Uo1N51QLaOqQ4poyLSgSfVAh7plMEgWA9UuqToB81BmLSSUEnxAiUWW9fqgg2SSSB6o3mExlvJKBWqiVnwblS3vCrMQ7VBFxroM6hZbmImpTc1t9/4Fe42v5TBPoqLEQfyzNgf8oOf8vYFlbEsp1XZad8xkCwF4J6q15rpYZpLMI0lo3uTb2VRx/BGhWIFgbi866+im8vcWZQpVy6C+o3KJvAA2+cIM64IkZRBACECfdG4EIigewz4cPVWjuLnMdY7zNtNFTB3ZHUbBj00+aDQ0eLifM4gGNNfefZWFTmNzAGgh5HXv0+ixxK13w15fOLxbAZ8NpzPtsOqDqPwz4LUZS/EYifEqCAD+lmo+a27Hftbf1QGHDYaJygAADsE9TbqO/wD2gbdpJ+qzfN/J1PH0zIyVQPI8RM7ZuoWpOnoia2yDzzgsLUw7nUaoLXscRfpNiOxWnwdZxAEn2/wr74ncKFq7RBsHdTrBWV4RVBAO4QaOicsTJ0Uoukxp3UDD1T+Yx1KcfWJBjSdUFgHTAme6XTaYuotERrp6qTmFhdAiq3odFBxLJN/+1YARsotYT7fdBF//ACEEqHIINcQmMyfL7WUWu60dUDOJrhQ6xkaIYx4g33ULEVpEt6/NBExMRA1CrawIExaVZVN5GqqsVIJvYzaNEGO5ycHPa72M6z0WZcdOi2XHMEXMkWIv6rLuwToBix3QQyhKerUoTSAkZCKECEAJQQRtQKY1ei/hdy9+GwTSRFSr53HsR5R8lwrlThwr4qhSIkOqNB9Jv9AV6YxGOZTGXQAfQdEEuo6NTCcNYC65nzR8R6NEkUyHvBu2bWIImNFVcB+KtSpUyVaNPKf1MJke26DsHii/pKJxUXDV8zA4bxr/ACyy3PnN7MGyB5qpAOWYAE6k7ILzmbCirh6jTH5TG94JHouQcMcGuIN/ZaLlfnKpiXAOq0AMplsGZuYknoNVm6+Ja+s8tmC8+mp+iDU4YtDLzNuqkUmbx8lR4fHgAaR/NFaYXFA676ILV9IQhn2TdGtIjcWJSKjzPugfzDRMvFkGVJCAjcoCk9EEM/dBBoarTFioVaQpVd2yhVKgA6oKyu6QZtdQ6xuSLdFOxAPVVePJmCSAPr6IEYmsREEdVH4nYR/DKXhwI11O90qpTGpF0FbUw/l9rg7LF8Ucab8o7/dbupIvePZZLmXCGzxdBmiZN1074c8t4X8L+KxLPEc9xaxpEgAGAQ3qSFzFy7H8MMW12CaDE06jhHQE2P1QUHxB4FhcviYZoY8fnpgRbrHVc3cup/EzH0qNRuQTVePMRoGyucYzCOHmynKbix36oIWyACX6K45b5cq4ysKVJpvdzv0tA1JKDQ/CbgtSrivGAOSkJJ6uIMC+63/GuICrUdh2Z6jzIyU4zEbgvmGa6lajlrlylhcMKLBpOZ2he7RzjHVWVHh9KldrGtvq0Xg6ydUHnHmk1vFNA4ZjMpgNY0l1hu/9R7pngvB8QHU6wpPLAYJgxbUHp0XpV+FYX5i1hdsS0THSSo2LoRZrQAZkQBPsLIE8MJ8NsjUA6bwuV8zUnOxFbE1KJqinLW5mnw2wC0DL+t0newldewjoEC5ITOJphzS2BBtBAIN9wg4RR4nWdSfWfhqdMDytqU2ZBJN2m5mxMKu4fWI912vnDhIq4KqwNaCG5hlAAlt9lxOgIsgvsHUzaW9VbYZ9u8qgwVWd4VxhTP7IL3BVzadSbwpdQzbuqvAPIMeqkmqTvcToglBzW2O+qBqC5+m6Yyyye8ymw0gmTZAr8R/agjQQXuJf1VZisWMsm3ZSOIVhoqfE1ZiW2GiBWIxLBff3VZjHkzvO46JcguzbaXUepiZdN/lYIDZUcGifQTrdD8QYE+nok16oIBm8pjE1b6jqgRWxJ6+6iYupmblIt+6VXqieoKiYmoUGV4hQyO7FaL4e8Z8DEhjv/jq+UibB36XJniNIVB0/l1WDhxjMHQRcdQdkHS+dOWm13eK0EuDcrhJMdHAdFneG1WvApPzNqMGVzSNRa4/2tvyLzIzFU2sqQMQ0Q6bZo/UOvopPOeBYKZrQA9o1ESRpHogwWF4LSDzDAYvp99vZdM5QoNos8rQwO2Ai/fusPgKecW/VFs3Q/dazgzajWzE3Iuemh+iDc0XDcGO6cb3VRgsU4/Y7j2PupzKpm4/7QSMpP7qNiAIvb5fNP+IO6pOI46mKjGPdlFyCSQDESJ63QT6LxIEQU68dvks+7mjBh2Q16WaYy5gSSrqlj2PaCx7Xeh1QM8UJ8J4F5afllNl57NXzu9dPddz53xwo4So6YOUgdST5QPmVwtjJMoJ2HBsVa0Hnoq2ibDoprK1u8b6ILmk/8vqn7i47/NQGPloiD/hP4aqTA9evzQW2HxMiCITlVwhRGvIsb9P3Ts5gSB8/qgL+bIJH4fsEEFm+52mN1TYmv+3t1U+oCc19+uyo8U4a/wAsgS86kGw2/wApNV8tEEbqDWcOtvVNmuUC6T5nNpP8CKvVBnoPmoNbE3Auo1aqb3/dBJc+Bc2TGNrzoLBRxW219U3WcTM2QKqVYIhRqxgykvMbkpqu+blAk1nMcH03lrheRYztor53NeJxFLwazs1rGwJ9eqzNQ6omVYcNRfVBteCYqAJIkRNxE2IW95fxzakgPl0RBBHltoRquSYavAcIjS14N9bLScv8SLCJMdRrtoY9UHYKbfLYj1uemvRS2sOUEk/5VFwzFNc1pB/Nba/Q6rQB1uw/YoA0RvrKyHxD4B+MbTa15Y5pc4EE6GxCueO8eZh2zkqPJ2Y0uPssbjPiXQ/KcPibzmGUAj0koMVW5Ny1KIzFxe9oM/3Eb69V2/hHL1DD08lJveSSZPuucYPn/DVKgDsPVzNu1uUFxOwAH37roPCOZGV3Bnh1qT8s5ajHN66HRyDMfFKuW4djY1eR8lzHDgdLrefF2v56NMEQAXR3O6w2HKCTQcQYGhKfm8RbsmQUthvZBLpuM20BVrQeZDp7Qq1jraQp+HcABqZQWRda5i3ul0RGhJ6SqzNrPTvZTKdSQLoJHiHoESZjuUEAx9cQ7eQsviK+wspuMrG6p6wnRAvxJFrQkueSIEqPm7pv8URYIH3iLnZRKxvdCo/uotauT7ICNQAykGreURcE09yBb3hNGoiJTdV1kCHOukvYYnb6Is2nVXNfg5ZhBVdOZ5t0HRvrughULRvYe8KywlW5B32JMwYlVuGJy+m+0Hqnn1IIPpaIGn20Qbjl3mDLLehkaeWJG+91vuB8dFU2/cXH2XEaVYtfmgXAOhjzSZ+ivOD8YfSP5rgGx0gBB2j8Q0NJdcamL+yyfGuONw7vEDM0/wBsiBpf5/NDgXHqbzEiIn/S2FCpTeIhhBGtnW79kGV5b50o4isGNwzhUIHna0RGk6WC3eJe0NzONgL+kXTODbTb+VrWzGghcz+KXN7wThaRhv63Dedh0QZ7nXi7cRiXPa4ZRDR6NEf4VQO3RVbQptN5j+aIJ/imNrp5nyUGjVlSmGRogmtfaNVKpvmIsFCYIvMp2g+6CY58u6dU9TN+1tUxSN5IvqnQ4k20/ZBPzD+SiUXx3dUaCs4kRCpMRWgWT+Nrk6aKuqydCEBV6g1TIqj2TbwTZNgIFVnXKZcYslOBmUkoCckSlPISCUBOKaeZSnuSB7oA1um19dh3XXOMcKL+EOi76dz6NjT2XKcNTl7QJ1H3Xo7htJvnpES2owGOoc3KUHn/AAYOSInoRv8AyEukwuHmBJtaNhpP+lZYrhJw+Jq0HTDHHLEflddpv6wpuFwbrxHXrFtfRBU1aRgOAHedIAvAHqUxiMU0OmSHHXpBWgxGHlgnUfvB+yoeJcOME36n/KCI3iJBPnf2iP8AOyvOA8UxDyKYrvaSYAGx2sNlnPwTrGxk/wAldE+HnKhdUFZ8QDpBn1CDovLvBqlEf8tZ1Qke37qj+I3Kwq0XVqbR4rQC6P1NGvutxsB/PZM8Qe1lJ7nAloa6R1ABQebA0zClMb/hTOKYJjQKzSPCqEkdRfQpDqAbBaZBvpceqA6GsbKULdAo7QBvdODa6CQxs3+yk0hdR2PFoKk0Tr/CgktY6x1UrD1YiwGpKYpDQTbbVPVSc20IHfFZ1CCf8Md0EGKxl5Oirqj+ilYiuLXlVtapdAguKSHWRFyQXGUDspuUnMkkoA4pD3IFybN0AKNp9P2RAI2lBfcqYI1aroAkNJA31uR3C7Fg8RFChXl00zlfO7TYrjvJvFPw+KpvMZScrpjR32C7nhsEAKlI3Y+SL6A9CgpOf+DNqBuJaJIEGNwbNdPbRZrCUABoItOsz/Pst3wepmY7D1RJbLb7s291nOL8O8BwETJhuoBHqgq20/Nk0aQSTBv6E6KIcGSZi4uJjorTDOvBM5ehsJsWxqfVWJY1wBImd9h2j2QUPDeAhxabEz3i+p7D9l0/hWCFNoaLNGnpoqnguDIyxdu3WZP0WmaEBpFWnIIN5F/dKROdA1Qcr5o4FSw/jUwQGOGZrToHOBs33VVwrl4v/DlxIOU5hPoWzPRT+eOJtrYnwm3yuEmbDKPMfW5UivzCyjSaBGd3lps/t030CCFV4K0vcZmNCLFUbqRghpBuRcjr0WvxOJbRw8vILgLiCL9lRDh+Z2doADhm9T8rIK5mnspNGvbf0Tdao0S02OrTPzEKpr8TDbNQaBmIaAOuis+HvESblYbC4kvNzqtJwx0WKDReL2+qJQZHU/NBBg8RfrKgvN1MxDrqFVcgacUUoiUTigBckOcSgDKB9UBEoQgUSA0AUaKUCx/P9LvfIfGBisLTdP8AyUwGP6kjdcCWx+GvHxhsU0PMU6sMd2kw0/MoOyY3DRUFYAgjW23WVKxmCbXp5XXafmPdSnMkQhhmFoLSbT/Ag51iuFCk5zCCNmkwTGuYeytOGYMOIG22l/5daLmDhYrN6PaLGNRqR6KJypw5zcz3kzo0E2H7oLvDYcMEDVSBYJSSSgaxNSAI3MfusZ8Qebm4VhpNP/M5th/SDue52T/OfNIw9qY8SrEMYP6ibE7hcjxgPiOr4l2epM5dy46NvsOiBunjnFzi4jM67nRdjdDHqj4FVNXEZonI3yDZsWbPb91T16xM9XEl3qTorDheFf4bnNcWA2J/tF9e/wDhBNxuKrZ3CqQS8gRJIF9p0hbrhlHw2NDyPyyd/T0XLqYz1BBJvrv2Pf0Wyq8SqMpi8gNvHTT130QMY/BOq4t3kHhxJ79PRY+oDJ7ErYcF4rmqZGl2Zo6a2uD2TdLh7XPdm0JnTqgzOCqeYQtrhaXlB7KuxXLYEGmSd/8ASl4KsQzI4afVBN8UolG8T+36oIMdVqSobyU5WKZcLT1QEUhxlEYQCA0CiKAQEjCIoyEARIwiKBxzYAN7og5IQlB6E+GXMH4rCNDj/wAtPyOHYfld7grWOC4B8LeLihjm5nZWVAWu6E/on3XoByDnnMHxKGGxT6Pg52sMZg6CTF7LRclc0Usax/hsezIRmzaea8AzdKxXJ2EqVXVnUxnd+YzM7TCseB8Do4Vrm0WZQ45ndz1QWCqeY+NU8LSL3m2wvLnbAKTxXiLKFN1R5gAT39B3XCeZuYauKc6tUPlJLKLNg3cn1AF0CsTx013yf/sEmCP0gzN+w+ypOJYhzyXg+Vhyg/1OMku7lOYJuTDVa36nHw222P5iD6WUdrYtPlpiSOryDHrsEEIjT+o6q4xYLcPTEHLfcXPW3uqgEkzuT21PRa3E0s1Jt7houdzHTogzuBrZH9vkdleYjiWUF5BIfvbTpdZ6sYd/I7qbXM0gDci/t0n5oF8D8+JGW35jf0/gWtwYyuEz2J07yspyuIqOcLQCJ7ELa8N85dImwIsPUiEE6hQkdLSCLprGcMzt6PguB69irXBU4cREWkdCpeJp+UEwI9umqDBfgqv9KC3/AIjf6foEEHCwJMdSpnMGF8Ispgz5QT6lRaNnNPQj7qx5uxGesD/Y3RBRkJISg07JJQBHP1RokBBBABBAAg4QlBBwuECAnKjRsdfokOCMt32KCw4UMtRrrHKQTNwQvR/L+ObWoMeLiIn00+i81YepDmn27LtHwq4pTdRfRkeI05o/t7eiDfuamq9cMaXEgBDEVmsbmcYjVcp+IHPDpNOkQAR3+coK/wCIPOD6lR1FhGQWMGTfaRaVgsS7Rv8ASI1Ou/1TfiS4kzrM90ltygtMTxFpo0qYaAWkuOl7CB16qDXkAX/N5j3vY9t0MQyXEDRoUvGUHf8AH5coDBc76yUDFH84tIGn+ld4vivlLY+1tj3myoMKPNN9zb3TmIeSdf4UDBPt+yfrOPhj6903RbBEgwpNCmXuAvlF9z7ILngNKGAbuudre2oWn4FRMxMDQkT7RKpeHwdJgWBO4tNoWo4W/wAsACTG+2lx0QXlKmZJJB0kn0Cllkt+2iq2OMjY+uin4e2pQRPwiCn+Xq5BBwSqEviNbOGOJP5YPtaE7Xom8KE51oPsgQ4EdQY+4t9EhG695J+9rBEBsgUfuiRkJbIJ6BA05AlSq2H3kG23tE9FGhASco3ciaZMmO8I6JGbsgdx1AtgxYpj9KnVwDTgTY2+Wir2hAoGyvuUuOfhcTTr3gGHgalp/MI+SoAzVX/CsHlaXlnliZMRpMDug13OfPjarQ2mXCQT3bOgPU/Zc1rVnOOY6lTeLY2lULfDpeHAOYzdxMXPpBVcgMFKpi49UZdaBuipNuPVBKwR8zpvb/Kn8WxssaDOYWOthtCiYAgZnX7bn5KNWfMnT/KAqD4nXTVAOmJumt0qYQOsfrqrTBv8oIIBmCBrbeO6phdSsJJI1jp76d0G84DTbEASR9J39ICtYi4EewvpH1lUPCKwbTkSCJgTcfRON4lJaS7MT76aCUGwwzhubn7pZxQM+qpBj9M3ra+iZHEgHZwYFvU7THvogvvxf938+SCrv/UG/wBTv/FBB//Z">
            <a:hlinkClick r:id="rId2"/>
          </p:cNvPr>
          <p:cNvSpPr>
            <a:spLocks noChangeAspect="1" noChangeArrowheads="1"/>
          </p:cNvSpPr>
          <p:nvPr/>
        </p:nvSpPr>
        <p:spPr bwMode="auto">
          <a:xfrm>
            <a:off x="53975" y="-1309688"/>
            <a:ext cx="2752725" cy="2743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685800" y="1676400"/>
            <a:ext cx="7620000" cy="3785652"/>
          </a:xfrm>
          <a:prstGeom prst="rect">
            <a:avLst/>
          </a:prstGeom>
          <a:noFill/>
        </p:spPr>
        <p:txBody>
          <a:bodyPr wrap="square" rtlCol="0">
            <a:spAutoFit/>
          </a:bodyPr>
          <a:lstStyle/>
          <a:p>
            <a:pPr marL="685800" indent="-685800">
              <a:buFont typeface="Arial" panose="020B0604020202020204" pitchFamily="34" charset="0"/>
              <a:buChar char="•"/>
            </a:pPr>
            <a:r>
              <a:rPr lang="en-US" sz="4800" dirty="0" smtClean="0">
                <a:solidFill>
                  <a:srgbClr val="FFFF00"/>
                </a:solidFill>
              </a:rPr>
              <a:t>High Schools –early 1800s</a:t>
            </a:r>
          </a:p>
          <a:p>
            <a:pPr marL="685800" indent="-685800">
              <a:buFont typeface="Arial" panose="020B0604020202020204" pitchFamily="34" charset="0"/>
              <a:buChar char="•"/>
            </a:pPr>
            <a:r>
              <a:rPr lang="en-US" sz="4800" dirty="0" smtClean="0">
                <a:solidFill>
                  <a:srgbClr val="FFFF00"/>
                </a:solidFill>
              </a:rPr>
              <a:t>JH Schools </a:t>
            </a:r>
            <a:r>
              <a:rPr lang="en-US" sz="3600" dirty="0" smtClean="0">
                <a:solidFill>
                  <a:srgbClr val="FFFF00"/>
                </a:solidFill>
              </a:rPr>
              <a:t> grades 7-9</a:t>
            </a:r>
            <a:r>
              <a:rPr lang="en-US" sz="4800" dirty="0" smtClean="0">
                <a:solidFill>
                  <a:srgbClr val="FFFF00"/>
                </a:solidFill>
              </a:rPr>
              <a:t>:  	</a:t>
            </a:r>
          </a:p>
          <a:p>
            <a:r>
              <a:rPr lang="en-US" sz="4800" dirty="0">
                <a:solidFill>
                  <a:srgbClr val="FFFF00"/>
                </a:solidFill>
              </a:rPr>
              <a:t>	</a:t>
            </a:r>
            <a:r>
              <a:rPr lang="en-US" sz="4800" dirty="0" smtClean="0">
                <a:solidFill>
                  <a:srgbClr val="FFFF00"/>
                </a:solidFill>
              </a:rPr>
              <a:t>1920 = 833 nationwide</a:t>
            </a:r>
          </a:p>
          <a:p>
            <a:pPr marL="685800" indent="-685800">
              <a:buFont typeface="Arial" panose="020B0604020202020204" pitchFamily="34" charset="0"/>
              <a:buChar char="•"/>
            </a:pPr>
            <a:r>
              <a:rPr lang="en-US" sz="4800" dirty="0" smtClean="0">
                <a:solidFill>
                  <a:srgbClr val="FFFF00"/>
                </a:solidFill>
              </a:rPr>
              <a:t>Middle Schools </a:t>
            </a:r>
          </a:p>
          <a:p>
            <a:pPr lvl="1"/>
            <a:r>
              <a:rPr lang="en-US" sz="4800" dirty="0">
                <a:solidFill>
                  <a:srgbClr val="FFFF00"/>
                </a:solidFill>
              </a:rPr>
              <a:t>	</a:t>
            </a:r>
            <a:r>
              <a:rPr lang="en-US" sz="4800" dirty="0" smtClean="0">
                <a:solidFill>
                  <a:srgbClr val="FFFF00"/>
                </a:solidFill>
              </a:rPr>
              <a:t>for me 1976</a:t>
            </a:r>
            <a:endParaRPr lang="en-US" sz="4800" dirty="0">
              <a:solidFill>
                <a:srgbClr val="FFFF00"/>
              </a:solidFill>
            </a:endParaRPr>
          </a:p>
        </p:txBody>
      </p:sp>
    </p:spTree>
    <p:extLst>
      <p:ext uri="{BB962C8B-B14F-4D97-AF65-F5344CB8AC3E}">
        <p14:creationId xmlns:p14="http://schemas.microsoft.com/office/powerpoint/2010/main" val="4807858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28600"/>
            <a:ext cx="9144000" cy="923330"/>
          </a:xfrm>
          <a:prstGeom prst="rect">
            <a:avLst/>
          </a:prstGeom>
          <a:noFill/>
        </p:spPr>
        <p:txBody>
          <a:bodyPr wrap="square" rtlCol="0">
            <a:spAutoFit/>
          </a:bodyPr>
          <a:lstStyle/>
          <a:p>
            <a:pPr algn="ctr"/>
            <a:r>
              <a:rPr lang="en-US" sz="5400" b="1" dirty="0" smtClean="0">
                <a:solidFill>
                  <a:srgbClr val="FFFF00"/>
                </a:solidFill>
              </a:rPr>
              <a:t>Education Reform</a:t>
            </a:r>
            <a:endParaRPr lang="en-US" sz="5400" b="1" dirty="0">
              <a:solidFill>
                <a:srgbClr val="FFFF00"/>
              </a:solidFill>
            </a:endParaRPr>
          </a:p>
        </p:txBody>
      </p:sp>
      <p:sp>
        <p:nvSpPr>
          <p:cNvPr id="4" name="AutoShape 2" descr="data:image/jpeg;base64,/9j/4AAQSkZJRgABAQAAAQABAAD/2wCEAAkGBxQTEhUUExQUFhUXFxgYGBgYGBQaFxcXFxcXFxcVGBgYHCggGBolHBQXITEhJSkrLi4uFx8zODMsNygtLisBCgoKBQUFDgUFDisZExkrKysrKysrKysrKysrKysrKysrKysrKysrKysrKysrKysrKysrKysrKysrKysrKysrK//AABEIAOAA4QMBIgACEQEDEQH/xAAcAAAABwEBAAAAAAAAAAAAAAAAAQIDBAUGBwj/xAA6EAABAwIEBAQEBQQCAQUAAAABAAIRAyEEEjFBBQZRYRMicYEHkaGxFDJC0fBSYsHhI/GSFRYzNIL/xAAUAQEAAAAAAAAAAAAAAAAAAAAA/8QAFBEBAAAAAAAAAAAAAAAAAAAAAP/aAAwDAQACEQMRAD8A2RSWgJeWeybdKAPog2PWU4QjElB5hAAEkovG7KLiq8AyD7IE18T1/wC1XY3ECCS8NAEkkwB+6r+NcdpUgc5iBIlcq4xxipiqhAcQ0mwJAF9yg2PE+LOqvyYWk1+k1HOIE9kr/wBv4vLJa2Ynyume07FZyrybimYbx80NiQ0Egx1tbdP8K4xj8SzwqbvK38zzfKAgfq8NxLJJpu6zt7I+HNc9xF7Rodbd903hON4g1hRbVNVv5SS0ROlummvZa6lgzSNo9xJBjUIGcHgToTpfU27Eqyp0KR8peARfX5oxh3PBk+zbX7qsr8If5iHgHe+g++wQXJ4dSIltUT3M/SU3VovpwCx1RpnM5h/LHVqx2Nc+mbmROonKToJhGOazScDmdMydenyQa2rjAbUagNvMCQHBMYfHVGyHgwNFQ4mk3FMNfDuy1wZc2bO7BuxUzlLjv4h3g1mQ9st3tFhrreUGuwFebm0hWQrB1h81QY3COowW/l36hPYXHg7iUFqWa390GWUV1X+5KqEndBIrV7Hr6pFN1hf+FR3tvMyfVOUxYE6IHs9yAjc9JaU24SUCnnooNZ5OuylF0WUatvCCFmd2RpeQ9ESDVBJEQlu0TbBCBQPRN13JYt0UfEukII7611S8SxbgDeVJrFzSZJuqLmR2WkXT8t0HPeYaNSo9z3utcCSdOqpcNWyPa43hwPYwZhSuJcTdVJBsJ+yr2idEGs45zlXxYbRYS1pgFojzaWtsrfizGcPwTaId/wA9US4NNwDe/S0LL8PwT6VM4htWmC0wGk+YnsFUYvEvqvL3ulztSg1nKlelRZ4kg1J3N/Ra6hzEwtzH80zrOh2n2XInP6FONxL4iTEzv80HYaPMrRAk9zYg9gFc0sSKgkES422/2uF0Mc7Nckjp3/7XQuBcWNNoLtSLyNBtfYoNFj+Dh5gCZOggQOpWV47ydYlhkgb6nt2C0GE5gFgTABNz+6s248GQSLnXrbRByfhlSrhaocWOsdDMe3Xr7LbcY4NVqZcbhRBaBnAtmF/N7Sr+lg6davlLBcARaw6np0W8wOGbSYGNEAbWHyhBhaPGhWo6tLo8wcAD3g7rOs4oGPnVp06g9CtvzVyg2oxzqEsqQYA/K4xv09Vxt+LqUa3h4hpBEZmG2k3B021QdMwXEA+BaTf27qyq1RG1liOH1/MCCCIsR0Nx91osM6QAbu/wgsaMONyJUmdoUVgDdNdj2Uo1N51QLaOqQ4poyLSgSfVAh7plMEgWA9UuqToB81BmLSSUEnxAiUWW9fqgg2SSSB6o3mExlvJKBWqiVnwblS3vCrMQ7VBFxroM6hZbmImpTc1t9/4Fe42v5TBPoqLEQfyzNgf8oOf8vYFlbEsp1XZad8xkCwF4J6q15rpYZpLMI0lo3uTb2VRx/BGhWIFgbi866+im8vcWZQpVy6C+o3KJvAA2+cIM64IkZRBACECfdG4EIigewz4cPVWjuLnMdY7zNtNFTB3ZHUbBj00+aDQ0eLifM4gGNNfefZWFTmNzAGgh5HXv0+ixxK13w15fOLxbAZ8NpzPtsOqDqPwz4LUZS/EYifEqCAD+lmo+a27Hftbf1QGHDYaJygAADsE9TbqO/wD2gbdpJ+qzfN/J1PH0zIyVQPI8RM7ZuoWpOnoia2yDzzgsLUw7nUaoLXscRfpNiOxWnwdZxAEn2/wr74ncKFq7RBsHdTrBWV4RVBAO4QaOicsTJ0Uoukxp3UDD1T+Yx1KcfWJBjSdUFgHTAme6XTaYuotERrp6qTmFhdAiq3odFBxLJN/+1YARsotYT7fdBF//ACEEqHIINcQmMyfL7WUWu60dUDOJrhQ6xkaIYx4g33ULEVpEt6/NBExMRA1CrawIExaVZVN5GqqsVIJvYzaNEGO5ycHPa72M6z0WZcdOi2XHMEXMkWIv6rLuwToBix3QQyhKerUoTSAkZCKECEAJQQRtQKY1ei/hdy9+GwTSRFSr53HsR5R8lwrlThwr4qhSIkOqNB9Jv9AV6YxGOZTGXQAfQdEEuo6NTCcNYC65nzR8R6NEkUyHvBu2bWIImNFVcB+KtSpUyVaNPKf1MJke26DsHii/pKJxUXDV8zA4bxr/ACyy3PnN7MGyB5qpAOWYAE6k7ILzmbCirh6jTH5TG94JHouQcMcGuIN/ZaLlfnKpiXAOq0AMplsGZuYknoNVm6+Ja+s8tmC8+mp+iDU4YtDLzNuqkUmbx8lR4fHgAaR/NFaYXFA676ILV9IQhn2TdGtIjcWJSKjzPugfzDRMvFkGVJCAjcoCk9EEM/dBBoarTFioVaQpVd2yhVKgA6oKyu6QZtdQ6xuSLdFOxAPVVePJmCSAPr6IEYmsREEdVH4nYR/DKXhwI11O90qpTGpF0FbUw/l9rg7LF8Ucab8o7/dbupIvePZZLmXCGzxdBmiZN1074c8t4X8L+KxLPEc9xaxpEgAGAQ3qSFzFy7H8MMW12CaDE06jhHQE2P1QUHxB4FhcviYZoY8fnpgRbrHVc3cup/EzH0qNRuQTVePMRoGyucYzCOHmynKbix36oIWyACX6K45b5cq4ysKVJpvdzv0tA1JKDQ/CbgtSrivGAOSkJJ6uIMC+63/GuICrUdh2Z6jzIyU4zEbgvmGa6lajlrlylhcMKLBpOZ2he7RzjHVWVHh9KldrGtvq0Xg6ydUHnHmk1vFNA4ZjMpgNY0l1hu/9R7pngvB8QHU6wpPLAYJgxbUHp0XpV+FYX5i1hdsS0THSSo2LoRZrQAZkQBPsLIE8MJ8NsjUA6bwuV8zUnOxFbE1KJqinLW5mnw2wC0DL+t0newldewjoEC5ITOJphzS2BBtBAIN9wg4RR4nWdSfWfhqdMDytqU2ZBJN2m5mxMKu4fWI912vnDhIq4KqwNaCG5hlAAlt9lxOgIsgvsHUzaW9VbYZ9u8qgwVWd4VxhTP7IL3BVzadSbwpdQzbuqvAPIMeqkmqTvcToglBzW2O+qBqC5+m6Yyyye8ymw0gmTZAr8R/agjQQXuJf1VZisWMsm3ZSOIVhoqfE1ZiW2GiBWIxLBff3VZjHkzvO46JcguzbaXUepiZdN/lYIDZUcGifQTrdD8QYE+nok16oIBm8pjE1b6jqgRWxJ6+6iYupmblIt+6VXqieoKiYmoUGV4hQyO7FaL4e8Z8DEhjv/jq+UibB36XJniNIVB0/l1WDhxjMHQRcdQdkHS+dOWm13eK0EuDcrhJMdHAdFneG1WvApPzNqMGVzSNRa4/2tvyLzIzFU2sqQMQ0Q6bZo/UOvopPOeBYKZrQA9o1ESRpHogwWF4LSDzDAYvp99vZdM5QoNos8rQwO2Ai/fusPgKecW/VFs3Q/dazgzajWzE3Iuemh+iDc0XDcGO6cb3VRgsU4/Y7j2PupzKpm4/7QSMpP7qNiAIvb5fNP+IO6pOI46mKjGPdlFyCSQDESJ63QT6LxIEQU68dvks+7mjBh2Q16WaYy5gSSrqlj2PaCx7Xeh1QM8UJ8J4F5afllNl57NXzu9dPddz53xwo4So6YOUgdST5QPmVwtjJMoJ2HBsVa0Hnoq2ibDoprK1u8b6ILmk/8vqn7i47/NQGPloiD/hP4aqTA9evzQW2HxMiCITlVwhRGvIsb9P3Ts5gSB8/qgL+bIJH4fsEEFm+52mN1TYmv+3t1U+oCc19+uyo8U4a/wAsgS86kGw2/wApNV8tEEbqDWcOtvVNmuUC6T5nNpP8CKvVBnoPmoNbE3Auo1aqb3/dBJc+Bc2TGNrzoLBRxW219U3WcTM2QKqVYIhRqxgykvMbkpqu+blAk1nMcH03lrheRYztor53NeJxFLwazs1rGwJ9eqzNQ6omVYcNRfVBteCYqAJIkRNxE2IW95fxzakgPl0RBBHltoRquSYavAcIjS14N9bLScv8SLCJMdRrtoY9UHYKbfLYj1uemvRS2sOUEk/5VFwzFNc1pB/Nba/Q6rQB1uw/YoA0RvrKyHxD4B+MbTa15Y5pc4EE6GxCueO8eZh2zkqPJ2Y0uPssbjPiXQ/KcPibzmGUAj0koMVW5Ny1KIzFxe9oM/3Eb69V2/hHL1DD08lJveSSZPuucYPn/DVKgDsPVzNu1uUFxOwAH37roPCOZGV3Bnh1qT8s5ajHN66HRyDMfFKuW4djY1eR8lzHDgdLrefF2v56NMEQAXR3O6w2HKCTQcQYGhKfm8RbsmQUthvZBLpuM20BVrQeZDp7Qq1jraQp+HcABqZQWRda5i3ul0RGhJ6SqzNrPTvZTKdSQLoJHiHoESZjuUEAx9cQ7eQsviK+wspuMrG6p6wnRAvxJFrQkueSIEqPm7pv8URYIH3iLnZRKxvdCo/uotauT7ICNQAykGreURcE09yBb3hNGoiJTdV1kCHOukvYYnb6Is2nVXNfg5ZhBVdOZ5t0HRvrughULRvYe8KywlW5B32JMwYlVuGJy+m+0Hqnn1IIPpaIGn20Qbjl3mDLLehkaeWJG+91vuB8dFU2/cXH2XEaVYtfmgXAOhjzSZ+ivOD8YfSP5rgGx0gBB2j8Q0NJdcamL+yyfGuONw7vEDM0/wBsiBpf5/NDgXHqbzEiIn/S2FCpTeIhhBGtnW79kGV5b50o4isGNwzhUIHna0RGk6WC3eJe0NzONgL+kXTODbTb+VrWzGghcz+KXN7wThaRhv63Dedh0QZ7nXi7cRiXPa4ZRDR6NEf4VQO3RVbQptN5j+aIJ/imNrp5nyUGjVlSmGRogmtfaNVKpvmIsFCYIvMp2g+6CY58u6dU9TN+1tUxSN5IvqnQ4k20/ZBPzD+SiUXx3dUaCs4kRCpMRWgWT+Nrk6aKuqydCEBV6g1TIqj2TbwTZNgIFVnXKZcYslOBmUkoCckSlPISCUBOKaeZSnuSB7oA1um19dh3XXOMcKL+EOi76dz6NjT2XKcNTl7QJ1H3Xo7htJvnpES2owGOoc3KUHn/AAYOSInoRv8AyEukwuHmBJtaNhpP+lZYrhJw+Jq0HTDHHLEflddpv6wpuFwbrxHXrFtfRBU1aRgOAHedIAvAHqUxiMU0OmSHHXpBWgxGHlgnUfvB+yoeJcOME36n/KCI3iJBPnf2iP8AOyvOA8UxDyKYrvaSYAGx2sNlnPwTrGxk/wAldE+HnKhdUFZ8QDpBn1CDovLvBqlEf8tZ1Qke37qj+I3Kwq0XVqbR4rQC6P1NGvutxsB/PZM8Qe1lJ7nAloa6R1ABQebA0zClMb/hTOKYJjQKzSPCqEkdRfQpDqAbBaZBvpceqA6GsbKULdAo7QBvdODa6CQxs3+yk0hdR2PFoKk0Tr/CgktY6x1UrD1YiwGpKYpDQTbbVPVSc20IHfFZ1CCf8Md0EGKxl5Oirqj+ilYiuLXlVtapdAguKSHWRFyQXGUDspuUnMkkoA4pD3IFybN0AKNp9P2RAI2lBfcqYI1aroAkNJA31uR3C7Fg8RFChXl00zlfO7TYrjvJvFPw+KpvMZScrpjR32C7nhsEAKlI3Y+SL6A9CgpOf+DNqBuJaJIEGNwbNdPbRZrCUABoItOsz/Pst3wepmY7D1RJbLb7s291nOL8O8BwETJhuoBHqgq20/Nk0aQSTBv6E6KIcGSZi4uJjorTDOvBM5ehsJsWxqfVWJY1wBImd9h2j2QUPDeAhxabEz3i+p7D9l0/hWCFNoaLNGnpoqnguDIyxdu3WZP0WmaEBpFWnIIN5F/dKROdA1Qcr5o4FSw/jUwQGOGZrToHOBs33VVwrl4v/DlxIOU5hPoWzPRT+eOJtrYnwm3yuEmbDKPMfW5UivzCyjSaBGd3lps/t030CCFV4K0vcZmNCLFUbqRghpBuRcjr0WvxOJbRw8vILgLiCL9lRDh+Z2doADhm9T8rIK5mnspNGvbf0Tdao0S02OrTPzEKpr8TDbNQaBmIaAOuis+HvESblYbC4kvNzqtJwx0WKDReL2+qJQZHU/NBBg8RfrKgvN1MxDrqFVcgacUUoiUTigBckOcSgDKB9UBEoQgUSA0AUaKUCx/P9LvfIfGBisLTdP8AyUwGP6kjdcCWx+GvHxhsU0PMU6sMd2kw0/MoOyY3DRUFYAgjW23WVKxmCbXp5XXafmPdSnMkQhhmFoLSbT/Ag51iuFCk5zCCNmkwTGuYeytOGYMOIG22l/5daLmDhYrN6PaLGNRqR6KJypw5zcz3kzo0E2H7oLvDYcMEDVSBYJSSSgaxNSAI3MfusZ8Qebm4VhpNP/M5th/SDue52T/OfNIw9qY8SrEMYP6ibE7hcjxgPiOr4l2epM5dy46NvsOiBunjnFzi4jM67nRdjdDHqj4FVNXEZonI3yDZsWbPb91T16xM9XEl3qTorDheFf4bnNcWA2J/tF9e/wDhBNxuKrZ3CqQS8gRJIF9p0hbrhlHw2NDyPyyd/T0XLqYz1BBJvrv2Pf0Wyq8SqMpi8gNvHTT130QMY/BOq4t3kHhxJ79PRY+oDJ7ErYcF4rmqZGl2Zo6a2uD2TdLh7XPdm0JnTqgzOCqeYQtrhaXlB7KuxXLYEGmSd/8ASl4KsQzI4afVBN8UolG8T+36oIMdVqSobyU5WKZcLT1QEUhxlEYQCA0CiKAQEjCIoyEARIwiKBxzYAN7og5IQlB6E+GXMH4rCNDj/wAtPyOHYfld7grWOC4B8LeLihjm5nZWVAWu6E/on3XoByDnnMHxKGGxT6Pg52sMZg6CTF7LRclc0Usax/hsezIRmzaea8AzdKxXJ2EqVXVnUxnd+YzM7TCseB8Do4Vrm0WZQ45ndz1QWCqeY+NU8LSL3m2wvLnbAKTxXiLKFN1R5gAT39B3XCeZuYauKc6tUPlJLKLNg3cn1AF0CsTx013yf/sEmCP0gzN+w+ypOJYhzyXg+Vhyg/1OMku7lOYJuTDVa36nHw222P5iD6WUdrYtPlpiSOryDHrsEEIjT+o6q4xYLcPTEHLfcXPW3uqgEkzuT21PRa3E0s1Jt7houdzHTogzuBrZH9vkdleYjiWUF5BIfvbTpdZ6sYd/I7qbXM0gDci/t0n5oF8D8+JGW35jf0/gWtwYyuEz2J07yspyuIqOcLQCJ7ELa8N85dImwIsPUiEE6hQkdLSCLprGcMzt6PguB69irXBU4cREWkdCpeJp+UEwI9umqDBfgqv9KC3/AIjf6foEEHCwJMdSpnMGF8Ispgz5QT6lRaNnNPQj7qx5uxGesD/Y3RBRkJISg07JJQBHP1RokBBBABBAAg4QlBBwuECAnKjRsdfokOCMt32KCw4UMtRrrHKQTNwQvR/L+ObWoMeLiIn00+i81YepDmn27LtHwq4pTdRfRkeI05o/t7eiDfuamq9cMaXEgBDEVmsbmcYjVcp+IHPDpNOkQAR3+coK/wCIPOD6lR1FhGQWMGTfaRaVgsS7Rv8ASI1Ou/1TfiS4kzrM90ltygtMTxFpo0qYaAWkuOl7CB16qDXkAX/N5j3vY9t0MQyXEDRoUvGUHf8AH5coDBc76yUDFH84tIGn+ld4vivlLY+1tj3myoMKPNN9zb3TmIeSdf4UDBPt+yfrOPhj6903RbBEgwpNCmXuAvlF9z7ILngNKGAbuudre2oWn4FRMxMDQkT7RKpeHwdJgWBO4tNoWo4W/wAsACTG+2lx0QXlKmZJJB0kn0Cllkt+2iq2OMjY+uin4e2pQRPwiCn+Xq5BBwSqEviNbOGOJP5YPtaE7Xom8KE51oPsgQ4EdQY+4t9EhG695J+9rBEBsgUfuiRkJbIJ6BA05AlSq2H3kG23tE9FGhASco3ciaZMmO8I6JGbsgdx1AtgxYpj9KnVwDTgTY2+Wir2hAoGyvuUuOfhcTTr3gGHgalp/MI+SoAzVX/CsHlaXlnliZMRpMDug13OfPjarQ2mXCQT3bOgPU/Zc1rVnOOY6lTeLY2lULfDpeHAOYzdxMXPpBVcgMFKpi49UZdaBuipNuPVBKwR8zpvb/Kn8WxssaDOYWOthtCiYAgZnX7bn5KNWfMnT/KAqD4nXTVAOmJumt0qYQOsfrqrTBv8oIIBmCBrbeO6phdSsJJI1jp76d0G84DTbEASR9J39ICtYi4EewvpH1lUPCKwbTkSCJgTcfRON4lJaS7MT76aCUGwwzhubn7pZxQM+qpBj9M3ra+iZHEgHZwYFvU7THvogvvxf938+SCrv/UG/wBTv/FBB//Z">
            <a:hlinkClick r:id="rId2"/>
          </p:cNvPr>
          <p:cNvSpPr>
            <a:spLocks noChangeAspect="1" noChangeArrowheads="1"/>
          </p:cNvSpPr>
          <p:nvPr/>
        </p:nvSpPr>
        <p:spPr bwMode="auto">
          <a:xfrm>
            <a:off x="53975" y="-1309688"/>
            <a:ext cx="2752725" cy="2743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685800" y="1676400"/>
            <a:ext cx="7620000" cy="2308324"/>
          </a:xfrm>
          <a:prstGeom prst="rect">
            <a:avLst/>
          </a:prstGeom>
          <a:noFill/>
        </p:spPr>
        <p:txBody>
          <a:bodyPr wrap="square" rtlCol="0">
            <a:spAutoFit/>
          </a:bodyPr>
          <a:lstStyle/>
          <a:p>
            <a:pPr marL="685800" indent="-685800">
              <a:buFont typeface="Arial" panose="020B0604020202020204" pitchFamily="34" charset="0"/>
              <a:buChar char="•"/>
            </a:pPr>
            <a:r>
              <a:rPr lang="en-US" sz="4800" dirty="0" smtClean="0">
                <a:solidFill>
                  <a:srgbClr val="FFFF00"/>
                </a:solidFill>
              </a:rPr>
              <a:t>Establishment of Normal Schools (Teacher Education Schools)</a:t>
            </a:r>
            <a:endParaRPr lang="en-US" sz="4800" dirty="0">
              <a:solidFill>
                <a:srgbClr val="FFFF00"/>
              </a:solidFill>
            </a:endParaRPr>
          </a:p>
        </p:txBody>
      </p:sp>
    </p:spTree>
    <p:extLst>
      <p:ext uri="{BB962C8B-B14F-4D97-AF65-F5344CB8AC3E}">
        <p14:creationId xmlns:p14="http://schemas.microsoft.com/office/powerpoint/2010/main" val="42406600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28600"/>
            <a:ext cx="9144000" cy="923330"/>
          </a:xfrm>
          <a:prstGeom prst="rect">
            <a:avLst/>
          </a:prstGeom>
          <a:noFill/>
        </p:spPr>
        <p:txBody>
          <a:bodyPr wrap="square" rtlCol="0">
            <a:spAutoFit/>
          </a:bodyPr>
          <a:lstStyle/>
          <a:p>
            <a:pPr algn="ctr"/>
            <a:r>
              <a:rPr lang="en-US" sz="5400" b="1" dirty="0" smtClean="0">
                <a:solidFill>
                  <a:srgbClr val="FFFF00"/>
                </a:solidFill>
              </a:rPr>
              <a:t>Education Reform</a:t>
            </a:r>
            <a:endParaRPr lang="en-US" sz="5400" b="1" dirty="0">
              <a:solidFill>
                <a:srgbClr val="FFFF00"/>
              </a:solidFill>
            </a:endParaRPr>
          </a:p>
        </p:txBody>
      </p:sp>
      <p:sp>
        <p:nvSpPr>
          <p:cNvPr id="4" name="AutoShape 2" descr="data:image/jpeg;base64,/9j/4AAQSkZJRgABAQAAAQABAAD/2wCEAAkGBxQTEhUUExQUFhUXFxgYGBgYGBQaFxcXFxcXFxcVGBgYHCggGBolHBQXITEhJSkrLi4uFx8zODMsNygtLisBCgoKBQUFDgUFDisZExkrKysrKysrKysrKysrKysrKysrKysrKysrKysrKysrKysrKysrKysrKysrKysrKysrK//AABEIAOAA4QMBIgACEQEDEQH/xAAcAAAABwEBAAAAAAAAAAAAAAAAAQIDBAUGBwj/xAA6EAABAwIEBAQEBQQCAQUAAAABAAIRAyEEEjFBBQZRYRMicYEHkaGxFDJC0fBSYsHhI/GSFRYzNIL/xAAUAQEAAAAAAAAAAAAAAAAAAAAA/8QAFBEBAAAAAAAAAAAAAAAAAAAAAP/aAAwDAQACEQMRAD8A2RSWgJeWeybdKAPog2PWU4QjElB5hAAEkovG7KLiq8AyD7IE18T1/wC1XY3ECCS8NAEkkwB+6r+NcdpUgc5iBIlcq4xxipiqhAcQ0mwJAF9yg2PE+LOqvyYWk1+k1HOIE9kr/wBv4vLJa2Ynyume07FZyrybimYbx80NiQ0Egx1tbdP8K4xj8SzwqbvK38zzfKAgfq8NxLJJpu6zt7I+HNc9xF7Rodbd903hON4g1hRbVNVv5SS0ROlummvZa6lgzSNo9xJBjUIGcHgToTpfU27Eqyp0KR8peARfX5oxh3PBk+zbX7qsr8If5iHgHe+g++wQXJ4dSIltUT3M/SU3VovpwCx1RpnM5h/LHVqx2Nc+mbmROonKToJhGOazScDmdMydenyQa2rjAbUagNvMCQHBMYfHVGyHgwNFQ4mk3FMNfDuy1wZc2bO7BuxUzlLjv4h3g1mQ9st3tFhrreUGuwFebm0hWQrB1h81QY3COowW/l36hPYXHg7iUFqWa390GWUV1X+5KqEndBIrV7Hr6pFN1hf+FR3tvMyfVOUxYE6IHs9yAjc9JaU24SUCnnooNZ5OuylF0WUatvCCFmd2RpeQ9ESDVBJEQlu0TbBCBQPRN13JYt0UfEukII7611S8SxbgDeVJrFzSZJuqLmR2WkXT8t0HPeYaNSo9z3utcCSdOqpcNWyPa43hwPYwZhSuJcTdVJBsJ+yr2idEGs45zlXxYbRYS1pgFojzaWtsrfizGcPwTaId/wA9US4NNwDe/S0LL8PwT6VM4htWmC0wGk+YnsFUYvEvqvL3ulztSg1nKlelRZ4kg1J3N/Ra6hzEwtzH80zrOh2n2XInP6FONxL4iTEzv80HYaPMrRAk9zYg9gFc0sSKgkES422/2uF0Mc7Nckjp3/7XQuBcWNNoLtSLyNBtfYoNFj+Dh5gCZOggQOpWV47ydYlhkgb6nt2C0GE5gFgTABNz+6s248GQSLnXrbRByfhlSrhaocWOsdDMe3Xr7LbcY4NVqZcbhRBaBnAtmF/N7Sr+lg6davlLBcARaw6np0W8wOGbSYGNEAbWHyhBhaPGhWo6tLo8wcAD3g7rOs4oGPnVp06g9CtvzVyg2oxzqEsqQYA/K4xv09Vxt+LqUa3h4hpBEZmG2k3B021QdMwXEA+BaTf27qyq1RG1liOH1/MCCCIsR0Nx91osM6QAbu/wgsaMONyJUmdoUVgDdNdj2Uo1N51QLaOqQ4poyLSgSfVAh7plMEgWA9UuqToB81BmLSSUEnxAiUWW9fqgg2SSSB6o3mExlvJKBWqiVnwblS3vCrMQ7VBFxroM6hZbmImpTc1t9/4Fe42v5TBPoqLEQfyzNgf8oOf8vYFlbEsp1XZad8xkCwF4J6q15rpYZpLMI0lo3uTb2VRx/BGhWIFgbi866+im8vcWZQpVy6C+o3KJvAA2+cIM64IkZRBACECfdG4EIigewz4cPVWjuLnMdY7zNtNFTB3ZHUbBj00+aDQ0eLifM4gGNNfefZWFTmNzAGgh5HXv0+ixxK13w15fOLxbAZ8NpzPtsOqDqPwz4LUZS/EYifEqCAD+lmo+a27Hftbf1QGHDYaJygAADsE9TbqO/wD2gbdpJ+qzfN/J1PH0zIyVQPI8RM7ZuoWpOnoia2yDzzgsLUw7nUaoLXscRfpNiOxWnwdZxAEn2/wr74ncKFq7RBsHdTrBWV4RVBAO4QaOicsTJ0Uoukxp3UDD1T+Yx1KcfWJBjSdUFgHTAme6XTaYuotERrp6qTmFhdAiq3odFBxLJN/+1YARsotYT7fdBF//ACEEqHIINcQmMyfL7WUWu60dUDOJrhQ6xkaIYx4g33ULEVpEt6/NBExMRA1CrawIExaVZVN5GqqsVIJvYzaNEGO5ycHPa72M6z0WZcdOi2XHMEXMkWIv6rLuwToBix3QQyhKerUoTSAkZCKECEAJQQRtQKY1ei/hdy9+GwTSRFSr53HsR5R8lwrlThwr4qhSIkOqNB9Jv9AV6YxGOZTGXQAfQdEEuo6NTCcNYC65nzR8R6NEkUyHvBu2bWIImNFVcB+KtSpUyVaNPKf1MJke26DsHii/pKJxUXDV8zA4bxr/ACyy3PnN7MGyB5qpAOWYAE6k7ILzmbCirh6jTH5TG94JHouQcMcGuIN/ZaLlfnKpiXAOq0AMplsGZuYknoNVm6+Ja+s8tmC8+mp+iDU4YtDLzNuqkUmbx8lR4fHgAaR/NFaYXFA676ILV9IQhn2TdGtIjcWJSKjzPugfzDRMvFkGVJCAjcoCk9EEM/dBBoarTFioVaQpVd2yhVKgA6oKyu6QZtdQ6xuSLdFOxAPVVePJmCSAPr6IEYmsREEdVH4nYR/DKXhwI11O90qpTGpF0FbUw/l9rg7LF8Ucab8o7/dbupIvePZZLmXCGzxdBmiZN1074c8t4X8L+KxLPEc9xaxpEgAGAQ3qSFzFy7H8MMW12CaDE06jhHQE2P1QUHxB4FhcviYZoY8fnpgRbrHVc3cup/EzH0qNRuQTVePMRoGyucYzCOHmynKbix36oIWyACX6K45b5cq4ysKVJpvdzv0tA1JKDQ/CbgtSrivGAOSkJJ6uIMC+63/GuICrUdh2Z6jzIyU4zEbgvmGa6lajlrlylhcMKLBpOZ2he7RzjHVWVHh9KldrGtvq0Xg6ydUHnHmk1vFNA4ZjMpgNY0l1hu/9R7pngvB8QHU6wpPLAYJgxbUHp0XpV+FYX5i1hdsS0THSSo2LoRZrQAZkQBPsLIE8MJ8NsjUA6bwuV8zUnOxFbE1KJqinLW5mnw2wC0DL+t0newldewjoEC5ITOJphzS2BBtBAIN9wg4RR4nWdSfWfhqdMDytqU2ZBJN2m5mxMKu4fWI912vnDhIq4KqwNaCG5hlAAlt9lxOgIsgvsHUzaW9VbYZ9u8qgwVWd4VxhTP7IL3BVzadSbwpdQzbuqvAPIMeqkmqTvcToglBzW2O+qBqC5+m6Yyyye8ymw0gmTZAr8R/agjQQXuJf1VZisWMsm3ZSOIVhoqfE1ZiW2GiBWIxLBff3VZjHkzvO46JcguzbaXUepiZdN/lYIDZUcGifQTrdD8QYE+nok16oIBm8pjE1b6jqgRWxJ6+6iYupmblIt+6VXqieoKiYmoUGV4hQyO7FaL4e8Z8DEhjv/jq+UibB36XJniNIVB0/l1WDhxjMHQRcdQdkHS+dOWm13eK0EuDcrhJMdHAdFneG1WvApPzNqMGVzSNRa4/2tvyLzIzFU2sqQMQ0Q6bZo/UOvopPOeBYKZrQA9o1ESRpHogwWF4LSDzDAYvp99vZdM5QoNos8rQwO2Ai/fusPgKecW/VFs3Q/dazgzajWzE3Iuemh+iDc0XDcGO6cb3VRgsU4/Y7j2PupzKpm4/7QSMpP7qNiAIvb5fNP+IO6pOI46mKjGPdlFyCSQDESJ63QT6LxIEQU68dvks+7mjBh2Q16WaYy5gSSrqlj2PaCx7Xeh1QM8UJ8J4F5afllNl57NXzu9dPddz53xwo4So6YOUgdST5QPmVwtjJMoJ2HBsVa0Hnoq2ibDoprK1u8b6ILmk/8vqn7i47/NQGPloiD/hP4aqTA9evzQW2HxMiCITlVwhRGvIsb9P3Ts5gSB8/qgL+bIJH4fsEEFm+52mN1TYmv+3t1U+oCc19+uyo8U4a/wAsgS86kGw2/wApNV8tEEbqDWcOtvVNmuUC6T5nNpP8CKvVBnoPmoNbE3Auo1aqb3/dBJc+Bc2TGNrzoLBRxW219U3WcTM2QKqVYIhRqxgykvMbkpqu+blAk1nMcH03lrheRYztor53NeJxFLwazs1rGwJ9eqzNQ6omVYcNRfVBteCYqAJIkRNxE2IW95fxzakgPl0RBBHltoRquSYavAcIjS14N9bLScv8SLCJMdRrtoY9UHYKbfLYj1uemvRS2sOUEk/5VFwzFNc1pB/Nba/Q6rQB1uw/YoA0RvrKyHxD4B+MbTa15Y5pc4EE6GxCueO8eZh2zkqPJ2Y0uPssbjPiXQ/KcPibzmGUAj0koMVW5Ny1KIzFxe9oM/3Eb69V2/hHL1DD08lJveSSZPuucYPn/DVKgDsPVzNu1uUFxOwAH37roPCOZGV3Bnh1qT8s5ajHN66HRyDMfFKuW4djY1eR8lzHDgdLrefF2v56NMEQAXR3O6w2HKCTQcQYGhKfm8RbsmQUthvZBLpuM20BVrQeZDp7Qq1jraQp+HcABqZQWRda5i3ul0RGhJ6SqzNrPTvZTKdSQLoJHiHoESZjuUEAx9cQ7eQsviK+wspuMrG6p6wnRAvxJFrQkueSIEqPm7pv8URYIH3iLnZRKxvdCo/uotauT7ICNQAykGreURcE09yBb3hNGoiJTdV1kCHOukvYYnb6Is2nVXNfg5ZhBVdOZ5t0HRvrughULRvYe8KywlW5B32JMwYlVuGJy+m+0Hqnn1IIPpaIGn20Qbjl3mDLLehkaeWJG+91vuB8dFU2/cXH2XEaVYtfmgXAOhjzSZ+ivOD8YfSP5rgGx0gBB2j8Q0NJdcamL+yyfGuONw7vEDM0/wBsiBpf5/NDgXHqbzEiIn/S2FCpTeIhhBGtnW79kGV5b50o4isGNwzhUIHna0RGk6WC3eJe0NzONgL+kXTODbTb+VrWzGghcz+KXN7wThaRhv63Dedh0QZ7nXi7cRiXPa4ZRDR6NEf4VQO3RVbQptN5j+aIJ/imNrp5nyUGjVlSmGRogmtfaNVKpvmIsFCYIvMp2g+6CY58u6dU9TN+1tUxSN5IvqnQ4k20/ZBPzD+SiUXx3dUaCs4kRCpMRWgWT+Nrk6aKuqydCEBV6g1TIqj2TbwTZNgIFVnXKZcYslOBmUkoCckSlPISCUBOKaeZSnuSB7oA1um19dh3XXOMcKL+EOi76dz6NjT2XKcNTl7QJ1H3Xo7htJvnpES2owGOoc3KUHn/AAYOSInoRv8AyEukwuHmBJtaNhpP+lZYrhJw+Jq0HTDHHLEflddpv6wpuFwbrxHXrFtfRBU1aRgOAHedIAvAHqUxiMU0OmSHHXpBWgxGHlgnUfvB+yoeJcOME36n/KCI3iJBPnf2iP8AOyvOA8UxDyKYrvaSYAGx2sNlnPwTrGxk/wAldE+HnKhdUFZ8QDpBn1CDovLvBqlEf8tZ1Qke37qj+I3Kwq0XVqbR4rQC6P1NGvutxsB/PZM8Qe1lJ7nAloa6R1ABQebA0zClMb/hTOKYJjQKzSPCqEkdRfQpDqAbBaZBvpceqA6GsbKULdAo7QBvdODa6CQxs3+yk0hdR2PFoKk0Tr/CgktY6x1UrD1YiwGpKYpDQTbbVPVSc20IHfFZ1CCf8Md0EGKxl5Oirqj+ilYiuLXlVtapdAguKSHWRFyQXGUDspuUnMkkoA4pD3IFybN0AKNp9P2RAI2lBfcqYI1aroAkNJA31uR3C7Fg8RFChXl00zlfO7TYrjvJvFPw+KpvMZScrpjR32C7nhsEAKlI3Y+SL6A9CgpOf+DNqBuJaJIEGNwbNdPbRZrCUABoItOsz/Pst3wepmY7D1RJbLb7s291nOL8O8BwETJhuoBHqgq20/Nk0aQSTBv6E6KIcGSZi4uJjorTDOvBM5ehsJsWxqfVWJY1wBImd9h2j2QUPDeAhxabEz3i+p7D9l0/hWCFNoaLNGnpoqnguDIyxdu3WZP0WmaEBpFWnIIN5F/dKROdA1Qcr5o4FSw/jUwQGOGZrToHOBs33VVwrl4v/DlxIOU5hPoWzPRT+eOJtrYnwm3yuEmbDKPMfW5UivzCyjSaBGd3lps/t030CCFV4K0vcZmNCLFUbqRghpBuRcjr0WvxOJbRw8vILgLiCL9lRDh+Z2doADhm9T8rIK5mnspNGvbf0Tdao0S02OrTPzEKpr8TDbNQaBmIaAOuis+HvESblYbC4kvNzqtJwx0WKDReL2+qJQZHU/NBBg8RfrKgvN1MxDrqFVcgacUUoiUTigBckOcSgDKB9UBEoQgUSA0AUaKUCx/P9LvfIfGBisLTdP8AyUwGP6kjdcCWx+GvHxhsU0PMU6sMd2kw0/MoOyY3DRUFYAgjW23WVKxmCbXp5XXafmPdSnMkQhhmFoLSbT/Ag51iuFCk5zCCNmkwTGuYeytOGYMOIG22l/5daLmDhYrN6PaLGNRqR6KJypw5zcz3kzo0E2H7oLvDYcMEDVSBYJSSSgaxNSAI3MfusZ8Qebm4VhpNP/M5th/SDue52T/OfNIw9qY8SrEMYP6ibE7hcjxgPiOr4l2epM5dy46NvsOiBunjnFzi4jM67nRdjdDHqj4FVNXEZonI3yDZsWbPb91T16xM9XEl3qTorDheFf4bnNcWA2J/tF9e/wDhBNxuKrZ3CqQS8gRJIF9p0hbrhlHw2NDyPyyd/T0XLqYz1BBJvrv2Pf0Wyq8SqMpi8gNvHTT130QMY/BOq4t3kHhxJ79PRY+oDJ7ErYcF4rmqZGl2Zo6a2uD2TdLh7XPdm0JnTqgzOCqeYQtrhaXlB7KuxXLYEGmSd/8ASl4KsQzI4afVBN8UolG8T+36oIMdVqSobyU5WKZcLT1QEUhxlEYQCA0CiKAQEjCIoyEARIwiKBxzYAN7og5IQlB6E+GXMH4rCNDj/wAtPyOHYfld7grWOC4B8LeLihjm5nZWVAWu6E/on3XoByDnnMHxKGGxT6Pg52sMZg6CTF7LRclc0Usax/hsezIRmzaea8AzdKxXJ2EqVXVnUxnd+YzM7TCseB8Do4Vrm0WZQ45ndz1QWCqeY+NU8LSL3m2wvLnbAKTxXiLKFN1R5gAT39B3XCeZuYauKc6tUPlJLKLNg3cn1AF0CsTx013yf/sEmCP0gzN+w+ypOJYhzyXg+Vhyg/1OMku7lOYJuTDVa36nHw222P5iD6WUdrYtPlpiSOryDHrsEEIjT+o6q4xYLcPTEHLfcXPW3uqgEkzuT21PRa3E0s1Jt7houdzHTogzuBrZH9vkdleYjiWUF5BIfvbTpdZ6sYd/I7qbXM0gDci/t0n5oF8D8+JGW35jf0/gWtwYyuEz2J07yspyuIqOcLQCJ7ELa8N85dImwIsPUiEE6hQkdLSCLprGcMzt6PguB69irXBU4cREWkdCpeJp+UEwI9umqDBfgqv9KC3/AIjf6foEEHCwJMdSpnMGF8Ispgz5QT6lRaNnNPQj7qx5uxGesD/Y3RBRkJISg07JJQBHP1RokBBBABBAAg4QlBBwuECAnKjRsdfokOCMt32KCw4UMtRrrHKQTNwQvR/L+ObWoMeLiIn00+i81YepDmn27LtHwq4pTdRfRkeI05o/t7eiDfuamq9cMaXEgBDEVmsbmcYjVcp+IHPDpNOkQAR3+coK/wCIPOD6lR1FhGQWMGTfaRaVgsS7Rv8ASI1Ou/1TfiS4kzrM90ltygtMTxFpo0qYaAWkuOl7CB16qDXkAX/N5j3vY9t0MQyXEDRoUvGUHf8AH5coDBc76yUDFH84tIGn+ld4vivlLY+1tj3myoMKPNN9zb3TmIeSdf4UDBPt+yfrOPhj6903RbBEgwpNCmXuAvlF9z7ILngNKGAbuudre2oWn4FRMxMDQkT7RKpeHwdJgWBO4tNoWo4W/wAsACTG+2lx0QXlKmZJJB0kn0Cllkt+2iq2OMjY+uin4e2pQRPwiCn+Xq5BBwSqEviNbOGOJP5YPtaE7Xom8KE51oPsgQ4EdQY+4t9EhG695J+9rBEBsgUfuiRkJbIJ6BA05AlSq2H3kG23tE9FGhASco3ciaZMmO8I6JGbsgdx1AtgxYpj9KnVwDTgTY2+Wir2hAoGyvuUuOfhcTTr3gGHgalp/MI+SoAzVX/CsHlaXlnliZMRpMDug13OfPjarQ2mXCQT3bOgPU/Zc1rVnOOY6lTeLY2lULfDpeHAOYzdxMXPpBVcgMFKpi49UZdaBuipNuPVBKwR8zpvb/Kn8WxssaDOYWOthtCiYAgZnX7bn5KNWfMnT/KAqD4nXTVAOmJumt0qYQOsfrqrTBv8oIIBmCBrbeO6phdSsJJI1jp76d0G84DTbEASR9J39ICtYi4EewvpH1lUPCKwbTkSCJgTcfRON4lJaS7MT76aCUGwwzhubn7pZxQM+qpBj9M3ra+iZHEgHZwYFvU7THvogvvxf938+SCrv/UG/wBTv/FBB//Z">
            <a:hlinkClick r:id="rId2"/>
          </p:cNvPr>
          <p:cNvSpPr>
            <a:spLocks noChangeAspect="1" noChangeArrowheads="1"/>
          </p:cNvSpPr>
          <p:nvPr/>
        </p:nvSpPr>
        <p:spPr bwMode="auto">
          <a:xfrm>
            <a:off x="53975" y="-1309688"/>
            <a:ext cx="2752725" cy="2743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685800" y="1676400"/>
            <a:ext cx="7620000" cy="3785652"/>
          </a:xfrm>
          <a:prstGeom prst="rect">
            <a:avLst/>
          </a:prstGeom>
          <a:noFill/>
        </p:spPr>
        <p:txBody>
          <a:bodyPr wrap="square" rtlCol="0">
            <a:spAutoFit/>
          </a:bodyPr>
          <a:lstStyle/>
          <a:p>
            <a:pPr marL="685800" indent="-685800">
              <a:buFont typeface="Arial" panose="020B0604020202020204" pitchFamily="34" charset="0"/>
              <a:buChar char="•"/>
            </a:pPr>
            <a:r>
              <a:rPr lang="en-US" sz="4800" dirty="0" smtClean="0">
                <a:solidFill>
                  <a:srgbClr val="FFFF00"/>
                </a:solidFill>
              </a:rPr>
              <a:t>Establishment of Normal Schools (Teacher Education Schools)</a:t>
            </a:r>
          </a:p>
          <a:p>
            <a:pPr marL="685800" indent="-685800">
              <a:buFont typeface="Arial" panose="020B0604020202020204" pitchFamily="34" charset="0"/>
              <a:buChar char="•"/>
            </a:pPr>
            <a:r>
              <a:rPr lang="en-US" sz="4800" dirty="0" smtClean="0">
                <a:solidFill>
                  <a:srgbClr val="FFFF00"/>
                </a:solidFill>
              </a:rPr>
              <a:t>Growth of the Nation’s University system</a:t>
            </a:r>
            <a:endParaRPr lang="en-US" sz="4800" dirty="0">
              <a:solidFill>
                <a:srgbClr val="FFFF00"/>
              </a:solidFill>
            </a:endParaRPr>
          </a:p>
        </p:txBody>
      </p:sp>
    </p:spTree>
    <p:extLst>
      <p:ext uri="{BB962C8B-B14F-4D97-AF65-F5344CB8AC3E}">
        <p14:creationId xmlns:p14="http://schemas.microsoft.com/office/powerpoint/2010/main" val="16293799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media.web.britannica.com/eb-media/75/93175-004-5B3E75E5.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28600"/>
            <a:ext cx="4645025" cy="28968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00600" y="228600"/>
            <a:ext cx="3349625" cy="584775"/>
          </a:xfrm>
          <a:prstGeom prst="rect">
            <a:avLst/>
          </a:prstGeom>
          <a:noFill/>
        </p:spPr>
        <p:txBody>
          <a:bodyPr wrap="square" rtlCol="0">
            <a:spAutoFit/>
          </a:bodyPr>
          <a:lstStyle/>
          <a:p>
            <a:r>
              <a:rPr lang="en-US" sz="3200" dirty="0" smtClean="0"/>
              <a:t>The Grimke Sisters</a:t>
            </a:r>
            <a:endParaRPr lang="en-US" sz="3200" dirty="0"/>
          </a:p>
        </p:txBody>
      </p:sp>
      <p:pic>
        <p:nvPicPr>
          <p:cNvPr id="40964" name="Picture 4" descr="http://upload.wikimedia.org/wikipedia/commons/thumb/8/85/Frederick_Douglass_c1860s.jpg/220px-Frederick_Douglass_c1860s.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6478" y="1454104"/>
            <a:ext cx="2817521" cy="33426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782738" y="4796710"/>
            <a:ext cx="1905000" cy="1077218"/>
          </a:xfrm>
          <a:prstGeom prst="rect">
            <a:avLst/>
          </a:prstGeom>
          <a:noFill/>
        </p:spPr>
        <p:txBody>
          <a:bodyPr wrap="square" rtlCol="0">
            <a:spAutoFit/>
          </a:bodyPr>
          <a:lstStyle/>
          <a:p>
            <a:r>
              <a:rPr lang="en-US" sz="3200" dirty="0" smtClean="0"/>
              <a:t>Frederick Douglas</a:t>
            </a:r>
            <a:endParaRPr lang="en-US" sz="3200" dirty="0"/>
          </a:p>
        </p:txBody>
      </p:sp>
      <p:pic>
        <p:nvPicPr>
          <p:cNvPr id="40966" name="Picture 6" descr="http://images.fineartamerica.com/images-medium-large/harriet-tubman-1823-1913-granger.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5575" y="3505200"/>
            <a:ext cx="2562297" cy="32378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95600" y="5542757"/>
            <a:ext cx="2057400" cy="1077218"/>
          </a:xfrm>
          <a:prstGeom prst="rect">
            <a:avLst/>
          </a:prstGeom>
          <a:noFill/>
        </p:spPr>
        <p:txBody>
          <a:bodyPr wrap="square" rtlCol="0">
            <a:spAutoFit/>
          </a:bodyPr>
          <a:lstStyle/>
          <a:p>
            <a:r>
              <a:rPr lang="en-US" sz="3200" dirty="0" smtClean="0"/>
              <a:t>Harriet Tubman</a:t>
            </a:r>
            <a:endParaRPr lang="en-US" sz="3200" dirty="0"/>
          </a:p>
        </p:txBody>
      </p:sp>
    </p:spTree>
    <p:extLst>
      <p:ext uri="{BB962C8B-B14F-4D97-AF65-F5344CB8AC3E}">
        <p14:creationId xmlns:p14="http://schemas.microsoft.com/office/powerpoint/2010/main" val="1057807339"/>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upload.wikimedia.org/wikipedia/commons/thumb/2/29/Abigail_Smith_Adams_by_Gilbert_Stuart.jpeg/220px-Abigail_Smith_Adams_by_Gilbert_Stuart.jpe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4" y="152400"/>
            <a:ext cx="3121025" cy="38019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88576" y="2286000"/>
            <a:ext cx="1560512" cy="1077218"/>
          </a:xfrm>
          <a:prstGeom prst="rect">
            <a:avLst/>
          </a:prstGeom>
          <a:noFill/>
        </p:spPr>
        <p:txBody>
          <a:bodyPr wrap="square" rtlCol="0">
            <a:spAutoFit/>
          </a:bodyPr>
          <a:lstStyle/>
          <a:p>
            <a:r>
              <a:rPr lang="en-US" sz="3200" dirty="0" smtClean="0"/>
              <a:t>Abigail Adams</a:t>
            </a:r>
            <a:endParaRPr lang="en-US" sz="3200" dirty="0"/>
          </a:p>
        </p:txBody>
      </p:sp>
      <p:pic>
        <p:nvPicPr>
          <p:cNvPr id="41988" name="Picture 4" descr="http://www.biography.com/imported/images/Biography/Images/Profiles/M/Lucretia-Mott-9416590-1-402.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574" y="4539151"/>
            <a:ext cx="2209800" cy="2209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38400" y="5644051"/>
            <a:ext cx="1905000" cy="1077218"/>
          </a:xfrm>
          <a:prstGeom prst="rect">
            <a:avLst/>
          </a:prstGeom>
          <a:noFill/>
        </p:spPr>
        <p:txBody>
          <a:bodyPr wrap="square" rtlCol="0">
            <a:spAutoFit/>
          </a:bodyPr>
          <a:lstStyle/>
          <a:p>
            <a:r>
              <a:rPr lang="en-US" sz="3200" dirty="0" err="1" smtClean="0"/>
              <a:t>Lucretia</a:t>
            </a:r>
            <a:r>
              <a:rPr lang="en-US" sz="3200" dirty="0" smtClean="0"/>
              <a:t> Mott</a:t>
            </a:r>
            <a:endParaRPr lang="en-US" sz="3200" dirty="0"/>
          </a:p>
        </p:txBody>
      </p:sp>
      <p:pic>
        <p:nvPicPr>
          <p:cNvPr id="41990" name="Picture 6" descr="http://upload.wikimedia.org/wikipedia/commons/thumb/d/da/Elizabeth_Stanton.jpg/200px-Elizabeth_Stanton.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00800" y="187036"/>
            <a:ext cx="2590800" cy="37825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0" y="187036"/>
            <a:ext cx="1905000" cy="1569660"/>
          </a:xfrm>
          <a:prstGeom prst="rect">
            <a:avLst/>
          </a:prstGeom>
          <a:noFill/>
        </p:spPr>
        <p:txBody>
          <a:bodyPr wrap="square" rtlCol="0">
            <a:spAutoFit/>
          </a:bodyPr>
          <a:lstStyle/>
          <a:p>
            <a:pPr algn="r"/>
            <a:r>
              <a:rPr lang="en-US" sz="3200" dirty="0" smtClean="0"/>
              <a:t>Elizabeth Cady Stanton</a:t>
            </a:r>
            <a:endParaRPr lang="en-US" sz="3200" dirty="0"/>
          </a:p>
        </p:txBody>
      </p:sp>
      <p:pic>
        <p:nvPicPr>
          <p:cNvPr id="41992" name="Picture 8" descr="http://www.colonialcollectables.com/655-1448-large/susan-banthony-dollar-1981sproof.jp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28064" y="4021282"/>
            <a:ext cx="2836718" cy="283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901043" y="5288340"/>
            <a:ext cx="1627912" cy="1569660"/>
          </a:xfrm>
          <a:prstGeom prst="rect">
            <a:avLst/>
          </a:prstGeom>
          <a:noFill/>
        </p:spPr>
        <p:txBody>
          <a:bodyPr wrap="square" rtlCol="0">
            <a:spAutoFit/>
          </a:bodyPr>
          <a:lstStyle/>
          <a:p>
            <a:pPr algn="ctr"/>
            <a:r>
              <a:rPr lang="en-US" sz="3200" dirty="0" smtClean="0"/>
              <a:t>Susan</a:t>
            </a:r>
          </a:p>
          <a:p>
            <a:pPr algn="ctr"/>
            <a:r>
              <a:rPr lang="en-US" sz="3200" dirty="0" smtClean="0"/>
              <a:t>B  </a:t>
            </a:r>
          </a:p>
          <a:p>
            <a:pPr algn="ctr"/>
            <a:r>
              <a:rPr lang="en-US" sz="3200" dirty="0" smtClean="0"/>
              <a:t>Anthony</a:t>
            </a:r>
            <a:endParaRPr lang="en-US" sz="3200" dirty="0"/>
          </a:p>
        </p:txBody>
      </p:sp>
    </p:spTree>
    <p:extLst>
      <p:ext uri="{BB962C8B-B14F-4D97-AF65-F5344CB8AC3E}">
        <p14:creationId xmlns:p14="http://schemas.microsoft.com/office/powerpoint/2010/main" val="4234414484"/>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533400"/>
            <a:ext cx="8686800" cy="5509200"/>
          </a:xfrm>
          <a:prstGeom prst="rect">
            <a:avLst/>
          </a:prstGeom>
        </p:spPr>
        <p:txBody>
          <a:bodyPr wrap="square">
            <a:spAutoFit/>
          </a:bodyPr>
          <a:lstStyle/>
          <a:p>
            <a:r>
              <a:rPr lang="en-US" sz="6000" baseline="30000" dirty="0" smtClean="0"/>
              <a:t>Creating </a:t>
            </a:r>
            <a:r>
              <a:rPr lang="en-US" sz="6000" baseline="30000" dirty="0"/>
              <a:t>S.M.A.R.T. Goals</a:t>
            </a:r>
          </a:p>
          <a:p>
            <a:r>
              <a:rPr lang="en-US" sz="3600" baseline="30000" dirty="0" smtClean="0"/>
              <a:t>Goals </a:t>
            </a:r>
            <a:r>
              <a:rPr lang="en-US" sz="3600" baseline="30000" dirty="0"/>
              <a:t>should be </a:t>
            </a:r>
            <a:r>
              <a:rPr lang="en-US" sz="3600" b="1" baseline="30000" dirty="0"/>
              <a:t>specific</a:t>
            </a:r>
            <a:r>
              <a:rPr lang="en-US" sz="3600" baseline="30000" dirty="0" smtClean="0"/>
              <a:t>.</a:t>
            </a:r>
          </a:p>
          <a:p>
            <a:endParaRPr lang="en-US" sz="3600" baseline="30000" dirty="0"/>
          </a:p>
          <a:p>
            <a:r>
              <a:rPr lang="en-US" sz="3600" baseline="30000" dirty="0"/>
              <a:t>Goals should be </a:t>
            </a:r>
            <a:r>
              <a:rPr lang="en-US" sz="3600" b="1" baseline="30000" dirty="0"/>
              <a:t>measurable</a:t>
            </a:r>
            <a:r>
              <a:rPr lang="en-US" sz="3600" baseline="30000" dirty="0"/>
              <a:t>. Have a</a:t>
            </a:r>
          </a:p>
          <a:p>
            <a:r>
              <a:rPr lang="en-US" sz="3600" baseline="30000" dirty="0"/>
              <a:t>yardstick for measuring outcomes.</a:t>
            </a:r>
          </a:p>
          <a:p>
            <a:endParaRPr lang="en-US" sz="3600" baseline="30000" dirty="0" smtClean="0"/>
          </a:p>
          <a:p>
            <a:r>
              <a:rPr lang="en-US" sz="3600" baseline="30000" dirty="0" smtClean="0"/>
              <a:t>Goals </a:t>
            </a:r>
            <a:r>
              <a:rPr lang="en-US" sz="3600" baseline="30000" dirty="0"/>
              <a:t>should be </a:t>
            </a:r>
            <a:r>
              <a:rPr lang="en-US" sz="3600" b="1" baseline="30000" dirty="0"/>
              <a:t>attainable</a:t>
            </a:r>
            <a:r>
              <a:rPr lang="en-US" sz="3600" baseline="30000" dirty="0"/>
              <a:t>. Draft realistic goals that challenge you</a:t>
            </a:r>
          </a:p>
          <a:p>
            <a:endParaRPr lang="en-US" sz="3600" baseline="30000" dirty="0" smtClean="0"/>
          </a:p>
          <a:p>
            <a:r>
              <a:rPr lang="en-US" sz="3600" baseline="30000" dirty="0" smtClean="0"/>
              <a:t>Goals </a:t>
            </a:r>
            <a:r>
              <a:rPr lang="en-US" sz="3600" baseline="30000" dirty="0"/>
              <a:t>should be </a:t>
            </a:r>
            <a:r>
              <a:rPr lang="en-US" sz="3600" b="1" baseline="30000" dirty="0"/>
              <a:t>relevant</a:t>
            </a:r>
            <a:r>
              <a:rPr lang="en-US" sz="3600" baseline="30000" dirty="0"/>
              <a:t>. Make sure each goal is consistent with other goals you have established and fits with your immediate and long-range plans.</a:t>
            </a:r>
          </a:p>
          <a:p>
            <a:endParaRPr lang="en-US" sz="3600" baseline="30000" dirty="0" smtClean="0"/>
          </a:p>
          <a:p>
            <a:r>
              <a:rPr lang="en-US" sz="3600" baseline="30000" dirty="0" smtClean="0"/>
              <a:t>Goals </a:t>
            </a:r>
            <a:r>
              <a:rPr lang="en-US" sz="3600" baseline="30000" dirty="0"/>
              <a:t>should be </a:t>
            </a:r>
            <a:r>
              <a:rPr lang="en-US" sz="3600" b="1" baseline="30000" dirty="0"/>
              <a:t>time bound</a:t>
            </a:r>
            <a:r>
              <a:rPr lang="en-US" sz="3600" baseline="30000" dirty="0"/>
              <a:t>. Give yourself time to achieve your goals</a:t>
            </a:r>
            <a:r>
              <a:rPr lang="en-US" sz="3600" baseline="30000" dirty="0" smtClean="0"/>
              <a:t>.</a:t>
            </a:r>
            <a:endParaRPr lang="en-US" sz="3600" baseline="30000" dirty="0"/>
          </a:p>
        </p:txBody>
      </p:sp>
    </p:spTree>
    <p:extLst>
      <p:ext uri="{BB962C8B-B14F-4D97-AF65-F5344CB8AC3E}">
        <p14:creationId xmlns:p14="http://schemas.microsoft.com/office/powerpoint/2010/main" val="3940271772"/>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04800"/>
            <a:ext cx="8686800" cy="5386090"/>
          </a:xfrm>
          <a:prstGeom prst="rect">
            <a:avLst/>
          </a:prstGeom>
        </p:spPr>
        <p:txBody>
          <a:bodyPr wrap="square">
            <a:spAutoFit/>
          </a:bodyPr>
          <a:lstStyle/>
          <a:p>
            <a:r>
              <a:rPr lang="en-US" sz="3600" b="1" baseline="30000" dirty="0" smtClean="0"/>
              <a:t>Specific </a:t>
            </a:r>
            <a:r>
              <a:rPr lang="en-US" sz="3600" baseline="30000" dirty="0"/>
              <a:t>- </a:t>
            </a:r>
            <a:r>
              <a:rPr lang="en-US" sz="2400" baseline="30000" dirty="0"/>
              <a:t>A specific goal has a much greater chance of being accomplished than a general goal. To set a specific goal you must answer the six "W" questions:</a:t>
            </a:r>
          </a:p>
          <a:p>
            <a:r>
              <a:rPr lang="en-US" sz="2400" baseline="30000" dirty="0"/>
              <a:t>*Who: *What: *Where: *When: *Which: *Why:</a:t>
            </a:r>
          </a:p>
          <a:p>
            <a:r>
              <a:rPr lang="en-US" sz="2400" baseline="30000" dirty="0"/>
              <a:t>Who is involved?</a:t>
            </a:r>
          </a:p>
          <a:p>
            <a:r>
              <a:rPr lang="en-US" sz="2400" baseline="30000" dirty="0"/>
              <a:t>What do I want to accomplish?</a:t>
            </a:r>
          </a:p>
          <a:p>
            <a:r>
              <a:rPr lang="en-US" sz="2400" baseline="30000" dirty="0"/>
              <a:t>Identify a location.</a:t>
            </a:r>
          </a:p>
          <a:p>
            <a:r>
              <a:rPr lang="en-US" sz="2400" baseline="30000" dirty="0"/>
              <a:t>Establish a time frame.</a:t>
            </a:r>
          </a:p>
          <a:p>
            <a:r>
              <a:rPr lang="en-US" sz="2400" baseline="30000" dirty="0"/>
              <a:t>Identify requirements and constraints.</a:t>
            </a:r>
          </a:p>
          <a:p>
            <a:r>
              <a:rPr lang="en-US" sz="2400" baseline="30000" dirty="0"/>
              <a:t>Specific reasons, purpose or benefits of accomplishing the goal</a:t>
            </a:r>
            <a:r>
              <a:rPr lang="en-US" sz="2400" baseline="30000" dirty="0" smtClean="0"/>
              <a:t>.</a:t>
            </a:r>
          </a:p>
          <a:p>
            <a:endParaRPr lang="en-US" sz="2400" baseline="30000" dirty="0"/>
          </a:p>
          <a:p>
            <a:endParaRPr lang="en-US" sz="2400" baseline="30000" dirty="0"/>
          </a:p>
          <a:p>
            <a:r>
              <a:rPr lang="en-US" sz="3600" b="1" baseline="30000" dirty="0"/>
              <a:t>Measurable </a:t>
            </a:r>
            <a:r>
              <a:rPr lang="en-US" sz="3600" baseline="30000" dirty="0"/>
              <a:t>- </a:t>
            </a:r>
            <a:r>
              <a:rPr lang="en-US" sz="2400" baseline="30000" dirty="0"/>
              <a:t>Establish concrete criteria for measuring progress toward the attainment of each goal you set. To determine if your goal is measurable, ask questions such as......How much? How many? How will I know when it is accomplished?</a:t>
            </a:r>
          </a:p>
          <a:p>
            <a:endParaRPr lang="en-US" sz="3600" b="1" baseline="30000" dirty="0" smtClean="0"/>
          </a:p>
          <a:p>
            <a:endParaRPr lang="en-US" sz="3600" b="1" baseline="30000" dirty="0"/>
          </a:p>
          <a:p>
            <a:r>
              <a:rPr lang="en-US" sz="3600" b="1" baseline="30000" dirty="0" smtClean="0"/>
              <a:t>Attainable </a:t>
            </a:r>
            <a:r>
              <a:rPr lang="en-US" sz="3600" baseline="30000" dirty="0"/>
              <a:t>- </a:t>
            </a:r>
            <a:r>
              <a:rPr lang="en-US" sz="2400" baseline="30000" dirty="0"/>
              <a:t>When you identify goals that are most important to you, you begin to figure out ways you can make them come true. You develop the attitudes, abilities, skills, and financial capacity to reach them</a:t>
            </a:r>
            <a:r>
              <a:rPr lang="en-US" sz="2400" baseline="30000" dirty="0" smtClean="0"/>
              <a:t>.</a:t>
            </a:r>
            <a:endParaRPr lang="en-US" sz="2400" baseline="30000" dirty="0"/>
          </a:p>
        </p:txBody>
      </p:sp>
    </p:spTree>
    <p:extLst>
      <p:ext uri="{BB962C8B-B14F-4D97-AF65-F5344CB8AC3E}">
        <p14:creationId xmlns:p14="http://schemas.microsoft.com/office/powerpoint/2010/main" val="36221020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81000"/>
            <a:ext cx="8458200" cy="4031873"/>
          </a:xfrm>
          <a:prstGeom prst="rect">
            <a:avLst/>
          </a:prstGeom>
        </p:spPr>
        <p:txBody>
          <a:bodyPr wrap="square">
            <a:spAutoFit/>
          </a:bodyPr>
          <a:lstStyle/>
          <a:p>
            <a:r>
              <a:rPr lang="en-US" sz="3600" b="1" baseline="30000" dirty="0"/>
              <a:t>Realistic </a:t>
            </a:r>
            <a:r>
              <a:rPr lang="en-US" sz="3600" baseline="30000" dirty="0"/>
              <a:t>- </a:t>
            </a:r>
            <a:r>
              <a:rPr lang="en-US" sz="2400" baseline="30000" dirty="0"/>
              <a:t>To be realistic, a goal must represent an objective toward which you are both </a:t>
            </a:r>
            <a:r>
              <a:rPr lang="en-US" sz="2400" i="1" baseline="30000" dirty="0"/>
              <a:t>willing </a:t>
            </a:r>
            <a:r>
              <a:rPr lang="en-US" sz="2400" baseline="30000" dirty="0"/>
              <a:t>and </a:t>
            </a:r>
            <a:r>
              <a:rPr lang="en-US" sz="2400" i="1" baseline="30000" dirty="0"/>
              <a:t>able </a:t>
            </a:r>
            <a:r>
              <a:rPr lang="en-US" sz="2400" baseline="30000" dirty="0"/>
              <a:t>to work. A goal can be both high and realistic; you are the only one who can decide just how high your goal should be. Your goal is probably realistic if you truly </a:t>
            </a:r>
            <a:r>
              <a:rPr lang="en-US" sz="2400" i="1" baseline="30000" dirty="0"/>
              <a:t>believe </a:t>
            </a:r>
            <a:r>
              <a:rPr lang="en-US" sz="2400" baseline="30000" dirty="0"/>
              <a:t>that it can be accomplished</a:t>
            </a:r>
            <a:r>
              <a:rPr lang="en-US" sz="2400" baseline="30000" dirty="0" smtClean="0"/>
              <a:t>.</a:t>
            </a:r>
          </a:p>
          <a:p>
            <a:endParaRPr lang="en-US" sz="2400" baseline="30000" dirty="0"/>
          </a:p>
          <a:p>
            <a:endParaRPr lang="en-US" sz="2400" baseline="30000" dirty="0"/>
          </a:p>
          <a:p>
            <a:r>
              <a:rPr lang="en-US" sz="3600" b="1" baseline="30000" dirty="0"/>
              <a:t>Time Bound</a:t>
            </a:r>
            <a:r>
              <a:rPr lang="en-US" sz="2400" b="1" baseline="30000" dirty="0"/>
              <a:t> </a:t>
            </a:r>
            <a:r>
              <a:rPr lang="en-US" sz="2400" baseline="30000" dirty="0"/>
              <a:t>- A goal must have a target date. If you desire to make a million dollars, but don't set the timeline for it, it won't be motivating. A deadline too far in the future is too easily put off. A goal that's set too close is not only unrealistic, it's discouraging.</a:t>
            </a:r>
          </a:p>
          <a:p>
            <a:r>
              <a:rPr lang="en-US" sz="2400" baseline="30000" dirty="0"/>
              <a:t>Long Term Goals: long term goals are simply a description of what you want for yourself in the future -- say about 3 to 5 years out. The best way to define them is to give examples: graduate college, get a good job, find a life partner, get rich quick, etc... A goal is not a plan, it's more like a wish list with (hopefully) a basis in reality.</a:t>
            </a:r>
          </a:p>
          <a:p>
            <a:r>
              <a:rPr lang="en-US" sz="2400" baseline="30000" dirty="0"/>
              <a:t>Then set short term goals to reach that plan.</a:t>
            </a:r>
          </a:p>
          <a:p>
            <a:r>
              <a:rPr lang="en-US" sz="2400" baseline="30000" dirty="0"/>
              <a:t>What can I do 6 months from now? What can I do 6 weeks from now? What can I do today?</a:t>
            </a:r>
            <a:endParaRPr lang="en-US" sz="2400" dirty="0"/>
          </a:p>
        </p:txBody>
      </p:sp>
    </p:spTree>
    <p:extLst>
      <p:ext uri="{BB962C8B-B14F-4D97-AF65-F5344CB8AC3E}">
        <p14:creationId xmlns:p14="http://schemas.microsoft.com/office/powerpoint/2010/main" val="1885109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762000"/>
            <a:ext cx="8458200" cy="1015663"/>
          </a:xfrm>
          <a:prstGeom prst="rect">
            <a:avLst/>
          </a:prstGeom>
          <a:noFill/>
        </p:spPr>
        <p:txBody>
          <a:bodyPr wrap="square" rtlCol="0">
            <a:spAutoFit/>
          </a:bodyPr>
          <a:lstStyle/>
          <a:p>
            <a:pPr algn="ctr"/>
            <a:r>
              <a:rPr lang="en-US" sz="6000" dirty="0" smtClean="0"/>
              <a:t>Vocabulary</a:t>
            </a:r>
            <a:endParaRPr lang="en-US" sz="6000" dirty="0"/>
          </a:p>
        </p:txBody>
      </p:sp>
      <p:sp>
        <p:nvSpPr>
          <p:cNvPr id="3" name="TextBox 2"/>
          <p:cNvSpPr txBox="1"/>
          <p:nvPr/>
        </p:nvSpPr>
        <p:spPr>
          <a:xfrm>
            <a:off x="533400" y="3124200"/>
            <a:ext cx="8430491" cy="2554545"/>
          </a:xfrm>
          <a:prstGeom prst="rect">
            <a:avLst/>
          </a:prstGeom>
          <a:noFill/>
        </p:spPr>
        <p:txBody>
          <a:bodyPr wrap="square" rtlCol="0">
            <a:spAutoFit/>
          </a:bodyPr>
          <a:lstStyle/>
          <a:p>
            <a:pPr marL="285750" indent="-285750">
              <a:buFont typeface="Arial" panose="020B0604020202020204" pitchFamily="34" charset="0"/>
              <a:buChar char="•"/>
            </a:pPr>
            <a:r>
              <a:rPr lang="en-US" sz="3200" b="1" dirty="0" smtClean="0">
                <a:solidFill>
                  <a:srgbClr val="FFFF00"/>
                </a:solidFill>
                <a:latin typeface="Times New Roman" panose="02020603050405020304" pitchFamily="18" charset="0"/>
                <a:cs typeface="Times New Roman" panose="02020603050405020304" pitchFamily="18" charset="0"/>
              </a:rPr>
              <a:t>1905 Opium outlawed</a:t>
            </a:r>
          </a:p>
          <a:p>
            <a:pPr marL="285750" indent="-285750">
              <a:buFont typeface="Arial" panose="020B0604020202020204" pitchFamily="34" charset="0"/>
              <a:buChar char="•"/>
            </a:pPr>
            <a:r>
              <a:rPr lang="en-US" sz="3200" b="1" dirty="0" smtClean="0">
                <a:solidFill>
                  <a:srgbClr val="FFFF00"/>
                </a:solidFill>
                <a:latin typeface="Times New Roman" panose="02020603050405020304" pitchFamily="18" charset="0"/>
                <a:cs typeface="Times New Roman" panose="02020603050405020304" pitchFamily="18" charset="0"/>
              </a:rPr>
              <a:t>1914 Cocaine outlawed</a:t>
            </a:r>
          </a:p>
          <a:p>
            <a:pPr marL="285750" indent="-285750">
              <a:buFont typeface="Arial" panose="020B0604020202020204" pitchFamily="34" charset="0"/>
              <a:buChar char="•"/>
            </a:pPr>
            <a:r>
              <a:rPr lang="en-US" sz="3200" b="1" dirty="0" smtClean="0">
                <a:solidFill>
                  <a:srgbClr val="FFFF00"/>
                </a:solidFill>
                <a:latin typeface="Times New Roman" panose="02020603050405020304" pitchFamily="18" charset="0"/>
                <a:cs typeface="Times New Roman" panose="02020603050405020304" pitchFamily="18" charset="0"/>
              </a:rPr>
              <a:t>1920 Alcohol outlawed </a:t>
            </a:r>
          </a:p>
          <a:p>
            <a:r>
              <a:rPr lang="en-US" sz="3200" b="1" dirty="0" smtClean="0">
                <a:solidFill>
                  <a:srgbClr val="FFFF00"/>
                </a:solidFill>
                <a:latin typeface="Times New Roman" panose="02020603050405020304" pitchFamily="18" charset="0"/>
                <a:cs typeface="Times New Roman" panose="02020603050405020304" pitchFamily="18" charset="0"/>
              </a:rPr>
              <a:t>      </a:t>
            </a:r>
            <a:r>
              <a:rPr lang="en-US" sz="2000" b="1" dirty="0" smtClean="0">
                <a:solidFill>
                  <a:srgbClr val="FFFF00"/>
                </a:solidFill>
                <a:latin typeface="Times New Roman" panose="02020603050405020304" pitchFamily="18" charset="0"/>
                <a:cs typeface="Times New Roman" panose="02020603050405020304" pitchFamily="18" charset="0"/>
              </a:rPr>
              <a:t>(18</a:t>
            </a:r>
            <a:r>
              <a:rPr lang="en-US" sz="2000" b="1" baseline="30000" dirty="0" smtClean="0">
                <a:solidFill>
                  <a:srgbClr val="FFFF00"/>
                </a:solidFill>
                <a:latin typeface="Times New Roman" panose="02020603050405020304" pitchFamily="18" charset="0"/>
                <a:cs typeface="Times New Roman" panose="02020603050405020304" pitchFamily="18" charset="0"/>
              </a:rPr>
              <a:t>th</a:t>
            </a:r>
            <a:r>
              <a:rPr lang="en-US" sz="2000" b="1" dirty="0" smtClean="0">
                <a:solidFill>
                  <a:srgbClr val="FFFF00"/>
                </a:solidFill>
                <a:latin typeface="Times New Roman" panose="02020603050405020304" pitchFamily="18" charset="0"/>
                <a:cs typeface="Times New Roman" panose="02020603050405020304" pitchFamily="18" charset="0"/>
              </a:rPr>
              <a:t> amendment, which was repealed by the 21</a:t>
            </a:r>
            <a:r>
              <a:rPr lang="en-US" sz="2000" b="1" baseline="30000" dirty="0" smtClean="0">
                <a:solidFill>
                  <a:srgbClr val="FFFF00"/>
                </a:solidFill>
                <a:latin typeface="Times New Roman" panose="02020603050405020304" pitchFamily="18" charset="0"/>
                <a:cs typeface="Times New Roman" panose="02020603050405020304" pitchFamily="18" charset="0"/>
              </a:rPr>
              <a:t>st</a:t>
            </a:r>
            <a:r>
              <a:rPr lang="en-US" sz="2000" b="1" dirty="0" smtClean="0">
                <a:solidFill>
                  <a:srgbClr val="FFFF00"/>
                </a:solidFill>
                <a:latin typeface="Times New Roman" panose="02020603050405020304" pitchFamily="18" charset="0"/>
                <a:cs typeface="Times New Roman" panose="02020603050405020304" pitchFamily="18" charset="0"/>
              </a:rPr>
              <a:t> Amendment in 1933)</a:t>
            </a:r>
          </a:p>
          <a:p>
            <a:pPr marL="285750" indent="-285750">
              <a:buFont typeface="Arial" panose="020B0604020202020204" pitchFamily="34" charset="0"/>
              <a:buChar char="•"/>
            </a:pPr>
            <a:r>
              <a:rPr lang="en-US" sz="3200" b="1" dirty="0" smtClean="0">
                <a:solidFill>
                  <a:srgbClr val="FFFF00"/>
                </a:solidFill>
                <a:latin typeface="Times New Roman" panose="02020603050405020304" pitchFamily="18" charset="0"/>
                <a:cs typeface="Times New Roman" panose="02020603050405020304" pitchFamily="18" charset="0"/>
              </a:rPr>
              <a:t>1931 Marijuana outlawed in 26 states</a:t>
            </a:r>
            <a:endParaRPr lang="en-US" sz="3200" b="1" dirty="0">
              <a:solidFill>
                <a:srgbClr val="FFFF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04799" y="1777663"/>
            <a:ext cx="8659091" cy="1015663"/>
          </a:xfrm>
          <a:prstGeom prst="rect">
            <a:avLst/>
          </a:prstGeom>
          <a:noFill/>
        </p:spPr>
        <p:txBody>
          <a:bodyPr wrap="square" rtlCol="0">
            <a:spAutoFit/>
          </a:bodyPr>
          <a:lstStyle/>
          <a:p>
            <a:pPr algn="ctr"/>
            <a:r>
              <a:rPr lang="en-US" sz="6000" b="1" dirty="0" smtClean="0">
                <a:solidFill>
                  <a:srgbClr val="FFFF00"/>
                </a:solidFill>
                <a:latin typeface="Times New Roman" panose="02020603050405020304" pitchFamily="18" charset="0"/>
                <a:cs typeface="Times New Roman" panose="02020603050405020304" pitchFamily="18" charset="0"/>
              </a:rPr>
              <a:t>Temperance Movement</a:t>
            </a:r>
            <a:endParaRPr lang="en-US" sz="60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71802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1730</TotalTime>
  <Words>1383</Words>
  <Application>Microsoft Macintosh PowerPoint</Application>
  <PresentationFormat>On-screen Show (4:3)</PresentationFormat>
  <Paragraphs>283</Paragraphs>
  <Slides>87</Slides>
  <Notes>1</Notes>
  <HiddenSlides>0</HiddenSlides>
  <MMClips>0</MMClips>
  <ScaleCrop>false</ScaleCrop>
  <HeadingPairs>
    <vt:vector size="4" baseType="variant">
      <vt:variant>
        <vt:lpstr>Theme</vt:lpstr>
      </vt:variant>
      <vt:variant>
        <vt:i4>1</vt:i4>
      </vt:variant>
      <vt:variant>
        <vt:lpstr>Slide Titles</vt:lpstr>
      </vt:variant>
      <vt:variant>
        <vt:i4>87</vt:i4>
      </vt:variant>
    </vt:vector>
  </HeadingPairs>
  <TitlesOfParts>
    <vt:vector size="88" baseType="lpstr">
      <vt:lpstr>Office Theme</vt:lpstr>
      <vt:lpstr>UNIT EIGHT Social Reform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Paul R. Smith Middle School</cp:lastModifiedBy>
  <cp:revision>39</cp:revision>
  <dcterms:created xsi:type="dcterms:W3CDTF">2014-02-23T10:34:27Z</dcterms:created>
  <dcterms:modified xsi:type="dcterms:W3CDTF">2014-04-01T12:16:06Z</dcterms:modified>
</cp:coreProperties>
</file>