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8" r:id="rId6"/>
    <p:sldId id="259" r:id="rId7"/>
    <p:sldId id="262" r:id="rId8"/>
    <p:sldId id="264" r:id="rId9"/>
    <p:sldId id="266" r:id="rId10"/>
    <p:sldId id="268" r:id="rId11"/>
    <p:sldId id="270" r:id="rId12"/>
    <p:sldId id="287" r:id="rId13"/>
    <p:sldId id="272" r:id="rId14"/>
    <p:sldId id="274" r:id="rId15"/>
    <p:sldId id="276" r:id="rId16"/>
    <p:sldId id="278" r:id="rId17"/>
    <p:sldId id="280" r:id="rId18"/>
    <p:sldId id="282" r:id="rId19"/>
    <p:sldId id="284" r:id="rId20"/>
    <p:sldId id="285" r:id="rId21"/>
    <p:sldId id="286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70" y="308728"/>
            <a:ext cx="5215712" cy="37053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93033" y="2896500"/>
            <a:ext cx="2912260" cy="2865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Which of the countries listed below chose to colonize in the area that is known today as </a:t>
            </a:r>
            <a:r>
              <a:rPr lang="en-US" b="1" dirty="0"/>
              <a:t>Mexico</a:t>
            </a:r>
            <a:r>
              <a:rPr lang="en-US" dirty="0"/>
              <a:t> and the </a:t>
            </a:r>
            <a:r>
              <a:rPr lang="en-US" b="1" dirty="0"/>
              <a:t>southwestern United States</a:t>
            </a:r>
            <a:r>
              <a:rPr lang="en-US" dirty="0"/>
              <a:t>? This country also felt that spreading the </a:t>
            </a:r>
            <a:r>
              <a:rPr lang="en-US" b="1" dirty="0"/>
              <a:t>Catholic</a:t>
            </a:r>
            <a:r>
              <a:rPr lang="en-US" dirty="0"/>
              <a:t> faith was an important part of their purpose for colonization.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5784" y="4498733"/>
            <a:ext cx="2229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Spain ?        </a:t>
            </a:r>
          </a:p>
          <a:p>
            <a:r>
              <a:rPr lang="en-US" sz="2400" dirty="0" smtClean="0"/>
              <a:t>France  ?    </a:t>
            </a:r>
          </a:p>
          <a:p>
            <a:r>
              <a:rPr lang="en-US" sz="2400" dirty="0" smtClean="0"/>
              <a:t>Netherlands ?       </a:t>
            </a:r>
          </a:p>
          <a:p>
            <a:r>
              <a:rPr lang="en-US" sz="2400" dirty="0" smtClean="0"/>
              <a:t>England ?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09083" y="1355995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Spain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45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878" y="48474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Mayflower Compact</a:t>
            </a:r>
            <a:r>
              <a:rPr lang="en-US" sz="2000" dirty="0"/>
              <a:t>, the </a:t>
            </a:r>
            <a:r>
              <a:rPr lang="en-US" sz="2000" b="1" dirty="0"/>
              <a:t>Fundamental Orders</a:t>
            </a:r>
            <a:r>
              <a:rPr lang="en-US" sz="2000" dirty="0"/>
              <a:t>, and </a:t>
            </a:r>
            <a:r>
              <a:rPr lang="en-US" sz="2000" b="1" dirty="0"/>
              <a:t>town </a:t>
            </a:r>
            <a:r>
              <a:rPr lang="en-US" sz="2000" b="1" dirty="0" smtClean="0"/>
              <a:t>meetings</a:t>
            </a:r>
            <a:r>
              <a:rPr lang="en-US" sz="2000" dirty="0"/>
              <a:t> </a:t>
            </a:r>
            <a:r>
              <a:rPr lang="en-US" sz="2000" dirty="0" smtClean="0"/>
              <a:t>all </a:t>
            </a:r>
            <a:r>
              <a:rPr lang="en-US" sz="2000" dirty="0"/>
              <a:t>showed the determination of colonists </a:t>
            </a:r>
            <a:r>
              <a:rPr lang="en-US" sz="2000" dirty="0" smtClean="0"/>
              <a:t>to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52" y="3115215"/>
            <a:ext cx="3810000" cy="2679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614" y="2577995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Build </a:t>
            </a:r>
            <a:r>
              <a:rPr lang="en-US" dirty="0"/>
              <a:t>societies based on religious freedom.        </a:t>
            </a:r>
          </a:p>
          <a:p>
            <a:endParaRPr lang="en-US" dirty="0"/>
          </a:p>
          <a:p>
            <a:r>
              <a:rPr lang="en-US" dirty="0" smtClean="0"/>
              <a:t>Stop </a:t>
            </a:r>
            <a:r>
              <a:rPr lang="en-US" dirty="0"/>
              <a:t>indentured servants from coming to America.</a:t>
            </a:r>
          </a:p>
          <a:p>
            <a:endParaRPr lang="en-US" dirty="0"/>
          </a:p>
          <a:p>
            <a:r>
              <a:rPr lang="en-US" dirty="0" smtClean="0"/>
              <a:t>Govern </a:t>
            </a:r>
            <a:r>
              <a:rPr lang="en-US" dirty="0"/>
              <a:t>themselves and solve their own problems.</a:t>
            </a:r>
          </a:p>
          <a:p>
            <a:endParaRPr lang="en-US" dirty="0"/>
          </a:p>
          <a:p>
            <a:r>
              <a:rPr lang="en-US" dirty="0" smtClean="0"/>
              <a:t>Solve </a:t>
            </a:r>
            <a:r>
              <a:rPr lang="en-US" dirty="0"/>
              <a:t>conflicts with Native Americans peacefully.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14850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Govern themselves and solve their own problems.</a:t>
            </a:r>
          </a:p>
        </p:txBody>
      </p:sp>
    </p:spTree>
    <p:extLst>
      <p:ext uri="{BB962C8B-B14F-4D97-AF65-F5344CB8AC3E}">
        <p14:creationId xmlns:p14="http://schemas.microsoft.com/office/powerpoint/2010/main" val="51435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390" y="63289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Which generalization best sums up the </a:t>
            </a:r>
            <a:r>
              <a:rPr lang="en-US" sz="2000" b="1" dirty="0"/>
              <a:t>founding</a:t>
            </a:r>
            <a:r>
              <a:rPr lang="en-US" sz="2000" dirty="0"/>
              <a:t> of the English colonies?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90" y="2916522"/>
            <a:ext cx="3371378" cy="28870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0544" y="251007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English colonies were founded by Puritans, Quakers, and Catholics who wanted a place to worship in peace.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English colonies were founded to provide a new start to poor people throughout Europe.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English colonies were founded by business people who planned to make money by selling land to settlers.</a:t>
            </a:r>
          </a:p>
          <a:p>
            <a:endParaRPr lang="en-US" dirty="0"/>
          </a:p>
          <a:p>
            <a:r>
              <a:rPr lang="en-US" dirty="0"/>
              <a:t>The English colonies were founded by people with different goals ranging from making money to following their faith.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99273" y="149441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The English colonies were founded by people with different goals ranging from making money to following their faith.</a:t>
            </a:r>
          </a:p>
        </p:txBody>
      </p:sp>
    </p:spTree>
    <p:extLst>
      <p:ext uri="{BB962C8B-B14F-4D97-AF65-F5344CB8AC3E}">
        <p14:creationId xmlns:p14="http://schemas.microsoft.com/office/powerpoint/2010/main" val="413429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560" y="266960"/>
            <a:ext cx="572234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impact did </a:t>
            </a:r>
            <a:r>
              <a:rPr lang="en-US" sz="2000" b="1" dirty="0"/>
              <a:t>John Smith</a:t>
            </a:r>
            <a:r>
              <a:rPr lang="en-US" sz="2000" dirty="0"/>
              <a:t> have on the colony of Virginia?</a:t>
            </a:r>
          </a:p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79" y="1522938"/>
            <a:ext cx="28575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60" y="4686927"/>
            <a:ext cx="2999170" cy="17815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60" y="1066043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order to help the Jamestown settlement survive, he set up strict rules that forced settlers to work or they wouldn’t be fed.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encouraged people to come to Virginia to escape religious persecution.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developed the law making body of Virginia called the House of Burgesses.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was the first settler to bring African slaves to Virginia.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66909" y="533293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In order to help the Jamestown settlement survive, he set up strict rules that forced settlers to work or they wouldn’t be fed.</a:t>
            </a:r>
          </a:p>
        </p:txBody>
      </p:sp>
    </p:spTree>
    <p:extLst>
      <p:ext uri="{BB962C8B-B14F-4D97-AF65-F5344CB8AC3E}">
        <p14:creationId xmlns:p14="http://schemas.microsoft.com/office/powerpoint/2010/main" val="298802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3950" y="130122"/>
            <a:ext cx="56490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impact did </a:t>
            </a:r>
            <a:r>
              <a:rPr lang="en-US" sz="2000" b="1" dirty="0"/>
              <a:t>William Penn</a:t>
            </a:r>
            <a:r>
              <a:rPr lang="en-US" sz="2000" dirty="0"/>
              <a:t> have on the development of Pennsylvania?</a:t>
            </a:r>
          </a:p>
          <a:p>
            <a:r>
              <a:rPr lang="en-US" dirty="0"/>
              <a:t> 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1" y="1248208"/>
            <a:ext cx="2739177" cy="340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60" y="4116154"/>
            <a:ext cx="3243481" cy="26164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0726" y="76436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He helped start a militia to defend the colony.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signed the Declaration of Independence for the colony of Pennsylvania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wanted to set up a place for Quakers to practice their religion without fear.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organized a plan for starting a colony in America for the poor and persecuted in Britain, where one group might find relief from poverty, the other from political persecution.</a:t>
            </a:r>
          </a:p>
        </p:txBody>
      </p:sp>
      <p:sp>
        <p:nvSpPr>
          <p:cNvPr id="2" name="Rectangle 1"/>
          <p:cNvSpPr/>
          <p:nvPr/>
        </p:nvSpPr>
        <p:spPr>
          <a:xfrm>
            <a:off x="302291" y="4894806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He wanted to set up a place for Quakers to practice their religion without fear.</a:t>
            </a:r>
          </a:p>
        </p:txBody>
      </p:sp>
    </p:spTree>
    <p:extLst>
      <p:ext uri="{BB962C8B-B14F-4D97-AF65-F5344CB8AC3E}">
        <p14:creationId xmlns:p14="http://schemas.microsoft.com/office/powerpoint/2010/main" val="129442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391" y="237778"/>
            <a:ext cx="3555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impact did </a:t>
            </a:r>
            <a:r>
              <a:rPr lang="en-US" sz="2000" b="1" dirty="0"/>
              <a:t>Roger Williams</a:t>
            </a:r>
            <a:r>
              <a:rPr lang="en-US" sz="2000" dirty="0"/>
              <a:t> have on the development of Rhode Island? </a:t>
            </a:r>
          </a:p>
          <a:p>
            <a:r>
              <a:rPr lang="en-US" sz="2000" dirty="0"/>
              <a:t> 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356" y="269779"/>
            <a:ext cx="2833612" cy="3617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37" y="3062264"/>
            <a:ext cx="2467311" cy="33173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3837" y="1720839"/>
            <a:ext cx="4032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 wanted to set up a safe place for Catholics to settle.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wanted to set up an alternative to the colony of Massachusetts in New England where people could practice religion as they wished.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He challenged the theory of mercantilism.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 helped write the Fundamental Orders of Rhode Island.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391" y="5382811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He wanted to set up an alternative to the colony of Massachusetts in New England where people could practice religion as they wished.</a:t>
            </a:r>
          </a:p>
          <a:p>
            <a:r>
              <a:rPr lang="en-US" sz="20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9313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0399" y="244310"/>
            <a:ext cx="7164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 its economic relationship with its North American colonies, Great Britain followed the principles of 18th-century </a:t>
            </a:r>
            <a:r>
              <a:rPr lang="en-US" sz="2000" b="1" dirty="0"/>
              <a:t>mercantilism</a:t>
            </a:r>
            <a:r>
              <a:rPr lang="en-US" sz="2000" dirty="0"/>
              <a:t> by </a:t>
            </a:r>
          </a:p>
          <a:p>
            <a:r>
              <a:rPr lang="en-US" sz="2000" dirty="0"/>
              <a:t> </a:t>
            </a: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72" y="3308460"/>
            <a:ext cx="5163024" cy="3132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9563" y="10001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Outlawing the African slave trade. </a:t>
            </a:r>
          </a:p>
          <a:p>
            <a:endParaRPr lang="en-US" dirty="0"/>
          </a:p>
          <a:p>
            <a:r>
              <a:rPr lang="en-US" dirty="0"/>
              <a:t>Limiting the colonies’ trade with other nations. </a:t>
            </a:r>
          </a:p>
          <a:p>
            <a:endParaRPr lang="en-US" dirty="0"/>
          </a:p>
          <a:p>
            <a:r>
              <a:rPr lang="en-US" dirty="0"/>
              <a:t>Encouraging the development of manufacturing in the colonies. </a:t>
            </a:r>
          </a:p>
          <a:p>
            <a:endParaRPr lang="en-US" dirty="0"/>
          </a:p>
          <a:p>
            <a:r>
              <a:rPr lang="en-US" dirty="0"/>
              <a:t>Establishing laws against business monopolies.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5844447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Limiting the colonies’ trade with other nations.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4465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24" y="420657"/>
            <a:ext cx="37655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Which of the following is an example of how the </a:t>
            </a:r>
            <a:r>
              <a:rPr lang="en-US" sz="2000" b="1" dirty="0"/>
              <a:t>French and Indian War</a:t>
            </a:r>
            <a:r>
              <a:rPr lang="en-US" sz="2000" dirty="0"/>
              <a:t> impacted colonial life?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67" y="1843585"/>
            <a:ext cx="4605968" cy="3464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160" y="1720535"/>
            <a:ext cx="400074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caused the English colonists to come under tighter restrictions by the British.</a:t>
            </a:r>
          </a:p>
          <a:p>
            <a:endParaRPr lang="en-US" dirty="0"/>
          </a:p>
          <a:p>
            <a:r>
              <a:rPr lang="en-US" dirty="0"/>
              <a:t>It eventually caused settlement west of the Appalachian Mountains to end.</a:t>
            </a:r>
          </a:p>
          <a:p>
            <a:endParaRPr lang="en-US" dirty="0"/>
          </a:p>
          <a:p>
            <a:r>
              <a:rPr lang="en-US" dirty="0"/>
              <a:t>It allowed Native Americans to receive much of their original land back.</a:t>
            </a:r>
          </a:p>
          <a:p>
            <a:endParaRPr lang="en-US" dirty="0" smtClean="0"/>
          </a:p>
          <a:p>
            <a:r>
              <a:rPr lang="en-US" dirty="0" smtClean="0"/>
              <a:t>2 Answers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73324" y="5040194"/>
            <a:ext cx="855875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2 </a:t>
            </a:r>
            <a:r>
              <a:rPr lang="en-US" sz="2000" b="1" dirty="0" smtClean="0"/>
              <a:t>Answers</a:t>
            </a:r>
          </a:p>
          <a:p>
            <a:endParaRPr lang="en-US" sz="2000" b="1" dirty="0"/>
          </a:p>
          <a:p>
            <a:r>
              <a:rPr lang="en-US" sz="2000" b="1" dirty="0"/>
              <a:t>It caused the English colonists to come under tighter restrictions by the British.</a:t>
            </a:r>
          </a:p>
          <a:p>
            <a:endParaRPr lang="en-US" sz="2000" b="1" dirty="0"/>
          </a:p>
          <a:p>
            <a:r>
              <a:rPr lang="en-US" sz="2000" b="1" dirty="0"/>
              <a:t>It eventually caused settlement west of the Appalachian Mountains to end.</a:t>
            </a:r>
          </a:p>
          <a:p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6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4812" y="344462"/>
            <a:ext cx="5019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dirty="0"/>
              <a:t>What large land area was added to the British empire after the </a:t>
            </a:r>
            <a:r>
              <a:rPr lang="en-US" sz="2000" b="1" dirty="0"/>
              <a:t>French and Indian War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567" y="2083370"/>
            <a:ext cx="2107014" cy="1913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81" y="3997241"/>
            <a:ext cx="2298586" cy="2039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610" y="4651325"/>
            <a:ext cx="2396887" cy="1669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812" y="2083370"/>
            <a:ext cx="2355509" cy="1660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30358" y="1252373"/>
            <a:ext cx="6230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Canada ?</a:t>
            </a:r>
            <a:r>
              <a:rPr lang="en-US" sz="2000" b="1" dirty="0"/>
              <a:t>	    </a:t>
            </a:r>
            <a:r>
              <a:rPr lang="en-US" sz="2000" b="1" dirty="0" smtClean="0"/>
              <a:t>Louisiana ?</a:t>
            </a:r>
            <a:r>
              <a:rPr lang="en-US" sz="2000" b="1" dirty="0"/>
              <a:t>	     </a:t>
            </a:r>
            <a:r>
              <a:rPr lang="en-US" sz="2000" b="1" dirty="0" smtClean="0"/>
              <a:t>Florida ?</a:t>
            </a:r>
            <a:r>
              <a:rPr lang="en-US" sz="2000" b="1" dirty="0"/>
              <a:t>	       </a:t>
            </a:r>
            <a:r>
              <a:rPr lang="en-US" sz="2000" b="1" dirty="0" smtClean="0"/>
              <a:t>Mexico 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666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109" y="843677"/>
            <a:ext cx="3765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Although the </a:t>
            </a:r>
            <a:r>
              <a:rPr lang="en-US" sz="2000" b="1" dirty="0"/>
              <a:t>Proclamation of 1763</a:t>
            </a:r>
            <a:r>
              <a:rPr lang="en-US" sz="2000" dirty="0"/>
              <a:t> was designed to promote peace, instead it 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513" y="1306115"/>
            <a:ext cx="3678034" cy="4526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2513" y="262241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Triggered wars between Indian groups.</a:t>
            </a:r>
          </a:p>
          <a:p>
            <a:endParaRPr lang="en-US" dirty="0"/>
          </a:p>
          <a:p>
            <a:r>
              <a:rPr lang="en-US" dirty="0"/>
              <a:t>Angered many colonists who wanted to stay in the Ohio Valley.</a:t>
            </a:r>
          </a:p>
          <a:p>
            <a:endParaRPr lang="en-US" dirty="0"/>
          </a:p>
          <a:p>
            <a:r>
              <a:rPr lang="en-US" dirty="0"/>
              <a:t>Sparked a boycott of British goods.</a:t>
            </a:r>
          </a:p>
          <a:p>
            <a:endParaRPr lang="en-US" dirty="0"/>
          </a:p>
          <a:p>
            <a:r>
              <a:rPr lang="en-US" dirty="0"/>
              <a:t>Led to riots in colonial cities. </a:t>
            </a:r>
          </a:p>
          <a:p>
            <a:r>
              <a:rPr lang="en-US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392513" y="541742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Angered many colonists who wanted to stay in the Ohio Valley.</a:t>
            </a:r>
          </a:p>
        </p:txBody>
      </p:sp>
    </p:spTree>
    <p:extLst>
      <p:ext uri="{BB962C8B-B14F-4D97-AF65-F5344CB8AC3E}">
        <p14:creationId xmlns:p14="http://schemas.microsoft.com/office/powerpoint/2010/main" val="174458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2335" y="3870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Which </a:t>
            </a:r>
            <a:r>
              <a:rPr lang="en-US" b="1" dirty="0"/>
              <a:t>primary document</a:t>
            </a:r>
            <a:r>
              <a:rPr lang="en-US" dirty="0"/>
              <a:t> contains these words penned by Thomas Jefferson, “We hold these truths to be self evident, that all men are created equal. . .”</a:t>
            </a:r>
            <a:r>
              <a:rPr lang="en-US" dirty="0" smtClean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35" y="437807"/>
            <a:ext cx="2434630" cy="256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790" y="3562388"/>
            <a:ext cx="2593952" cy="2646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73" y="3342032"/>
            <a:ext cx="2176180" cy="2869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203" y="4183624"/>
            <a:ext cx="3127210" cy="24344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4413" y="176967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Mayflower Compact			</a:t>
            </a:r>
          </a:p>
          <a:p>
            <a:endParaRPr lang="en-US" dirty="0"/>
          </a:p>
          <a:p>
            <a:r>
              <a:rPr lang="en-US" dirty="0"/>
              <a:t>Magna </a:t>
            </a:r>
            <a:r>
              <a:rPr lang="en-US" dirty="0" err="1"/>
              <a:t>Carta</a:t>
            </a:r>
            <a:endParaRPr lang="en-US" dirty="0"/>
          </a:p>
          <a:p>
            <a:endParaRPr lang="en-US" dirty="0"/>
          </a:p>
          <a:p>
            <a:r>
              <a:rPr lang="en-US" dirty="0"/>
              <a:t>Declaration of Independence		</a:t>
            </a:r>
          </a:p>
          <a:p>
            <a:endParaRPr lang="en-US" dirty="0"/>
          </a:p>
          <a:p>
            <a:r>
              <a:rPr lang="en-US" dirty="0"/>
              <a:t>U. 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186681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885" y="3509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Which of the countries listed below chose to colonize in the area that is known today as </a:t>
            </a:r>
            <a:r>
              <a:rPr lang="en-US" b="1" dirty="0"/>
              <a:t>Canada </a:t>
            </a:r>
            <a:r>
              <a:rPr lang="en-US" dirty="0"/>
              <a:t>and the </a:t>
            </a:r>
            <a:r>
              <a:rPr lang="en-US" b="1" dirty="0"/>
              <a:t>eastern coast</a:t>
            </a:r>
            <a:r>
              <a:rPr lang="en-US" dirty="0"/>
              <a:t> of the United States? This country also felt that finding an </a:t>
            </a:r>
            <a:r>
              <a:rPr lang="en-US" b="1" dirty="0"/>
              <a:t>outlet for their island’s manufactured goods</a:t>
            </a:r>
            <a:r>
              <a:rPr lang="en-US" dirty="0"/>
              <a:t> was an important part of their purpose for colonization.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863" y="2336306"/>
            <a:ext cx="5232781" cy="42788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200" y="2933356"/>
            <a:ext cx="2229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Spain ?        </a:t>
            </a:r>
          </a:p>
          <a:p>
            <a:r>
              <a:rPr lang="en-US" sz="2400" dirty="0" smtClean="0"/>
              <a:t>France  ?    </a:t>
            </a:r>
          </a:p>
          <a:p>
            <a:r>
              <a:rPr lang="en-US" sz="2400" dirty="0" smtClean="0"/>
              <a:t>Netherlands ?       </a:t>
            </a:r>
          </a:p>
          <a:p>
            <a:r>
              <a:rPr lang="en-US" sz="2400" dirty="0" smtClean="0"/>
              <a:t>England ?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070884" y="903997"/>
            <a:ext cx="168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England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570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8675" y="97212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What are three </a:t>
            </a:r>
            <a:r>
              <a:rPr lang="en-US" sz="2000" b="1" dirty="0"/>
              <a:t>natural rights</a:t>
            </a:r>
            <a:r>
              <a:rPr lang="en-US" sz="2000" dirty="0"/>
              <a:t> listed in the Declaration of Independence? 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4" y="772995"/>
            <a:ext cx="3582855" cy="50285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2485" y="21696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Life, liberty, and the pursuit of happiness </a:t>
            </a:r>
          </a:p>
          <a:p>
            <a:endParaRPr lang="en-US" dirty="0"/>
          </a:p>
          <a:p>
            <a:r>
              <a:rPr lang="en-US" dirty="0"/>
              <a:t>Taxes, elections, and freedom of speech</a:t>
            </a:r>
          </a:p>
          <a:p>
            <a:endParaRPr lang="en-US" dirty="0"/>
          </a:p>
          <a:p>
            <a:r>
              <a:rPr lang="en-US" dirty="0"/>
              <a:t>Trial by jury, freedom of the press, freedom of speech </a:t>
            </a:r>
          </a:p>
          <a:p>
            <a:endParaRPr lang="en-US" dirty="0"/>
          </a:p>
          <a:p>
            <a:r>
              <a:rPr lang="en-US" dirty="0"/>
              <a:t>Equality, liberty, and free speech </a:t>
            </a:r>
          </a:p>
        </p:txBody>
      </p:sp>
      <p:sp>
        <p:nvSpPr>
          <p:cNvPr id="2" name="Rectangle 1"/>
          <p:cNvSpPr/>
          <p:nvPr/>
        </p:nvSpPr>
        <p:spPr>
          <a:xfrm rot="20543116">
            <a:off x="3609177" y="5287623"/>
            <a:ext cx="5422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Life, liberty, and the pursuit of happiness </a:t>
            </a:r>
          </a:p>
        </p:txBody>
      </p:sp>
    </p:spTree>
    <p:extLst>
      <p:ext uri="{BB962C8B-B14F-4D97-AF65-F5344CB8AC3E}">
        <p14:creationId xmlns:p14="http://schemas.microsoft.com/office/powerpoint/2010/main" val="297169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568" y="300624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/>
              <a:t>What battle was considered the </a:t>
            </a:r>
            <a:r>
              <a:rPr lang="en-US" sz="2000" b="1" dirty="0"/>
              <a:t>“turning point”</a:t>
            </a:r>
            <a:r>
              <a:rPr lang="en-US" sz="2000" dirty="0"/>
              <a:t> of the American Revolution?</a:t>
            </a:r>
          </a:p>
          <a:p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38" y="2721511"/>
            <a:ext cx="5355230" cy="3855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9568" y="12795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Saratoga</a:t>
            </a:r>
            <a:r>
              <a:rPr lang="en-US" dirty="0"/>
              <a:t>			</a:t>
            </a:r>
            <a:r>
              <a:rPr lang="en-US" dirty="0" smtClean="0"/>
              <a:t>Ticonderoga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/>
              <a:t>Trenton		</a:t>
            </a:r>
            <a:r>
              <a:rPr lang="en-US" dirty="0" smtClean="0"/>
              <a:t>             </a:t>
            </a:r>
            <a:r>
              <a:rPr lang="en-US" dirty="0"/>
              <a:t>Bunker Hill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8853" y="1937022"/>
            <a:ext cx="1313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Saratoga	</a:t>
            </a:r>
          </a:p>
        </p:txBody>
      </p:sp>
    </p:spTree>
    <p:extLst>
      <p:ext uri="{BB962C8B-B14F-4D97-AF65-F5344CB8AC3E}">
        <p14:creationId xmlns:p14="http://schemas.microsoft.com/office/powerpoint/2010/main" val="1222735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4827" y="300625"/>
            <a:ext cx="5835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Who was chosen as the </a:t>
            </a:r>
            <a:r>
              <a:rPr lang="en-US" sz="2000" b="1" dirty="0"/>
              <a:t>leader</a:t>
            </a:r>
            <a:r>
              <a:rPr lang="en-US" sz="2000" dirty="0"/>
              <a:t> of the Continental Army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61" y="2401525"/>
            <a:ext cx="2005500" cy="3240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890" y="3859531"/>
            <a:ext cx="1969079" cy="2485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138" y="4594213"/>
            <a:ext cx="2203343" cy="1750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681" y="2627206"/>
            <a:ext cx="2008259" cy="24844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29890" y="100851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Ethan Allen                    </a:t>
            </a:r>
            <a:r>
              <a:rPr lang="en-US" dirty="0" smtClean="0"/>
              <a:t>Benedict </a:t>
            </a:r>
            <a:r>
              <a:rPr lang="en-US" dirty="0"/>
              <a:t>Arnold    </a:t>
            </a:r>
          </a:p>
          <a:p>
            <a:endParaRPr lang="en-US" dirty="0"/>
          </a:p>
          <a:p>
            <a:r>
              <a:rPr lang="en-US" dirty="0" smtClean="0"/>
              <a:t>      George </a:t>
            </a:r>
            <a:r>
              <a:rPr lang="en-US" dirty="0"/>
              <a:t>Washington	     </a:t>
            </a:r>
            <a:r>
              <a:rPr lang="en-US" dirty="0" smtClean="0"/>
              <a:t> </a:t>
            </a:r>
            <a:r>
              <a:rPr lang="en-US" dirty="0"/>
              <a:t>Charles Cornwallis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0423" y="1670231"/>
            <a:ext cx="126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George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93138" y="3831019"/>
            <a:ext cx="15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B. Arnold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96481" y="5162242"/>
            <a:ext cx="1740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Cornwallis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875448" y="3225235"/>
            <a:ext cx="189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Ethan Allen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146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7868" y="34879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/>
              <a:t>Look at the terms of the Treaty Of Paris and determine which side would have negotiated that term of peace.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86878" y="38531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Recognized </a:t>
            </a:r>
            <a:r>
              <a:rPr lang="en-US" dirty="0"/>
              <a:t>the 13 colonies as free and independent states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63618" y="43272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Great Britain and the United States were each to be given </a:t>
            </a:r>
            <a:r>
              <a:rPr lang="en-US" b="1" dirty="0"/>
              <a:t>unblocked access</a:t>
            </a:r>
            <a:r>
              <a:rPr lang="en-US" dirty="0"/>
              <a:t> to the </a:t>
            </a:r>
            <a:r>
              <a:rPr lang="en-US" dirty="0" smtClean="0"/>
              <a:t>Mississippi </a:t>
            </a:r>
            <a:r>
              <a:rPr lang="en-US" dirty="0"/>
              <a:t>River.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9021" y="569131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Territories captured by Americans, after the treaty was written, will be </a:t>
            </a:r>
            <a:r>
              <a:rPr lang="en-US" dirty="0" smtClean="0"/>
              <a:t>returned </a:t>
            </a:r>
            <a:r>
              <a:rPr lang="en-US" b="1" dirty="0"/>
              <a:t>without</a:t>
            </a:r>
            <a:r>
              <a:rPr lang="en-US" dirty="0"/>
              <a:t> payment from the British government.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412401" y="1319465"/>
            <a:ext cx="425550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ÇlÇr ñæí©" charset="0"/>
              </a:rPr>
              <a:t> Americans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ÇlÇr ñæí©" charset="0"/>
              </a:rPr>
              <a:t> ?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ÇlÇr ñæí©" charset="0"/>
              </a:rPr>
              <a:t>British</a:t>
            </a:r>
            <a:r>
              <a:rPr lang="en-US" sz="2000" b="1" dirty="0" smtClean="0">
                <a:solidFill>
                  <a:srgbClr val="000000"/>
                </a:solidFill>
                <a:latin typeface="Helvetica" charset="0"/>
                <a:ea typeface="ÇlÇr ñæí©" charset="0"/>
              </a:rPr>
              <a:t> ?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charset="0"/>
                <a:ea typeface="ÇlÇr ñæí©" charset="0"/>
              </a:rPr>
              <a:t>Both 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25" y="1922607"/>
            <a:ext cx="2528596" cy="1711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627" y="1874752"/>
            <a:ext cx="2632482" cy="1758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292" y="4997429"/>
            <a:ext cx="1038526" cy="6938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25" y="4544560"/>
            <a:ext cx="1119043" cy="757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627" y="5920759"/>
            <a:ext cx="1038526" cy="69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9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9992" y="312230"/>
            <a:ext cx="5631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When the thirteen colonies rebelled in 1775, East and West Florida remained loyal to the King. What Florida settlement became a center of </a:t>
            </a:r>
            <a:r>
              <a:rPr lang="en-US" sz="2000" b="1" dirty="0"/>
              <a:t>Loyalist</a:t>
            </a:r>
            <a:r>
              <a:rPr lang="en-US" sz="2000" dirty="0"/>
              <a:t> activity?</a:t>
            </a:r>
          </a:p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779" y="2723645"/>
            <a:ext cx="2853172" cy="2591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385" y="3467388"/>
            <a:ext cx="2628787" cy="2934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9386" y="1944960"/>
            <a:ext cx="6945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Tallahassee ?   Pensacola ?      </a:t>
            </a:r>
            <a:r>
              <a:rPr lang="en-US" sz="2000" b="1" dirty="0"/>
              <a:t>St. Augustine </a:t>
            </a:r>
            <a:r>
              <a:rPr lang="en-US" sz="2000" b="1" dirty="0" smtClean="0"/>
              <a:t>?      Live Oak ?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6492816" y="3511666"/>
            <a:ext cx="1874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St. Augustine </a:t>
            </a:r>
          </a:p>
        </p:txBody>
      </p:sp>
    </p:spTree>
    <p:extLst>
      <p:ext uri="{BB962C8B-B14F-4D97-AF65-F5344CB8AC3E}">
        <p14:creationId xmlns:p14="http://schemas.microsoft.com/office/powerpoint/2010/main" val="135280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7760" y="45605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How did the American government </a:t>
            </a:r>
            <a:r>
              <a:rPr lang="en-US" sz="2000" b="1" dirty="0"/>
              <a:t>change</a:t>
            </a:r>
            <a:r>
              <a:rPr lang="en-US" sz="2000" dirty="0"/>
              <a:t> after the war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744" y="4216443"/>
            <a:ext cx="1886269" cy="2473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01" y="461923"/>
            <a:ext cx="2052158" cy="3244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785" y="4423825"/>
            <a:ext cx="3365962" cy="22664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7760" y="124657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government obtained its authority from the citizens and was responsible to them.</a:t>
            </a:r>
          </a:p>
          <a:p>
            <a:endParaRPr lang="en-US" dirty="0"/>
          </a:p>
          <a:p>
            <a:r>
              <a:rPr lang="en-US" dirty="0"/>
              <a:t>The King of England appointed an aristocratic family to rule the colonies.</a:t>
            </a:r>
          </a:p>
          <a:p>
            <a:endParaRPr lang="en-US" dirty="0"/>
          </a:p>
          <a:p>
            <a:r>
              <a:rPr lang="en-US" dirty="0"/>
              <a:t>African Americans took leadership roles in the new government.</a:t>
            </a:r>
          </a:p>
          <a:p>
            <a:endParaRPr lang="en-US" dirty="0"/>
          </a:p>
          <a:p>
            <a:r>
              <a:rPr lang="en-US" dirty="0"/>
              <a:t>The Quaker ideal of pacifism was a central belief of the new government.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7565" y="4526398"/>
            <a:ext cx="2203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government obtained its authority from the citizens and was responsible to them.</a:t>
            </a:r>
          </a:p>
        </p:txBody>
      </p:sp>
    </p:spTree>
    <p:extLst>
      <p:ext uri="{BB962C8B-B14F-4D97-AF65-F5344CB8AC3E}">
        <p14:creationId xmlns:p14="http://schemas.microsoft.com/office/powerpoint/2010/main" val="3556968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9810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The Articles of Confederation did all of the following </a:t>
            </a:r>
            <a:r>
              <a:rPr lang="en-US" sz="2000" b="1" i="1" dirty="0" smtClean="0"/>
              <a:t>except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57" y="3487885"/>
            <a:ext cx="5386474" cy="30298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9810" y="69716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Serve as the first plan of government for the United States.	</a:t>
            </a:r>
          </a:p>
          <a:p>
            <a:endParaRPr lang="en-US" dirty="0"/>
          </a:p>
          <a:p>
            <a:r>
              <a:rPr lang="en-US" dirty="0"/>
              <a:t>Form a loose union of the states.</a:t>
            </a:r>
          </a:p>
          <a:p>
            <a:endParaRPr lang="en-US" dirty="0"/>
          </a:p>
          <a:p>
            <a:r>
              <a:rPr lang="en-US" dirty="0"/>
              <a:t>Divide power among three branches of government.</a:t>
            </a:r>
          </a:p>
          <a:p>
            <a:endParaRPr lang="en-US" dirty="0"/>
          </a:p>
          <a:p>
            <a:r>
              <a:rPr lang="en-US" dirty="0"/>
              <a:t>Give Congress power to make war and peace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3912" y="3823154"/>
            <a:ext cx="2392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Divide power among three branches of government.</a:t>
            </a:r>
          </a:p>
        </p:txBody>
      </p:sp>
    </p:spTree>
    <p:extLst>
      <p:ext uri="{BB962C8B-B14F-4D97-AF65-F5344CB8AC3E}">
        <p14:creationId xmlns:p14="http://schemas.microsoft.com/office/powerpoint/2010/main" val="127410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594" y="542557"/>
            <a:ext cx="5283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Shays’ Rebellion is </a:t>
            </a:r>
            <a:r>
              <a:rPr lang="en-US" sz="2000" b="1" dirty="0"/>
              <a:t>best remembered</a:t>
            </a:r>
            <a:r>
              <a:rPr lang="en-US" sz="2000" dirty="0"/>
              <a:t> today because it 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141" y="1955088"/>
            <a:ext cx="5094807" cy="3311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454" y="1637033"/>
            <a:ext cx="34363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Threatened law and order in Massachusetts.</a:t>
            </a:r>
          </a:p>
          <a:p>
            <a:endParaRPr lang="en-US" dirty="0"/>
          </a:p>
          <a:p>
            <a:r>
              <a:rPr lang="en-US" dirty="0"/>
              <a:t>Dramatized the money problems faced by poor farmers.</a:t>
            </a:r>
          </a:p>
          <a:p>
            <a:endParaRPr lang="en-US" dirty="0"/>
          </a:p>
          <a:p>
            <a:r>
              <a:rPr lang="en-US" dirty="0"/>
              <a:t>Shocked Congress into calling for a Constitutional Convention.</a:t>
            </a:r>
          </a:p>
          <a:p>
            <a:endParaRPr lang="en-US" dirty="0"/>
          </a:p>
          <a:p>
            <a:r>
              <a:rPr lang="en-US" dirty="0"/>
              <a:t>Showed how well the Articles of Confederation worked.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842" y="5663647"/>
            <a:ext cx="8105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Shocked Congress into calling for a Constitutional Convention.</a:t>
            </a:r>
          </a:p>
        </p:txBody>
      </p:sp>
    </p:spTree>
    <p:extLst>
      <p:ext uri="{BB962C8B-B14F-4D97-AF65-F5344CB8AC3E}">
        <p14:creationId xmlns:p14="http://schemas.microsoft.com/office/powerpoint/2010/main" val="314396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8610" y="3687319"/>
            <a:ext cx="5399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An important </a:t>
            </a:r>
            <a:r>
              <a:rPr lang="en-US" sz="2000" b="1" dirty="0"/>
              <a:t>challenge</a:t>
            </a:r>
            <a:r>
              <a:rPr lang="en-US" sz="2000" dirty="0"/>
              <a:t> facing the Constitutional Convention was how to balance the       </a:t>
            </a:r>
          </a:p>
          <a:p>
            <a:pPr algn="ctr"/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75" y="283489"/>
            <a:ext cx="5769382" cy="31347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5850" y="443544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Needs of eastern and western states.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Interests of large and small states.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Rights of slaves and slave holders.	     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Demands of farmers and workers.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7454" y="4822529"/>
            <a:ext cx="270226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Interests </a:t>
            </a:r>
            <a:r>
              <a:rPr lang="en-US" sz="2400" b="1" dirty="0" smtClean="0"/>
              <a:t>of</a:t>
            </a:r>
          </a:p>
          <a:p>
            <a:pPr algn="ctr"/>
            <a:r>
              <a:rPr lang="en-US" sz="2400" b="1" dirty="0" smtClean="0"/>
              <a:t> </a:t>
            </a:r>
            <a:r>
              <a:rPr lang="en-US" sz="2400" b="1" dirty="0"/>
              <a:t>large and small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states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88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622" y="237699"/>
            <a:ext cx="79201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Great Compromise</a:t>
            </a:r>
            <a:r>
              <a:rPr lang="en-US" sz="2000" dirty="0"/>
              <a:t> was primarily related </a:t>
            </a:r>
            <a:r>
              <a:rPr lang="en-US" sz="2000" dirty="0" smtClean="0"/>
              <a:t>to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86774"/>
            <a:ext cx="6096000" cy="4584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7204" y="672953"/>
            <a:ext cx="40949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Representation in Congress.		                     The election of the president.</a:t>
            </a:r>
          </a:p>
          <a:p>
            <a:r>
              <a:rPr lang="en-US" dirty="0" smtClean="0"/>
              <a:t>The </a:t>
            </a:r>
            <a:r>
              <a:rPr lang="en-US" dirty="0"/>
              <a:t>selection of Supreme Court </a:t>
            </a:r>
            <a:r>
              <a:rPr lang="en-US" dirty="0" smtClean="0"/>
              <a:t>justices </a:t>
            </a:r>
            <a:r>
              <a:rPr lang="en-US" dirty="0"/>
              <a:t>Checks and balances.</a:t>
            </a:r>
          </a:p>
          <a:p>
            <a:r>
              <a:rPr lang="en-US" dirty="0"/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4949669" y="718154"/>
            <a:ext cx="3742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Representation in Congress</a:t>
            </a:r>
            <a:r>
              <a:rPr lang="en-US" dirty="0"/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78234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6697" y="591851"/>
            <a:ext cx="633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Which of the countries listed below chose to colonize in the area that is known today as </a:t>
            </a:r>
            <a:r>
              <a:rPr lang="en-US" b="1" dirty="0"/>
              <a:t>Louisiana </a:t>
            </a:r>
            <a:r>
              <a:rPr lang="en-US" dirty="0"/>
              <a:t>and the </a:t>
            </a:r>
            <a:r>
              <a:rPr lang="en-US" b="1" dirty="0"/>
              <a:t>Mississippi valley</a:t>
            </a:r>
            <a:r>
              <a:rPr lang="en-US" dirty="0"/>
              <a:t>? This country also felt finding the </a:t>
            </a:r>
            <a:r>
              <a:rPr lang="en-US" b="1" dirty="0"/>
              <a:t>Northwest Passage</a:t>
            </a:r>
            <a:r>
              <a:rPr lang="en-US" dirty="0"/>
              <a:t> was an important part of their purpose for exploration.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889" y="2003040"/>
            <a:ext cx="3939972" cy="45900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07542" y="3184235"/>
            <a:ext cx="2229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Spain ?        </a:t>
            </a:r>
          </a:p>
          <a:p>
            <a:r>
              <a:rPr lang="en-US" sz="2400" dirty="0" smtClean="0"/>
              <a:t>France  ?    </a:t>
            </a:r>
          </a:p>
          <a:p>
            <a:r>
              <a:rPr lang="en-US" sz="2400" dirty="0" smtClean="0"/>
              <a:t>Netherlands ?       </a:t>
            </a:r>
          </a:p>
          <a:p>
            <a:r>
              <a:rPr lang="en-US" sz="2400" dirty="0" smtClean="0"/>
              <a:t>England ? 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501443" y="5682266"/>
            <a:ext cx="1461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France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9942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1972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What issue did the </a:t>
            </a:r>
            <a:r>
              <a:rPr lang="en-US" sz="2000" b="1" dirty="0"/>
              <a:t>Three-Fifths Compromise</a:t>
            </a:r>
            <a:r>
              <a:rPr lang="en-US" sz="2000" dirty="0"/>
              <a:t> address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15" y="4000348"/>
            <a:ext cx="3560442" cy="24478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927327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manner in which slaves would be counted for taxes and representation</a:t>
            </a:r>
          </a:p>
          <a:p>
            <a:endParaRPr lang="en-US" dirty="0"/>
          </a:p>
          <a:p>
            <a:r>
              <a:rPr lang="en-US" dirty="0"/>
              <a:t>The disagreement over the Virginia Plan and the New Jersey Plan</a:t>
            </a:r>
          </a:p>
          <a:p>
            <a:endParaRPr lang="en-US" dirty="0"/>
          </a:p>
          <a:p>
            <a:r>
              <a:rPr lang="en-US" dirty="0"/>
              <a:t>The disagreement over the Virginia Plan and the New York Plan</a:t>
            </a:r>
          </a:p>
          <a:p>
            <a:endParaRPr lang="en-US" dirty="0"/>
          </a:p>
          <a:p>
            <a:r>
              <a:rPr lang="en-US" dirty="0"/>
              <a:t>The number of branches in the government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613119" y="4000348"/>
            <a:ext cx="21702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manner in which slaves would be counted for taxes and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6430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2366" y="284459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How </a:t>
            </a:r>
            <a:r>
              <a:rPr lang="en-US" sz="2000" dirty="0"/>
              <a:t>did the Federalists and the Anti-Federalists </a:t>
            </a:r>
            <a:r>
              <a:rPr lang="en-US" sz="2000" b="1" dirty="0"/>
              <a:t>express opinions</a:t>
            </a:r>
            <a:r>
              <a:rPr lang="en-US" sz="2000" dirty="0"/>
              <a:t> about the </a:t>
            </a:r>
            <a:r>
              <a:rPr lang="en-US" sz="2000" i="1" dirty="0"/>
              <a:t>U.S. Constitution</a:t>
            </a:r>
            <a:r>
              <a:rPr lang="en-US" sz="2000" dirty="0"/>
              <a:t> to the public?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14" y="132531"/>
            <a:ext cx="6096000" cy="264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92366" y="3860256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They protested outside of Independence Hall</a:t>
            </a:r>
          </a:p>
          <a:p>
            <a:endParaRPr lang="en-US" dirty="0"/>
          </a:p>
          <a:p>
            <a:r>
              <a:rPr lang="en-US" dirty="0"/>
              <a:t>They wrote a series of articles in the newspapers discussing their opinions about the new constitution.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They posted signs throughout towns asking for support or disapproval of the new constitution.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All of the above</a:t>
            </a:r>
          </a:p>
        </p:txBody>
      </p:sp>
      <p:sp>
        <p:nvSpPr>
          <p:cNvPr id="2" name="Rectangle 1"/>
          <p:cNvSpPr/>
          <p:nvPr/>
        </p:nvSpPr>
        <p:spPr>
          <a:xfrm>
            <a:off x="6742288" y="3225620"/>
            <a:ext cx="16320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They wrote a series of articles in the newspapers discussing their opinions about the new constitution.</a:t>
            </a:r>
          </a:p>
        </p:txBody>
      </p:sp>
    </p:spTree>
    <p:extLst>
      <p:ext uri="{BB962C8B-B14F-4D97-AF65-F5344CB8AC3E}">
        <p14:creationId xmlns:p14="http://schemas.microsoft.com/office/powerpoint/2010/main" val="382433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8465" y="1334081"/>
            <a:ext cx="4014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Why did the new government add the </a:t>
            </a:r>
            <a:r>
              <a:rPr lang="en-US" sz="2000" b="1" dirty="0"/>
              <a:t>Bill of Rights</a:t>
            </a:r>
            <a:r>
              <a:rPr lang="en-US" sz="2000" dirty="0"/>
              <a:t> to </a:t>
            </a:r>
            <a:r>
              <a:rPr lang="en-US" sz="2000" dirty="0" smtClean="0"/>
              <a:t>the Constitution?</a:t>
            </a:r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48" y="154672"/>
            <a:ext cx="4721917" cy="38195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8465" y="2546636"/>
            <a:ext cx="41604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Many states wouldn’t sign the Constitution without a bill of rights.</a:t>
            </a:r>
          </a:p>
          <a:p>
            <a:endParaRPr lang="en-US" dirty="0"/>
          </a:p>
          <a:p>
            <a:r>
              <a:rPr lang="en-US" dirty="0"/>
              <a:t>The writers of the Constitution wanted to protect people’s personal rights and freedoms.</a:t>
            </a:r>
          </a:p>
          <a:p>
            <a:endParaRPr lang="en-US" dirty="0"/>
          </a:p>
          <a:p>
            <a:r>
              <a:rPr lang="en-US" dirty="0"/>
              <a:t>Many people believed it was needed to limit the power of the national government.</a:t>
            </a:r>
          </a:p>
          <a:p>
            <a:endParaRPr lang="en-US" dirty="0"/>
          </a:p>
          <a:p>
            <a:r>
              <a:rPr lang="en-US" dirty="0" smtClean="0"/>
              <a:t>All </a:t>
            </a:r>
            <a:r>
              <a:rPr lang="en-US" dirty="0"/>
              <a:t>are true.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089" y="4570021"/>
            <a:ext cx="1814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All are </a:t>
            </a:r>
            <a:r>
              <a:rPr lang="en-US" sz="2400" b="1" dirty="0" smtClean="0"/>
              <a:t>true!!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773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0332" y="28937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Which of the following would </a:t>
            </a:r>
            <a:r>
              <a:rPr lang="en-US" sz="2000" b="1" dirty="0"/>
              <a:t>NOT </a:t>
            </a:r>
            <a:r>
              <a:rPr lang="en-US" sz="2000" dirty="0"/>
              <a:t>be protected by the First Amendment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99" y="3982697"/>
            <a:ext cx="4669175" cy="26147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2855" y="1019928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Criticizing government officials on a television talk show</a:t>
            </a:r>
          </a:p>
          <a:p>
            <a:endParaRPr lang="en-US" dirty="0"/>
          </a:p>
          <a:p>
            <a:r>
              <a:rPr lang="en-US" dirty="0"/>
              <a:t>Promoting ideas that many Americans oppose in a political campaign</a:t>
            </a:r>
          </a:p>
          <a:p>
            <a:endParaRPr lang="en-US" dirty="0"/>
          </a:p>
          <a:p>
            <a:r>
              <a:rPr lang="en-US" dirty="0"/>
              <a:t>Falsely crying “Fire” in a crowded theater</a:t>
            </a:r>
          </a:p>
          <a:p>
            <a:endParaRPr lang="en-US" dirty="0"/>
          </a:p>
          <a:p>
            <a:r>
              <a:rPr lang="en-US" dirty="0"/>
              <a:t>Discussing controversial issues in a social studies class</a:t>
            </a:r>
          </a:p>
        </p:txBody>
      </p:sp>
      <p:sp>
        <p:nvSpPr>
          <p:cNvPr id="2" name="Rectangle 1"/>
          <p:cNvSpPr/>
          <p:nvPr/>
        </p:nvSpPr>
        <p:spPr>
          <a:xfrm rot="20811643">
            <a:off x="5294335" y="4012857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Falsely crying </a:t>
            </a:r>
            <a:r>
              <a:rPr lang="en-US" sz="3200" b="1" dirty="0"/>
              <a:t>“</a:t>
            </a:r>
            <a:r>
              <a:rPr lang="en-US" sz="3200" b="1" dirty="0" smtClean="0"/>
              <a:t>Fire!!” </a:t>
            </a:r>
            <a:r>
              <a:rPr lang="en-US" sz="2400" b="1" dirty="0"/>
              <a:t>in a crowded theater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258" y="163252"/>
            <a:ext cx="32947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Which of the following statements would be an example of the type of relationship that existed between the Native Americans and the </a:t>
            </a:r>
            <a:r>
              <a:rPr lang="en-US" b="1" dirty="0"/>
              <a:t>English</a:t>
            </a:r>
            <a:r>
              <a:rPr lang="en-US" dirty="0"/>
              <a:t> settlers?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054" y="3576646"/>
            <a:ext cx="2435416" cy="31492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4338" y="163252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The Natives and settlers had a very close relationship. Natives openly converted to the  Protestant faith and moved into the villages that the settlers set up. 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settlers and the Native Americans were constantly at odds. Natives were forced to work in gold and silver mines with very little regard for their desires.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settlers and the Native Americans were constantly arguing over land. The Native Americans were pushed beyond the Appalachian Mountains and thought of as savages.</a:t>
            </a:r>
          </a:p>
          <a:p>
            <a:r>
              <a:rPr lang="en-US" sz="1400" dirty="0"/>
              <a:t> 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r>
              <a:rPr lang="en-US" sz="1400" dirty="0"/>
              <a:t>The settlers and Native Americans had a great deal of intermarriage and traded furs </a:t>
            </a:r>
            <a:r>
              <a:rPr lang="en-US" sz="1400" dirty="0" smtClean="0"/>
              <a:t>for  </a:t>
            </a:r>
            <a:r>
              <a:rPr lang="en-US" sz="1400" dirty="0"/>
              <a:t>manufactured items.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8" y="2401578"/>
            <a:ext cx="3810000" cy="2857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9727" y="56176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4054" y="52590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settlers and the Native Americans were constantly arguing over land. The Native Americans were pushed beyond the Appalachian Mountains and thought of as savages.</a:t>
            </a:r>
          </a:p>
        </p:txBody>
      </p:sp>
    </p:spTree>
    <p:extLst>
      <p:ext uri="{BB962C8B-B14F-4D97-AF65-F5344CB8AC3E}">
        <p14:creationId xmlns:p14="http://schemas.microsoft.com/office/powerpoint/2010/main" val="61781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4759" y="380611"/>
            <a:ext cx="4665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Which of the following statements would be an example of the type of relationship that existed </a:t>
            </a:r>
          </a:p>
          <a:p>
            <a:r>
              <a:rPr lang="en-US" dirty="0"/>
              <a:t>between the Native Americans and the </a:t>
            </a:r>
            <a:r>
              <a:rPr lang="en-US" b="1" dirty="0"/>
              <a:t>Spanish</a:t>
            </a:r>
            <a:r>
              <a:rPr lang="en-US" dirty="0"/>
              <a:t> settlers? </a:t>
            </a:r>
          </a:p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7" y="342708"/>
            <a:ext cx="3986741" cy="2999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0590" y="39513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30" y="3578654"/>
            <a:ext cx="8303475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settlers and Native Americans had a great deal of intermarriage and traded furs for manufactured items.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The Natives and settlers had a very close relationship. Natives openly converted to the Protestant faith and moved into the villages that the settlers set up.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The settlers and the Native Americans were constantly arguing over land. The Native Americans were pushed beyond the Appalachian Mountains and thought of as savages.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/>
              <a:t>The settlers and the Native Americans were constantly at odds. Natives were forced to work in gold and silver mines with very little regard for their desires.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2163" y="18579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The settlers and the Native Americans were constantly at odds. Natives were forced to work in gold and silver mines with very little regard for their desires.</a:t>
            </a:r>
          </a:p>
        </p:txBody>
      </p:sp>
    </p:spTree>
    <p:extLst>
      <p:ext uri="{BB962C8B-B14F-4D97-AF65-F5344CB8AC3E}">
        <p14:creationId xmlns:p14="http://schemas.microsoft.com/office/powerpoint/2010/main" val="140747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5151" y="284820"/>
            <a:ext cx="30130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Which of the following statements would be an example of the type of relationship that existed between the Native Americans and the </a:t>
            </a:r>
            <a:r>
              <a:rPr lang="en-US" sz="2000" b="1" dirty="0"/>
              <a:t>French</a:t>
            </a:r>
            <a:r>
              <a:rPr lang="en-US" sz="2000" dirty="0"/>
              <a:t> settlers?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041" y="3942025"/>
            <a:ext cx="8497296" cy="307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settlers and Native Americans had a great deal of intermarriage and they also traded fur for manufactured items.</a:t>
            </a:r>
          </a:p>
          <a:p>
            <a:r>
              <a:rPr lang="en-US" sz="1600" dirty="0"/>
              <a:t> 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settlers and the Native Americans were constantly at odds. Natives were forced to work in gold and silver mines with very little regard for their desires.</a:t>
            </a:r>
          </a:p>
          <a:p>
            <a:r>
              <a:rPr lang="en-US" sz="1600" dirty="0"/>
              <a:t> 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settlers and the Native Americans were constantly arguing over land. The Native </a:t>
            </a:r>
            <a:r>
              <a:rPr lang="en-US" sz="1600" dirty="0" smtClean="0"/>
              <a:t>Americans </a:t>
            </a:r>
            <a:r>
              <a:rPr lang="en-US" sz="1600" dirty="0"/>
              <a:t>were pushed beyond the Appalachian Mountains and thought of as savages.</a:t>
            </a:r>
          </a:p>
          <a:p>
            <a:r>
              <a:rPr lang="en-US" sz="1600" dirty="0"/>
              <a:t>	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Natives and settlers had a very close relationship. Natives openly converted to the Protestant faith and moved into the villages that the settlers set up.</a:t>
            </a:r>
          </a:p>
          <a:p>
            <a:r>
              <a:rPr lang="en-US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190" y="242149"/>
            <a:ext cx="3810000" cy="317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041" y="2531588"/>
            <a:ext cx="3835149" cy="1235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settlers and Native Americans had a great deal of intermarriage and they also traded fur for manufactured items.</a:t>
            </a:r>
          </a:p>
        </p:txBody>
      </p:sp>
    </p:spTree>
    <p:extLst>
      <p:ext uri="{BB962C8B-B14F-4D97-AF65-F5344CB8AC3E}">
        <p14:creationId xmlns:p14="http://schemas.microsoft.com/office/powerpoint/2010/main" val="296414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9003" y="147696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What did the </a:t>
            </a:r>
            <a:r>
              <a:rPr lang="en-US" sz="2000" b="1" dirty="0"/>
              <a:t>New England Colonies</a:t>
            </a:r>
            <a:r>
              <a:rPr lang="en-US" sz="2000" dirty="0"/>
              <a:t> have in common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0" y="1476960"/>
            <a:ext cx="3289300" cy="381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1350" y="331491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Long, hot summers and mild </a:t>
            </a:r>
            <a:r>
              <a:rPr lang="en-US" dirty="0" smtClean="0"/>
              <a:t>winters</a:t>
            </a:r>
          </a:p>
          <a:p>
            <a:endParaRPr lang="en-US" dirty="0"/>
          </a:p>
          <a:p>
            <a:r>
              <a:rPr lang="en-US" dirty="0" smtClean="0"/>
              <a:t>Broad </a:t>
            </a:r>
            <a:r>
              <a:rPr lang="en-US" dirty="0"/>
              <a:t>rivers, swamps, and </a:t>
            </a:r>
            <a:r>
              <a:rPr lang="en-US" dirty="0" smtClean="0"/>
              <a:t>wetlands</a:t>
            </a:r>
          </a:p>
          <a:p>
            <a:endParaRPr lang="en-US" dirty="0"/>
          </a:p>
          <a:p>
            <a:r>
              <a:rPr lang="en-US" dirty="0" smtClean="0"/>
              <a:t>Broad </a:t>
            </a:r>
            <a:r>
              <a:rPr lang="en-US" dirty="0"/>
              <a:t>coastal plains with fertile soil	</a:t>
            </a:r>
          </a:p>
          <a:p>
            <a:endParaRPr lang="en-US" dirty="0" smtClean="0"/>
          </a:p>
          <a:p>
            <a:r>
              <a:rPr lang="en-US" dirty="0" smtClean="0"/>
              <a:t>Harsh </a:t>
            </a:r>
            <a:r>
              <a:rPr lang="en-US" dirty="0"/>
              <a:t>winters and rocky, hilly land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776" y="2598622"/>
            <a:ext cx="4594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Harsh winters and rocky, hilly land</a:t>
            </a:r>
          </a:p>
        </p:txBody>
      </p:sp>
    </p:spTree>
    <p:extLst>
      <p:ext uri="{BB962C8B-B14F-4D97-AF65-F5344CB8AC3E}">
        <p14:creationId xmlns:p14="http://schemas.microsoft.com/office/powerpoint/2010/main" val="27122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678" y="735588"/>
            <a:ext cx="6289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people who settled in the </a:t>
            </a:r>
            <a:r>
              <a:rPr lang="en-US" sz="2000" b="1" dirty="0"/>
              <a:t>Middle Colonies</a:t>
            </a:r>
            <a:r>
              <a:rPr lang="en-US" sz="2000" dirty="0"/>
              <a:t> </a:t>
            </a:r>
            <a:r>
              <a:rPr lang="en-US" sz="2000" dirty="0" smtClean="0"/>
              <a:t>represented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11" y="1674561"/>
            <a:ext cx="3302000" cy="381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678" y="34276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Many Diverse countries &amp; cultures</a:t>
            </a:r>
          </a:p>
          <a:p>
            <a:endParaRPr lang="en-US" dirty="0"/>
          </a:p>
          <a:p>
            <a:r>
              <a:rPr lang="en-US" dirty="0" smtClean="0"/>
              <a:t>Pilgrims &amp; Puritans </a:t>
            </a:r>
          </a:p>
          <a:p>
            <a:endParaRPr lang="en-US" dirty="0"/>
          </a:p>
          <a:p>
            <a:r>
              <a:rPr lang="en-US" dirty="0" smtClean="0"/>
              <a:t>Debtors from England</a:t>
            </a:r>
          </a:p>
          <a:p>
            <a:endParaRPr lang="en-US" dirty="0"/>
          </a:p>
          <a:p>
            <a:r>
              <a:rPr lang="en-US" dirty="0" smtClean="0"/>
              <a:t>Africans escaping slavery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5157" y="2033256"/>
            <a:ext cx="4591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Many Diverse countries &amp; cultures</a:t>
            </a:r>
          </a:p>
        </p:txBody>
      </p:sp>
    </p:spTree>
    <p:extLst>
      <p:ext uri="{BB962C8B-B14F-4D97-AF65-F5344CB8AC3E}">
        <p14:creationId xmlns:p14="http://schemas.microsoft.com/office/powerpoint/2010/main" val="182595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5017" y="641507"/>
            <a:ext cx="393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feature made the </a:t>
            </a:r>
            <a:r>
              <a:rPr lang="en-US" sz="2000" b="1" dirty="0"/>
              <a:t>Southern Colonies</a:t>
            </a:r>
            <a:r>
              <a:rPr lang="en-US" sz="2000" dirty="0"/>
              <a:t> unique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72" y="1389169"/>
            <a:ext cx="2527300" cy="381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3511" y="228789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Shipbuilding centers		</a:t>
            </a:r>
          </a:p>
          <a:p>
            <a:endParaRPr lang="en-US" dirty="0"/>
          </a:p>
          <a:p>
            <a:r>
              <a:rPr lang="en-US" dirty="0"/>
              <a:t>Large plantations</a:t>
            </a:r>
          </a:p>
          <a:p>
            <a:endParaRPr lang="en-US" dirty="0"/>
          </a:p>
          <a:p>
            <a:r>
              <a:rPr lang="en-US" dirty="0"/>
              <a:t>Town meetings			</a:t>
            </a:r>
          </a:p>
          <a:p>
            <a:endParaRPr lang="en-US" dirty="0"/>
          </a:p>
          <a:p>
            <a:r>
              <a:rPr lang="en-US" dirty="0"/>
              <a:t>Quaker communities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9" y="1587006"/>
            <a:ext cx="239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Large plantations</a:t>
            </a:r>
          </a:p>
        </p:txBody>
      </p:sp>
    </p:spTree>
    <p:extLst>
      <p:ext uri="{BB962C8B-B14F-4D97-AF65-F5344CB8AC3E}">
        <p14:creationId xmlns:p14="http://schemas.microsoft.com/office/powerpoint/2010/main" val="370141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424</TotalTime>
  <Words>1646</Words>
  <Application>Microsoft Macintosh PowerPoint</Application>
  <PresentationFormat>On-screen Show (4:3)</PresentationFormat>
  <Paragraphs>282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Paul R. Smith Middle School</cp:lastModifiedBy>
  <cp:revision>66</cp:revision>
  <dcterms:created xsi:type="dcterms:W3CDTF">2010-04-12T23:12:02Z</dcterms:created>
  <dcterms:modified xsi:type="dcterms:W3CDTF">2015-01-14T17:32:38Z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